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9"/>
  </p:notesMasterIdLst>
  <p:sldIdLst>
    <p:sldId id="256" r:id="rId2"/>
    <p:sldId id="262" r:id="rId3"/>
    <p:sldId id="295" r:id="rId4"/>
    <p:sldId id="296" r:id="rId5"/>
    <p:sldId id="293" r:id="rId6"/>
    <p:sldId id="29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9C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60"/>
  </p:normalViewPr>
  <p:slideViewPr>
    <p:cSldViewPr>
      <p:cViewPr>
        <p:scale>
          <a:sx n="110" d="100"/>
          <a:sy n="110" d="100"/>
        </p:scale>
        <p:origin x="-16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</a:t>
          </a:r>
          <a:r>
            <a:rPr lang="cs-CZ" sz="2000" b="1" dirty="0" smtClean="0"/>
            <a:t>ZEMĚPIS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    EVROPA – OPAKOVÁNÍ  II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9E23070F-25A5-4C19-9269-1793FC13F46D}" type="presOf" srcId="{E392F34A-E55D-43D5-AEDD-49027298B816}" destId="{4D744F30-9794-46C6-ACFA-F39922614CF7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E6E5E875-2184-42E1-A32F-5BB27307FA0A}" type="presParOf" srcId="{96773A7D-3367-4F53-A2D2-EA5770AFFDB3}" destId="{4D744F30-9794-46C6-ACFA-F39922614CF7}" srcOrd="7" destOrd="0" presId="urn:microsoft.com/office/officeart/2008/layout/VerticalCurvedList"/>
    <dgm:cxn modelId="{2D2FE2AA-C1D9-4643-BAA3-7A0D9FBD8825}" type="presParOf" srcId="{96773A7D-3367-4F53-A2D2-EA5770AFFDB3}" destId="{9A183638-E327-4DD3-A173-2ABBAF66184A}" srcOrd="8" destOrd="0" presId="urn:microsoft.com/office/officeart/2008/layout/VerticalCurvedList"/>
    <dgm:cxn modelId="{C79F4C8C-4707-42D5-95BF-9A00ED22C41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</a:t>
          </a:r>
          <a:r>
            <a:rPr lang="cs-CZ" sz="2000" b="1" kern="1200" dirty="0" smtClean="0"/>
            <a:t>ZEMĚPIS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    EVROPA – OPAKOVÁNÍ  II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27.1.2014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27.1.2014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27.1.2014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85651726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s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regiony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Evropy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Materiál je určen k využití pro práci s interaktivní tabulí.</a:t>
            </a:r>
          </a:p>
          <a:p>
            <a:r>
              <a:rPr lang="cs-CZ" dirty="0">
                <a:solidFill>
                  <a:schemeClr val="tx1"/>
                </a:solidFill>
              </a:rPr>
              <a:t>Slouží k probírání učiva Evropské státy  formou prezentace a k doplnění učiva o Evropě. Materiál obsahuje obrázky k větší názornosti a zpestření výuky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práci s mapou.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Zeměpis 8. ročník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5" t="11479" r="14644" b="3804"/>
          <a:stretch/>
        </p:blipFill>
        <p:spPr>
          <a:xfrm>
            <a:off x="1018198" y="708557"/>
            <a:ext cx="7159712" cy="6015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378024" y="116632"/>
            <a:ext cx="7128791" cy="646331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r>
              <a:rPr lang="cs-CZ" altLang="cs-CZ" sz="3600" b="1" dirty="0"/>
              <a:t>EVROPA – </a:t>
            </a:r>
            <a:r>
              <a:rPr lang="cs-CZ" altLang="cs-CZ" sz="3600" b="1" dirty="0" smtClean="0"/>
              <a:t>JIHOVÝCHODNÍ</a:t>
            </a:r>
            <a:endParaRPr lang="cs-CZ" sz="3600" b="1" dirty="0"/>
          </a:p>
        </p:txBody>
      </p:sp>
      <p:sp>
        <p:nvSpPr>
          <p:cNvPr id="3" name="Oválný popisek 2"/>
          <p:cNvSpPr/>
          <p:nvPr/>
        </p:nvSpPr>
        <p:spPr>
          <a:xfrm>
            <a:off x="707904" y="4276277"/>
            <a:ext cx="2570492" cy="550059"/>
          </a:xfrm>
          <a:prstGeom prst="wedgeEllipseCallout">
            <a:avLst>
              <a:gd name="adj1" fmla="val 115410"/>
              <a:gd name="adj2" fmla="val 160944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BOSNA A HERCEGOVINA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1920704" y="5517232"/>
            <a:ext cx="2170002" cy="315901"/>
          </a:xfrm>
          <a:prstGeom prst="wedgeEllipseCallout">
            <a:avLst>
              <a:gd name="adj1" fmla="val 103633"/>
              <a:gd name="adj2" fmla="val -3275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ČERNÁ HORA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5408203" y="2282236"/>
            <a:ext cx="1533964" cy="278707"/>
          </a:xfrm>
          <a:prstGeom prst="wedgeEllipseCallout">
            <a:avLst>
              <a:gd name="adj1" fmla="val -47962"/>
              <a:gd name="adj2" fmla="val 1055736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SRBSKO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válný popisek 16"/>
          <p:cNvSpPr/>
          <p:nvPr/>
        </p:nvSpPr>
        <p:spPr>
          <a:xfrm>
            <a:off x="5582752" y="6118872"/>
            <a:ext cx="2134707" cy="312441"/>
          </a:xfrm>
          <a:prstGeom prst="wedgeEllipseCallout">
            <a:avLst>
              <a:gd name="adj1" fmla="val -45294"/>
              <a:gd name="adj2" fmla="val -145390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MAKEDONIE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válný popisek 17"/>
          <p:cNvSpPr/>
          <p:nvPr/>
        </p:nvSpPr>
        <p:spPr>
          <a:xfrm>
            <a:off x="3278396" y="2627986"/>
            <a:ext cx="2210452" cy="312131"/>
          </a:xfrm>
          <a:prstGeom prst="wedgeEllipseCallout">
            <a:avLst>
              <a:gd name="adj1" fmla="val 20845"/>
              <a:gd name="adj2" fmla="val 765625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CHORVATSKO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1150778" y="3161325"/>
            <a:ext cx="2127618" cy="366506"/>
          </a:xfrm>
          <a:prstGeom prst="wedgeEllipseCallout">
            <a:avLst>
              <a:gd name="adj1" fmla="val 109596"/>
              <a:gd name="adj2" fmla="val 491445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SLOVINSKO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6748752" y="4711970"/>
            <a:ext cx="2016224" cy="336385"/>
          </a:xfrm>
          <a:prstGeom prst="wedgeEllipseCallout">
            <a:avLst>
              <a:gd name="adj1" fmla="val -82125"/>
              <a:gd name="adj2" fmla="val 207046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BULHARSKO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Oválný popisek 26"/>
          <p:cNvSpPr/>
          <p:nvPr/>
        </p:nvSpPr>
        <p:spPr>
          <a:xfrm>
            <a:off x="7020272" y="4104954"/>
            <a:ext cx="2016224" cy="342647"/>
          </a:xfrm>
          <a:prstGeom prst="wedgeEllipseCallout">
            <a:avLst>
              <a:gd name="adj1" fmla="val -101927"/>
              <a:gd name="adj2" fmla="val 22029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RUMUNSKO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9" name="Oválný popisek 28"/>
          <p:cNvSpPr/>
          <p:nvPr/>
        </p:nvSpPr>
        <p:spPr>
          <a:xfrm>
            <a:off x="2820752" y="6105666"/>
            <a:ext cx="1830087" cy="364047"/>
          </a:xfrm>
          <a:prstGeom prst="wedgeEllipseCallout">
            <a:avLst>
              <a:gd name="adj1" fmla="val 91639"/>
              <a:gd name="adj2" fmla="val -86902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ALBÁNIE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5710" y="779803"/>
            <a:ext cx="2186689" cy="369332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STÁTY - OPAKOVÁNÍ</a:t>
            </a:r>
          </a:p>
        </p:txBody>
      </p:sp>
      <p:sp>
        <p:nvSpPr>
          <p:cNvPr id="31" name="Oválný popisek 30"/>
          <p:cNvSpPr/>
          <p:nvPr/>
        </p:nvSpPr>
        <p:spPr>
          <a:xfrm>
            <a:off x="6228184" y="2940117"/>
            <a:ext cx="2190492" cy="331987"/>
          </a:xfrm>
          <a:prstGeom prst="wedgeEllipseCallout">
            <a:avLst>
              <a:gd name="adj1" fmla="val -48791"/>
              <a:gd name="adj2" fmla="val 46657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MOLDAVSKO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074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3" grpId="0" animBg="1"/>
      <p:bldP spid="27" grpId="0" animBg="1"/>
      <p:bldP spid="29" grpId="0" animBg="1"/>
      <p:bldP spid="4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5" t="11479" r="14644" b="3804"/>
          <a:stretch/>
        </p:blipFill>
        <p:spPr>
          <a:xfrm>
            <a:off x="1018198" y="708557"/>
            <a:ext cx="7159712" cy="6015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378024" y="116632"/>
            <a:ext cx="7128791" cy="646331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r>
              <a:rPr lang="cs-CZ" altLang="cs-CZ" sz="3600" b="1" dirty="0"/>
              <a:t>EVROPA – </a:t>
            </a:r>
            <a:r>
              <a:rPr lang="cs-CZ" altLang="cs-CZ" sz="3600" b="1" dirty="0" smtClean="0"/>
              <a:t>JIHOVÝCHODNÍ</a:t>
            </a:r>
            <a:endParaRPr lang="cs-CZ" sz="3600" b="1" dirty="0"/>
          </a:p>
        </p:txBody>
      </p:sp>
      <p:sp>
        <p:nvSpPr>
          <p:cNvPr id="3" name="Oválný popisek 2"/>
          <p:cNvSpPr/>
          <p:nvPr/>
        </p:nvSpPr>
        <p:spPr>
          <a:xfrm>
            <a:off x="707904" y="4276277"/>
            <a:ext cx="2570492" cy="550059"/>
          </a:xfrm>
          <a:prstGeom prst="wedgeEllipseCallout">
            <a:avLst>
              <a:gd name="adj1" fmla="val 115410"/>
              <a:gd name="adj2" fmla="val 160944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BOSNA A HERCEGOVINA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1920704" y="5517232"/>
            <a:ext cx="2170002" cy="315901"/>
          </a:xfrm>
          <a:prstGeom prst="wedgeEllipseCallout">
            <a:avLst>
              <a:gd name="adj1" fmla="val 103633"/>
              <a:gd name="adj2" fmla="val -3275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ČERNÁ HORA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5408203" y="2282236"/>
            <a:ext cx="1533964" cy="278707"/>
          </a:xfrm>
          <a:prstGeom prst="wedgeEllipseCallout">
            <a:avLst>
              <a:gd name="adj1" fmla="val -47962"/>
              <a:gd name="adj2" fmla="val 1055736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SRBSKO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válný popisek 16"/>
          <p:cNvSpPr/>
          <p:nvPr/>
        </p:nvSpPr>
        <p:spPr>
          <a:xfrm>
            <a:off x="5582752" y="6118872"/>
            <a:ext cx="2134707" cy="312441"/>
          </a:xfrm>
          <a:prstGeom prst="wedgeEllipseCallout">
            <a:avLst>
              <a:gd name="adj1" fmla="val -45294"/>
              <a:gd name="adj2" fmla="val -145390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MAKEDONIE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válný popisek 17"/>
          <p:cNvSpPr/>
          <p:nvPr/>
        </p:nvSpPr>
        <p:spPr>
          <a:xfrm>
            <a:off x="3278396" y="2627986"/>
            <a:ext cx="2210452" cy="312131"/>
          </a:xfrm>
          <a:prstGeom prst="wedgeEllipseCallout">
            <a:avLst>
              <a:gd name="adj1" fmla="val 20845"/>
              <a:gd name="adj2" fmla="val 765625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CHORVATSKO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1150778" y="3161325"/>
            <a:ext cx="2127618" cy="366506"/>
          </a:xfrm>
          <a:prstGeom prst="wedgeEllipseCallout">
            <a:avLst>
              <a:gd name="adj1" fmla="val 109596"/>
              <a:gd name="adj2" fmla="val 491445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SLOVINSKO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6748752" y="4711970"/>
            <a:ext cx="2016224" cy="336385"/>
          </a:xfrm>
          <a:prstGeom prst="wedgeEllipseCallout">
            <a:avLst>
              <a:gd name="adj1" fmla="val -82125"/>
              <a:gd name="adj2" fmla="val 207046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BULHARSKO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Oválný popisek 26"/>
          <p:cNvSpPr/>
          <p:nvPr/>
        </p:nvSpPr>
        <p:spPr>
          <a:xfrm>
            <a:off x="7020272" y="4104954"/>
            <a:ext cx="2016224" cy="342647"/>
          </a:xfrm>
          <a:prstGeom prst="wedgeEllipseCallout">
            <a:avLst>
              <a:gd name="adj1" fmla="val -101927"/>
              <a:gd name="adj2" fmla="val 22029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RUMUNSKO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9" name="Oválný popisek 28"/>
          <p:cNvSpPr/>
          <p:nvPr/>
        </p:nvSpPr>
        <p:spPr>
          <a:xfrm>
            <a:off x="2820752" y="6105666"/>
            <a:ext cx="1830087" cy="364047"/>
          </a:xfrm>
          <a:prstGeom prst="wedgeEllipseCallout">
            <a:avLst>
              <a:gd name="adj1" fmla="val 91639"/>
              <a:gd name="adj2" fmla="val -86902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ALBÁNIE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4680256" y="6287689"/>
            <a:ext cx="631849" cy="306324"/>
          </a:xfrm>
          <a:prstGeom prst="wedgeEllipseCallout">
            <a:avLst>
              <a:gd name="adj1" fmla="val 66168"/>
              <a:gd name="adj2" fmla="val -154864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1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1" name="Oválný popisek 40"/>
          <p:cNvSpPr/>
          <p:nvPr/>
        </p:nvSpPr>
        <p:spPr>
          <a:xfrm>
            <a:off x="3916336" y="5799342"/>
            <a:ext cx="631849" cy="306324"/>
          </a:xfrm>
          <a:prstGeom prst="wedgeEllipseCallout">
            <a:avLst>
              <a:gd name="adj1" fmla="val 161323"/>
              <a:gd name="adj2" fmla="val -89782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2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2" name="Oválný popisek 41"/>
          <p:cNvSpPr/>
          <p:nvPr/>
        </p:nvSpPr>
        <p:spPr>
          <a:xfrm>
            <a:off x="2177665" y="5013176"/>
            <a:ext cx="631849" cy="306324"/>
          </a:xfrm>
          <a:prstGeom prst="wedgeEllipseCallout">
            <a:avLst>
              <a:gd name="adj1" fmla="val 389320"/>
              <a:gd name="adj2" fmla="val 86321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3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3" name="Oválný popisek 42"/>
          <p:cNvSpPr/>
          <p:nvPr/>
        </p:nvSpPr>
        <p:spPr>
          <a:xfrm>
            <a:off x="7085610" y="5237790"/>
            <a:ext cx="631849" cy="306324"/>
          </a:xfrm>
          <a:prstGeom prst="wedgeEllipseCallout">
            <a:avLst>
              <a:gd name="adj1" fmla="val -204667"/>
              <a:gd name="adj2" fmla="val 61404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9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4" name="Oválný popisek 43"/>
          <p:cNvSpPr/>
          <p:nvPr/>
        </p:nvSpPr>
        <p:spPr>
          <a:xfrm>
            <a:off x="5994289" y="3640639"/>
            <a:ext cx="631849" cy="306324"/>
          </a:xfrm>
          <a:prstGeom prst="wedgeEllipseCallout">
            <a:avLst>
              <a:gd name="adj1" fmla="val -8695"/>
              <a:gd name="adj2" fmla="val 284596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7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5" name="Oválný popisek 44"/>
          <p:cNvSpPr/>
          <p:nvPr/>
        </p:nvSpPr>
        <p:spPr>
          <a:xfrm>
            <a:off x="6510794" y="4294439"/>
            <a:ext cx="631849" cy="306324"/>
          </a:xfrm>
          <a:prstGeom prst="wedgeEllipseCallout">
            <a:avLst>
              <a:gd name="adj1" fmla="val -133174"/>
              <a:gd name="adj2" fmla="val 185202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8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6" name="Oválný popisek 45"/>
          <p:cNvSpPr/>
          <p:nvPr/>
        </p:nvSpPr>
        <p:spPr>
          <a:xfrm>
            <a:off x="5277827" y="3161325"/>
            <a:ext cx="631849" cy="306324"/>
          </a:xfrm>
          <a:prstGeom prst="wedgeEllipseCallout">
            <a:avLst>
              <a:gd name="adj1" fmla="val -22826"/>
              <a:gd name="adj2" fmla="val 657677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6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7" name="Oválný popisek 46"/>
          <p:cNvSpPr/>
          <p:nvPr/>
        </p:nvSpPr>
        <p:spPr>
          <a:xfrm>
            <a:off x="6777955" y="5679971"/>
            <a:ext cx="631849" cy="306324"/>
          </a:xfrm>
          <a:prstGeom prst="wedgeEllipseCallout">
            <a:avLst>
              <a:gd name="adj1" fmla="val -220528"/>
              <a:gd name="adj2" fmla="val -1473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10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9" name="Oválný popisek 48"/>
          <p:cNvSpPr/>
          <p:nvPr/>
        </p:nvSpPr>
        <p:spPr>
          <a:xfrm>
            <a:off x="3548252" y="3951792"/>
            <a:ext cx="631849" cy="306324"/>
          </a:xfrm>
          <a:prstGeom prst="wedgeEllipseCallout">
            <a:avLst>
              <a:gd name="adj1" fmla="val 104708"/>
              <a:gd name="adj2" fmla="val 330887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4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0" name="Oválný popisek 49"/>
          <p:cNvSpPr/>
          <p:nvPr/>
        </p:nvSpPr>
        <p:spPr>
          <a:xfrm>
            <a:off x="4771856" y="3826596"/>
            <a:ext cx="631849" cy="306324"/>
          </a:xfrm>
          <a:prstGeom prst="wedgeEllipseCallout">
            <a:avLst>
              <a:gd name="adj1" fmla="val -39382"/>
              <a:gd name="adj2" fmla="val 381341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5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5710" y="779803"/>
            <a:ext cx="5925084" cy="369332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PŘIŘAĎ K ČÍSLŮM JMÉNA </a:t>
            </a:r>
            <a:r>
              <a:rPr lang="cs-CZ" b="1" dirty="0">
                <a:solidFill>
                  <a:srgbClr val="FF0000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STÁTŮ A DOPLŇ HLAVNÍ MĚSTA</a:t>
            </a:r>
          </a:p>
        </p:txBody>
      </p:sp>
      <p:sp>
        <p:nvSpPr>
          <p:cNvPr id="31" name="Oválný popisek 30"/>
          <p:cNvSpPr/>
          <p:nvPr/>
        </p:nvSpPr>
        <p:spPr>
          <a:xfrm>
            <a:off x="6228184" y="2940117"/>
            <a:ext cx="2190492" cy="331987"/>
          </a:xfrm>
          <a:prstGeom prst="wedgeEllipseCallout">
            <a:avLst>
              <a:gd name="adj1" fmla="val -48791"/>
              <a:gd name="adj2" fmla="val 46657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MOLDAVSKO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604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3" grpId="0" animBg="1"/>
      <p:bldP spid="27" grpId="0" animBg="1"/>
      <p:bldP spid="29" grpId="0" animBg="1"/>
      <p:bldP spid="5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9" grpId="0" animBg="1"/>
      <p:bldP spid="50" grpId="0" animBg="1"/>
      <p:bldP spid="4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5" t="11479" r="14644" b="3804"/>
          <a:stretch/>
        </p:blipFill>
        <p:spPr>
          <a:xfrm>
            <a:off x="1018198" y="706620"/>
            <a:ext cx="7159712" cy="6015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467544" y="188640"/>
            <a:ext cx="7128791" cy="646331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r>
              <a:rPr lang="cs-CZ" altLang="cs-CZ" sz="3600" b="1" dirty="0"/>
              <a:t>EVROPA – </a:t>
            </a:r>
            <a:r>
              <a:rPr lang="cs-CZ" altLang="cs-CZ" sz="3600" b="1" dirty="0" smtClean="0"/>
              <a:t>VÝCHODNÍ</a:t>
            </a:r>
            <a:endParaRPr lang="cs-CZ" sz="3600" b="1" dirty="0"/>
          </a:p>
        </p:txBody>
      </p:sp>
      <p:sp>
        <p:nvSpPr>
          <p:cNvPr id="11" name="Oválný popisek 10"/>
          <p:cNvSpPr/>
          <p:nvPr/>
        </p:nvSpPr>
        <p:spPr>
          <a:xfrm>
            <a:off x="3135534" y="2709643"/>
            <a:ext cx="1368152" cy="269052"/>
          </a:xfrm>
          <a:prstGeom prst="wedgeEllipseCallout">
            <a:avLst>
              <a:gd name="adj1" fmla="val 122656"/>
              <a:gd name="adj2" fmla="val 242713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LITVA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válný popisek 16"/>
          <p:cNvSpPr/>
          <p:nvPr/>
        </p:nvSpPr>
        <p:spPr>
          <a:xfrm>
            <a:off x="2984367" y="3790462"/>
            <a:ext cx="2134707" cy="312441"/>
          </a:xfrm>
          <a:prstGeom prst="wedgeEllipseCallout">
            <a:avLst>
              <a:gd name="adj1" fmla="val 85446"/>
              <a:gd name="adj2" fmla="val -5122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BĚLORUSKO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5994289" y="1656525"/>
            <a:ext cx="1872208" cy="336385"/>
          </a:xfrm>
          <a:prstGeom prst="wedgeEllipseCallout">
            <a:avLst>
              <a:gd name="adj1" fmla="val -69779"/>
              <a:gd name="adj2" fmla="val 405601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LOTYŠSKO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Oválný popisek 26"/>
          <p:cNvSpPr/>
          <p:nvPr/>
        </p:nvSpPr>
        <p:spPr>
          <a:xfrm>
            <a:off x="2435443" y="1385460"/>
            <a:ext cx="1800200" cy="342647"/>
          </a:xfrm>
          <a:prstGeom prst="wedgeEllipseCallout">
            <a:avLst>
              <a:gd name="adj1" fmla="val 120732"/>
              <a:gd name="adj2" fmla="val 394339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ESTONSKO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9" name="Oválný popisek 28"/>
          <p:cNvSpPr/>
          <p:nvPr/>
        </p:nvSpPr>
        <p:spPr>
          <a:xfrm>
            <a:off x="6526859" y="5048355"/>
            <a:ext cx="1830087" cy="364047"/>
          </a:xfrm>
          <a:prstGeom prst="wedgeEllipseCallout">
            <a:avLst>
              <a:gd name="adj1" fmla="val -43917"/>
              <a:gd name="adj2" fmla="val -268186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UKRAJINA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908720"/>
            <a:ext cx="2186689" cy="369332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STÁTY - OPAKOVÁNÍ</a:t>
            </a:r>
          </a:p>
        </p:txBody>
      </p:sp>
      <p:sp>
        <p:nvSpPr>
          <p:cNvPr id="32" name="Oválný popisek 31"/>
          <p:cNvSpPr/>
          <p:nvPr/>
        </p:nvSpPr>
        <p:spPr>
          <a:xfrm>
            <a:off x="6732239" y="2844806"/>
            <a:ext cx="1295645" cy="331987"/>
          </a:xfrm>
          <a:prstGeom prst="wedgeEllipseCallout">
            <a:avLst>
              <a:gd name="adj1" fmla="val -15508"/>
              <a:gd name="adj2" fmla="val -14655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RUSKO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6665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  <p:bldP spid="23" grpId="0" animBg="1"/>
      <p:bldP spid="27" grpId="0" animBg="1"/>
      <p:bldP spid="29" grpId="0" animBg="1"/>
      <p:bldP spid="4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5" t="11479" r="14644" b="3804"/>
          <a:stretch/>
        </p:blipFill>
        <p:spPr>
          <a:xfrm>
            <a:off x="1018198" y="706620"/>
            <a:ext cx="7159712" cy="6015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467544" y="188640"/>
            <a:ext cx="7128791" cy="646331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r>
              <a:rPr lang="cs-CZ" altLang="cs-CZ" sz="3600" b="1" dirty="0"/>
              <a:t>EVROPA – </a:t>
            </a:r>
            <a:r>
              <a:rPr lang="cs-CZ" altLang="cs-CZ" sz="3600" b="1" dirty="0" smtClean="0"/>
              <a:t>VÝCHODNÍ</a:t>
            </a:r>
            <a:endParaRPr lang="cs-CZ" sz="3600" b="1" dirty="0"/>
          </a:p>
        </p:txBody>
      </p:sp>
      <p:sp>
        <p:nvSpPr>
          <p:cNvPr id="11" name="Oválný popisek 10"/>
          <p:cNvSpPr/>
          <p:nvPr/>
        </p:nvSpPr>
        <p:spPr>
          <a:xfrm>
            <a:off x="3135534" y="2709643"/>
            <a:ext cx="1368152" cy="269052"/>
          </a:xfrm>
          <a:prstGeom prst="wedgeEllipseCallout">
            <a:avLst>
              <a:gd name="adj1" fmla="val 122656"/>
              <a:gd name="adj2" fmla="val 242713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LITVA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válný popisek 16"/>
          <p:cNvSpPr/>
          <p:nvPr/>
        </p:nvSpPr>
        <p:spPr>
          <a:xfrm>
            <a:off x="2984367" y="3790462"/>
            <a:ext cx="2134707" cy="312441"/>
          </a:xfrm>
          <a:prstGeom prst="wedgeEllipseCallout">
            <a:avLst>
              <a:gd name="adj1" fmla="val 85446"/>
              <a:gd name="adj2" fmla="val -5122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BĚLORUSKO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5994289" y="1656525"/>
            <a:ext cx="1872208" cy="336385"/>
          </a:xfrm>
          <a:prstGeom prst="wedgeEllipseCallout">
            <a:avLst>
              <a:gd name="adj1" fmla="val -69779"/>
              <a:gd name="adj2" fmla="val 405601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LOTYŠSKO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Oválný popisek 26"/>
          <p:cNvSpPr/>
          <p:nvPr/>
        </p:nvSpPr>
        <p:spPr>
          <a:xfrm>
            <a:off x="2435443" y="1385460"/>
            <a:ext cx="1800200" cy="342647"/>
          </a:xfrm>
          <a:prstGeom prst="wedgeEllipseCallout">
            <a:avLst>
              <a:gd name="adj1" fmla="val 120732"/>
              <a:gd name="adj2" fmla="val 394339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ESTONSKO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9" name="Oválný popisek 28"/>
          <p:cNvSpPr/>
          <p:nvPr/>
        </p:nvSpPr>
        <p:spPr>
          <a:xfrm>
            <a:off x="6526859" y="5048355"/>
            <a:ext cx="1830087" cy="364047"/>
          </a:xfrm>
          <a:prstGeom prst="wedgeEllipseCallout">
            <a:avLst>
              <a:gd name="adj1" fmla="val -43917"/>
              <a:gd name="adj2" fmla="val -268186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UKRAJINA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2928719" y="1938833"/>
            <a:ext cx="631849" cy="306324"/>
          </a:xfrm>
          <a:prstGeom prst="wedgeEllipseCallout">
            <a:avLst>
              <a:gd name="adj1" fmla="val 358121"/>
              <a:gd name="adj2" fmla="val 268238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1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1" name="Oválný popisek 40"/>
          <p:cNvSpPr/>
          <p:nvPr/>
        </p:nvSpPr>
        <p:spPr>
          <a:xfrm>
            <a:off x="6210934" y="2556481"/>
            <a:ext cx="631849" cy="306324"/>
          </a:xfrm>
          <a:prstGeom prst="wedgeEllipseCallout">
            <a:avLst>
              <a:gd name="adj1" fmla="val -140697"/>
              <a:gd name="adj2" fmla="val 162002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2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2" name="Oválný popisek 41"/>
          <p:cNvSpPr/>
          <p:nvPr/>
        </p:nvSpPr>
        <p:spPr>
          <a:xfrm>
            <a:off x="7445674" y="2492896"/>
            <a:ext cx="631849" cy="306324"/>
          </a:xfrm>
          <a:prstGeom prst="wedgeEllipseCallout">
            <a:avLst>
              <a:gd name="adj1" fmla="val -90138"/>
              <a:gd name="adj2" fmla="val -43464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3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6" name="Oválný popisek 45"/>
          <p:cNvSpPr/>
          <p:nvPr/>
        </p:nvSpPr>
        <p:spPr>
          <a:xfrm>
            <a:off x="5587118" y="5048355"/>
            <a:ext cx="631849" cy="306324"/>
          </a:xfrm>
          <a:prstGeom prst="wedgeEllipseCallout">
            <a:avLst>
              <a:gd name="adj1" fmla="val 116859"/>
              <a:gd name="adj2" fmla="val -313121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6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9" name="Oválný popisek 48"/>
          <p:cNvSpPr/>
          <p:nvPr/>
        </p:nvSpPr>
        <p:spPr>
          <a:xfrm>
            <a:off x="6614468" y="3301152"/>
            <a:ext cx="631849" cy="306324"/>
          </a:xfrm>
          <a:prstGeom prst="wedgeEllipseCallout">
            <a:avLst>
              <a:gd name="adj1" fmla="val -223739"/>
              <a:gd name="adj2" fmla="val 16805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4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0" name="Oválný popisek 49"/>
          <p:cNvSpPr/>
          <p:nvPr/>
        </p:nvSpPr>
        <p:spPr>
          <a:xfrm>
            <a:off x="4803149" y="4132956"/>
            <a:ext cx="631849" cy="306324"/>
          </a:xfrm>
          <a:prstGeom prst="wedgeEllipseCallout">
            <a:avLst>
              <a:gd name="adj1" fmla="val 121696"/>
              <a:gd name="adj2" fmla="val -166356"/>
            </a:avLst>
          </a:prstGeom>
          <a:solidFill>
            <a:srgbClr val="FFFF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5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908720"/>
            <a:ext cx="5925084" cy="369332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PŘIŘAĎ K ČÍSLŮM JMÉNA </a:t>
            </a:r>
            <a:r>
              <a:rPr lang="cs-CZ" b="1" dirty="0">
                <a:solidFill>
                  <a:srgbClr val="FF0000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</a:rPr>
              <a:t>STÁTŮ A DOPLŇ HLAVNÍ MĚSTA</a:t>
            </a:r>
          </a:p>
        </p:txBody>
      </p:sp>
      <p:sp>
        <p:nvSpPr>
          <p:cNvPr id="32" name="Oválný popisek 31"/>
          <p:cNvSpPr/>
          <p:nvPr/>
        </p:nvSpPr>
        <p:spPr>
          <a:xfrm>
            <a:off x="6732239" y="2844806"/>
            <a:ext cx="1295645" cy="331987"/>
          </a:xfrm>
          <a:prstGeom prst="wedgeEllipseCallout">
            <a:avLst>
              <a:gd name="adj1" fmla="val -15508"/>
              <a:gd name="adj2" fmla="val -146558"/>
            </a:avLst>
          </a:prstGeom>
          <a:solidFill>
            <a:srgbClr val="33CCFF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RUSKO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8582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  <p:bldP spid="23" grpId="0" animBg="1"/>
      <p:bldP spid="27" grpId="0" animBg="1"/>
      <p:bldP spid="29" grpId="0" animBg="1"/>
      <p:bldP spid="5" grpId="0" animBg="1"/>
      <p:bldP spid="41" grpId="0" animBg="1"/>
      <p:bldP spid="42" grpId="0" animBg="1"/>
      <p:bldP spid="46" grpId="0" animBg="1"/>
      <p:bldP spid="49" grpId="0" animBg="1"/>
      <p:bldP spid="50" grpId="0" animBg="1"/>
      <p:bldP spid="4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 fontScale="700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pPr marL="0" lvl="0" indent="0">
              <a:buNone/>
            </a:pPr>
            <a:r>
              <a:rPr lang="cs-CZ" dirty="0" smtClean="0"/>
              <a:t>     </a:t>
            </a:r>
            <a:r>
              <a:rPr lang="cs-CZ" b="1" dirty="0"/>
              <a:t>Zeměpis 8 pro ZŠ a VG UČ /nové vydání/ </a:t>
            </a:r>
            <a:r>
              <a:rPr lang="cs-CZ" dirty="0"/>
              <a:t>Jeřábek Milan, Anděl Jiří, Peštová Jana, Kastner </a:t>
            </a:r>
            <a:r>
              <a:rPr lang="cs-CZ" dirty="0" smtClean="0"/>
              <a:t>Jiří</a:t>
            </a:r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r>
              <a:rPr lang="cs-CZ" dirty="0" smtClean="0"/>
              <a:t>OBRÁZKY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KOLJA21. </a:t>
            </a:r>
            <a:r>
              <a:rPr lang="cs-CZ" i="1" dirty="0" err="1"/>
              <a:t>Europe</a:t>
            </a:r>
            <a:r>
              <a:rPr lang="cs-CZ" i="1" dirty="0"/>
              <a:t> </a:t>
            </a:r>
            <a:r>
              <a:rPr lang="cs-CZ" i="1" dirty="0" err="1"/>
              <a:t>subregion</a:t>
            </a:r>
            <a:r>
              <a:rPr lang="cs-CZ" i="1" dirty="0"/>
              <a:t> map </a:t>
            </a:r>
            <a:r>
              <a:rPr lang="cs-CZ" i="1" dirty="0" err="1"/>
              <a:t>world</a:t>
            </a:r>
            <a:r>
              <a:rPr lang="cs-CZ" i="1" dirty="0"/>
              <a:t> </a:t>
            </a:r>
            <a:r>
              <a:rPr lang="cs-CZ" i="1" dirty="0" err="1"/>
              <a:t>factbook.svg</a:t>
            </a:r>
            <a:r>
              <a:rPr lang="cs-CZ" dirty="0"/>
              <a:t> [online]. [cit. 8.1.2014]. Dostupný na WWW: http://commons.wikimedia.org/wiki/File:Europe_subregion_map_world_factbook.svg</a:t>
            </a:r>
          </a:p>
          <a:p>
            <a:endParaRPr lang="cs-CZ" altLang="cs-CZ" dirty="0"/>
          </a:p>
          <a:p>
            <a:pPr marL="0" indent="0">
              <a:buNone/>
            </a:pPr>
            <a:endParaRPr lang="cs-CZ" dirty="0"/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sz="2000" dirty="0"/>
              <a:t>Veškeré obrázky,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1804</TotalTime>
  <Words>250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141</cp:revision>
  <dcterms:created xsi:type="dcterms:W3CDTF">2013-05-10T12:01:16Z</dcterms:created>
  <dcterms:modified xsi:type="dcterms:W3CDTF">2014-01-27T15:06:49Z</dcterms:modified>
</cp:coreProperties>
</file>