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bin" ContentType="application/vnd.openxmlformats-officedocument.oleObject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6" r:id="rId2"/>
    <p:sldId id="263" r:id="rId3"/>
    <p:sldId id="264" r:id="rId4"/>
    <p:sldId id="257" r:id="rId5"/>
    <p:sldId id="258" r:id="rId6"/>
    <p:sldId id="259" r:id="rId7"/>
    <p:sldId id="260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333FF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1" autoAdjust="0"/>
    <p:restoredTop sz="94676" autoAdjust="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3821CF9-B76A-4E24-B663-FD8A0C9C4157}" type="datetimeFigureOut">
              <a:rPr lang="cs-CZ" smtClean="0"/>
              <a:pPr/>
              <a:t>27.1.2014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37AC8E8-FA6C-4BAE-B181-784B9B988C0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8722717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37AC8E8-FA6C-4BAE-B181-784B9B988C05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7A2666-52FE-4BB3-A431-B8CCA567F77C}" type="datetime1">
              <a:rPr lang="cs-CZ" smtClean="0"/>
              <a:pPr/>
              <a:t>27.1.2014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Olga Šafářová  Materiál vznikl v OP Vzdělávání pro konkurenceschopnost – projekt EU peníze školám.  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Click="0" advTm="5000">
    <p:wipe dir="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B4083D-1719-48F6-A8B0-59E415CC5135}" type="datetime1">
              <a:rPr lang="cs-CZ" smtClean="0"/>
              <a:pPr/>
              <a:t>27.1.2014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Olga Šafářová  Materiál vznikl v OP Vzdělávání pro konkurenceschopnost – projekt EU peníze školám.  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Click="0" advTm="5000">
    <p:wipe dir="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B07250-5B54-40D3-B2F6-A59F29A777BF}" type="datetime1">
              <a:rPr lang="cs-CZ" smtClean="0"/>
              <a:pPr/>
              <a:t>27.1.2014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Olga Šafářová  Materiál vznikl v OP Vzdělávání pro konkurenceschopnost – projekt EU peníze školám.  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Click="0" advTm="5000">
    <p:wipe dir="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5DD6EA-6BD2-4151-8BB2-5666DF87699C}" type="datetime1">
              <a:rPr lang="cs-CZ" smtClean="0"/>
              <a:pPr/>
              <a:t>27.1.2014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Olga Šafářová  Materiál vznikl v OP Vzdělávání pro konkurenceschopnost – projekt EU peníze školám.  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Click="0" advTm="5000">
    <p:wipe dir="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00DB4D-8C7D-4E51-9036-54FE7A2AB124}" type="datetime1">
              <a:rPr lang="cs-CZ" smtClean="0"/>
              <a:pPr/>
              <a:t>27.1.2014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Olga Šafářová  Materiál vznikl v OP Vzdělávání pro konkurenceschopnost – projekt EU peníze školám.  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Click="0" advTm="5000">
    <p:wipe dir="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210955-9264-468F-B207-29D12AA7B916}" type="datetime1">
              <a:rPr lang="cs-CZ" smtClean="0"/>
              <a:pPr/>
              <a:t>27.1.2014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Olga Šafářová  Materiál vznikl v OP Vzdělávání pro konkurenceschopnost – projekt EU peníze školám.  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Click="0" advTm="5000">
    <p:wipe dir="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BFD4F1-278D-4D2A-92C9-D6A6BF20EB19}" type="datetime1">
              <a:rPr lang="cs-CZ" smtClean="0"/>
              <a:pPr/>
              <a:t>27.1.2014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Olga Šafářová  Materiál vznikl v OP Vzdělávání pro konkurenceschopnost – projekt EU peníze školám.  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Click="0" advTm="5000">
    <p:wipe dir="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93AB30-96F0-4D0E-9775-5B784BDDD8F4}" type="datetime1">
              <a:rPr lang="cs-CZ" smtClean="0"/>
              <a:pPr/>
              <a:t>27.1.2014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Olga Šafářová  Materiál vznikl v OP Vzdělávání pro konkurenceschopnost – projekt EU peníze školám.  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Click="0" advTm="5000">
    <p:wipe dir="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13BF5A-3448-4862-98AC-EDC0F671C28B}" type="datetime1">
              <a:rPr lang="cs-CZ" smtClean="0"/>
              <a:pPr/>
              <a:t>27.1.2014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Olga Šafářová  Materiál vznikl v OP Vzdělávání pro konkurenceschopnost – projekt EU peníze školám.  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Click="0" advTm="5000">
    <p:wipe dir="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0E968A-D9BA-4AA8-81DB-2433B49AC5B7}" type="datetime1">
              <a:rPr lang="cs-CZ" smtClean="0"/>
              <a:pPr/>
              <a:t>27.1.2014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Olga Šafářová  Materiál vznikl v OP Vzdělávání pro konkurenceschopnost – projekt EU peníze školám.  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Click="0" advTm="5000">
    <p:wipe dir="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7F9208-A46E-4E83-A576-A44D95F5D5AF}" type="datetime1">
              <a:rPr lang="cs-CZ" smtClean="0"/>
              <a:pPr/>
              <a:t>27.1.2014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Olga Šafářová  Materiál vznikl v OP Vzdělávání pro konkurenceschopnost – projekt EU peníze školám.  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Click="0" advTm="5000">
    <p:wipe dir="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3CC1BB2-9787-492C-9ED0-1EEE26C6EDD4}" type="datetime1">
              <a:rPr lang="cs-CZ" smtClean="0"/>
              <a:pPr/>
              <a:t>27.1.2014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Autorem materiálu a všech jeho částí, není-li uvedeno jinak, je Mgr. Olga Šafářová  Materiál vznikl v OP Vzdělávání pro konkurenceschopnost – projekt EU peníze školám.  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advClick="0" advTm="5000">
    <p:wipe dir="d"/>
  </p:transition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3.jpeg"/><Relationship Id="rId4" Type="http://schemas.openxmlformats.org/officeDocument/2006/relationships/oleObject" Target="../embeddings/oleObject1.bin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683568" y="2780928"/>
            <a:ext cx="7772400" cy="1470025"/>
          </a:xfrm>
        </p:spPr>
        <p:txBody>
          <a:bodyPr>
            <a:normAutofit fontScale="90000"/>
          </a:bodyPr>
          <a:lstStyle/>
          <a:p>
            <a:r>
              <a:rPr lang="cs-CZ" sz="2200" b="1" dirty="0" smtClean="0"/>
              <a:t/>
            </a:r>
            <a:br>
              <a:rPr lang="cs-CZ" sz="2200" b="1" dirty="0" smtClean="0"/>
            </a:br>
            <a:r>
              <a:rPr lang="cs-CZ" sz="2200" b="1" dirty="0" smtClean="0"/>
              <a:t/>
            </a:r>
            <a:br>
              <a:rPr lang="cs-CZ" sz="2200" b="1" dirty="0" smtClean="0"/>
            </a:br>
            <a:r>
              <a:rPr lang="cs-CZ" sz="2200" b="1" dirty="0" smtClean="0"/>
              <a:t>            Základní škola a Mateřská škola Dobrá Voda u Českých Budějovic,</a:t>
            </a: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b="1" dirty="0" smtClean="0"/>
              <a:t>Na Vyhlídce 6, 373 16 Dobrá Voda u Českých Budějovic</a:t>
            </a: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 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b="1" i="1" dirty="0" smtClean="0"/>
              <a:t> 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b="1" dirty="0" smtClean="0"/>
              <a:t>EU  PENÍZE  ŠKOLÁM</a:t>
            </a: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b="1" dirty="0" smtClean="0"/>
              <a:t>Zlepšení podmínek pro vzdělávání na základních školách Operačního programu</a:t>
            </a: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b="1" dirty="0" smtClean="0"/>
              <a:t>Vzdělávání pro konkurenceschopnost</a:t>
            </a: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b="1" dirty="0" smtClean="0"/>
              <a:t> </a:t>
            </a:r>
            <a:r>
              <a:rPr lang="cs-CZ" sz="2000" dirty="0" smtClean="0"/>
              <a:t/>
            </a:r>
            <a:br>
              <a:rPr lang="cs-CZ" sz="2000" dirty="0" smtClean="0"/>
            </a:br>
            <a:endParaRPr lang="cs-CZ" sz="2000" dirty="0"/>
          </a:p>
        </p:txBody>
      </p:sp>
      <p:sp>
        <p:nvSpPr>
          <p:cNvPr id="205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2049" name="Object 1"/>
          <p:cNvGraphicFramePr>
            <a:graphicFrameLocks noChangeAspect="1"/>
          </p:cNvGraphicFramePr>
          <p:nvPr/>
        </p:nvGraphicFramePr>
        <p:xfrm>
          <a:off x="467544" y="1196752"/>
          <a:ext cx="749300" cy="544513"/>
        </p:xfrm>
        <a:graphic>
          <a:graphicData uri="http://schemas.openxmlformats.org/presentationml/2006/ole">
            <p:oleObj spid="_x0000_s2058" name="Picture" r:id="rId4" imgW="1476756" imgH="1077468" progId="Word.Picture.8">
              <p:embed/>
            </p:oleObj>
          </a:graphicData>
        </a:graphic>
      </p:graphicFrame>
      <p:pic>
        <p:nvPicPr>
          <p:cNvPr id="9" name="Picture 3"/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763688" y="2276872"/>
            <a:ext cx="5760720" cy="1190382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advClick="0" advTm="10000"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539552" y="836712"/>
            <a:ext cx="8136904" cy="5328592"/>
          </a:xfrm>
        </p:spPr>
        <p:txBody>
          <a:bodyPr>
            <a:noAutofit/>
          </a:bodyPr>
          <a:lstStyle/>
          <a:p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Číslo a název klíčové aktivity: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	     III/2 Inovace a zkvalitnění</a:t>
            </a:r>
          </a:p>
          <a:p>
            <a:pPr marL="0" indent="0">
              <a:buNone/>
            </a:pP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                                                              výuky prostřednictvím ICT.</a:t>
            </a:r>
          </a:p>
          <a:p>
            <a:pPr marL="0" indent="0">
              <a:buNone/>
            </a:pPr>
            <a:endParaRPr lang="en-US" sz="20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Číslo DUM:	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		     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VY_32_INOVACE_ČS.5.25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endParaRPr lang="en-US" sz="20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Jméno autora:	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                     Mgr. Olga Šafářová</a:t>
            </a:r>
          </a:p>
          <a:p>
            <a:endParaRPr lang="en-US" sz="20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Datum (období) vytvoření DUM:  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10. 10.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2013</a:t>
            </a:r>
          </a:p>
          <a:p>
            <a:endParaRPr lang="en-US" sz="20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Ročník: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			       5.</a:t>
            </a:r>
          </a:p>
          <a:p>
            <a:endParaRPr lang="en-US" sz="20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Vzdělávací oblast: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		      Člověk a jeho svět</a:t>
            </a:r>
          </a:p>
          <a:p>
            <a:pPr marL="0" indent="0">
              <a:buNone/>
            </a:pP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		</a:t>
            </a:r>
            <a:endParaRPr lang="en-US" sz="20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Vzdělávací obor: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		      Vlastivěda</a:t>
            </a:r>
            <a:endParaRPr lang="en-US" sz="2000" dirty="0">
              <a:latin typeface="Times New Roman" pitchFamily="18" charset="0"/>
              <a:cs typeface="Times New Roman" pitchFamily="18" charset="0"/>
            </a:endParaRPr>
          </a:p>
          <a:p>
            <a:endParaRPr lang="cs-CZ" sz="2000" dirty="0"/>
          </a:p>
        </p:txBody>
      </p:sp>
    </p:spTree>
  </p:cSld>
  <p:clrMapOvr>
    <a:masterClrMapping/>
  </p:clrMapOvr>
  <p:transition advClick="0" advTm="10000">
    <p:wipe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692696"/>
            <a:ext cx="8280920" cy="5544616"/>
          </a:xfrm>
        </p:spPr>
        <p:txBody>
          <a:bodyPr>
            <a:noAutofit/>
          </a:bodyPr>
          <a:lstStyle/>
          <a:p>
            <a:pPr fontAlgn="t"/>
            <a:endParaRPr lang="cs-CZ" sz="2000" b="1" dirty="0" smtClean="0">
              <a:latin typeface="Times New Roman" pitchFamily="18" charset="0"/>
              <a:cs typeface="Times New Roman" pitchFamily="18" charset="0"/>
            </a:endParaRPr>
          </a:p>
          <a:p>
            <a:pPr fontAlgn="t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Klíčová </a:t>
            </a:r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slova:	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                   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průmyslová revoluce, manufaktura, </a:t>
            </a:r>
          </a:p>
          <a:p>
            <a:pPr marL="0" indent="0" fontAlgn="t">
              <a:buNone/>
            </a:pP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            parní stroj, ruchadlo</a:t>
            </a:r>
          </a:p>
          <a:p>
            <a:pPr fontAlgn="t"/>
            <a:endParaRPr lang="cs-CZ" sz="2000" b="1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Anotace: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			     Prezentace slouží k výuce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a</a:t>
            </a:r>
          </a:p>
          <a:p>
            <a:pPr marL="0" indent="0"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             k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zápisu do sešitu. 		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                    </a:t>
            </a:r>
          </a:p>
          <a:p>
            <a:pPr marL="0" indent="0">
              <a:buNone/>
            </a:pP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            Podporuje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aktivní  přístup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žáků</a:t>
            </a:r>
          </a:p>
          <a:p>
            <a:pPr marL="0" indent="0"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            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k získávání nových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vědomostí </a:t>
            </a:r>
          </a:p>
          <a:p>
            <a:pPr marL="0" indent="0"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             s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využitím interaktivní tabule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marL="0" indent="0">
              <a:buNone/>
            </a:pPr>
            <a:endParaRPr lang="cs-CZ" sz="2000" b="1" dirty="0"/>
          </a:p>
          <a:p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Druh učebního materiálu: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	     Prezentace</a:t>
            </a:r>
            <a:endParaRPr lang="en-US" sz="2000" dirty="0">
              <a:solidFill>
                <a:srgbClr val="5656B6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000" b="1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Očekávaný  výstup:                      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Žáci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se seznamují s vývojem výroby,  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                                                          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s nejvýznamnějšími technickými </a:t>
            </a:r>
          </a:p>
          <a:p>
            <a:pPr marL="0" indent="0">
              <a:buNone/>
            </a:pP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           vynálezy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 advClick="0" advTm="10000">
    <p:wipe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Průmyslová revoluce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268760"/>
            <a:ext cx="8280920" cy="532859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>
                <a:solidFill>
                  <a:srgbClr val="00B050"/>
                </a:solidFill>
              </a:rPr>
              <a:t>    </a:t>
            </a:r>
            <a:endParaRPr lang="cs-CZ" b="1" dirty="0" smtClean="0"/>
          </a:p>
          <a:p>
            <a:pPr>
              <a:buFont typeface="Wingdings" pitchFamily="2" charset="2"/>
              <a:buChar char="v"/>
            </a:pPr>
            <a:r>
              <a:rPr lang="cs-CZ" sz="2800" dirty="0" smtClean="0"/>
              <a:t>Do 19</a:t>
            </a:r>
            <a:r>
              <a:rPr lang="cs-CZ" sz="2800" dirty="0" smtClean="0"/>
              <a:t>. století </a:t>
            </a:r>
            <a:r>
              <a:rPr lang="cs-CZ" sz="2800" dirty="0" smtClean="0"/>
              <a:t>ruční řemeslná výroba</a:t>
            </a:r>
          </a:p>
          <a:p>
            <a:pPr>
              <a:buFont typeface="Wingdings" pitchFamily="2" charset="2"/>
              <a:buChar char="v"/>
            </a:pPr>
            <a:endParaRPr lang="cs-CZ" sz="2800" dirty="0" smtClean="0"/>
          </a:p>
          <a:p>
            <a:pPr>
              <a:buFont typeface="Wingdings" pitchFamily="2" charset="2"/>
              <a:buChar char="v"/>
            </a:pPr>
            <a:r>
              <a:rPr lang="cs-CZ" sz="2800" dirty="0" smtClean="0"/>
              <a:t>Stoupá počet obyvatel</a:t>
            </a:r>
          </a:p>
          <a:p>
            <a:pPr>
              <a:buFont typeface="Wingdings" pitchFamily="2" charset="2"/>
              <a:buChar char="v"/>
            </a:pPr>
            <a:endParaRPr lang="cs-CZ" sz="2800" dirty="0" smtClean="0"/>
          </a:p>
          <a:p>
            <a:pPr>
              <a:buFont typeface="Wingdings" pitchFamily="2" charset="2"/>
              <a:buChar char="v"/>
            </a:pPr>
            <a:r>
              <a:rPr lang="cs-CZ" sz="2800" dirty="0" smtClean="0"/>
              <a:t>Malovýroba nestačí pokrývat 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potřeby společnosti</a:t>
            </a:r>
          </a:p>
          <a:p>
            <a:pPr marL="0" indent="0">
              <a:buNone/>
            </a:pPr>
            <a:endParaRPr lang="cs-CZ" sz="2800" dirty="0" smtClean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92080" y="2708920"/>
            <a:ext cx="2428875" cy="3276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advClick="0" advTm="10000">
    <p:wipe dir="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764704"/>
            <a:ext cx="8301608" cy="5649491"/>
          </a:xfrm>
        </p:spPr>
        <p:txBody>
          <a:bodyPr>
            <a:normAutofit fontScale="92500" lnSpcReduction="10000"/>
          </a:bodyPr>
          <a:lstStyle/>
          <a:p>
            <a:pPr>
              <a:buFont typeface="Wingdings" pitchFamily="2" charset="2"/>
              <a:buChar char="v"/>
            </a:pPr>
            <a:endParaRPr lang="cs-CZ" dirty="0" smtClean="0">
              <a:solidFill>
                <a:srgbClr val="00B050"/>
              </a:solidFill>
            </a:endParaRPr>
          </a:p>
          <a:p>
            <a:pPr>
              <a:buFont typeface="Wingdings" pitchFamily="2" charset="2"/>
              <a:buChar char="v"/>
            </a:pPr>
            <a:r>
              <a:rPr lang="cs-CZ" sz="2800" dirty="0" smtClean="0"/>
              <a:t>Postupně vznikají velké dílny – </a:t>
            </a:r>
            <a:r>
              <a:rPr lang="cs-CZ" sz="2800" b="1" dirty="0" smtClean="0">
                <a:solidFill>
                  <a:srgbClr val="FF0000"/>
                </a:solidFill>
              </a:rPr>
              <a:t>manufaktury</a:t>
            </a:r>
          </a:p>
          <a:p>
            <a:pPr marL="0" indent="0">
              <a:buNone/>
            </a:pPr>
            <a:endParaRPr lang="cs-CZ" sz="2800" b="1" dirty="0" smtClean="0">
              <a:solidFill>
                <a:srgbClr val="FF0000"/>
              </a:solidFill>
            </a:endParaRPr>
          </a:p>
          <a:p>
            <a:pPr>
              <a:buFont typeface="Wingdings" pitchFamily="2" charset="2"/>
              <a:buChar char="v"/>
            </a:pPr>
            <a:r>
              <a:rPr lang="cs-CZ" sz="2800" dirty="0" smtClean="0"/>
              <a:t>Každý dělník pracuje na určité části výrobku</a:t>
            </a:r>
          </a:p>
          <a:p>
            <a:pPr>
              <a:buFont typeface="Wingdings" pitchFamily="2" charset="2"/>
              <a:buChar char="v"/>
            </a:pPr>
            <a:endParaRPr lang="cs-CZ" sz="2800" dirty="0"/>
          </a:p>
          <a:p>
            <a:pPr>
              <a:buFont typeface="Wingdings" pitchFamily="2" charset="2"/>
              <a:buChar char="v"/>
            </a:pPr>
            <a:r>
              <a:rPr lang="cs-CZ" sz="2800" dirty="0"/>
              <a:t>Jsou zaváděny první </a:t>
            </a:r>
            <a:r>
              <a:rPr lang="cs-CZ" sz="2800" dirty="0" smtClean="0"/>
              <a:t>stroje, poháněné vodou nebo koňmi                                                                        </a:t>
            </a:r>
            <a:endParaRPr lang="cs-CZ" sz="2800" i="1" dirty="0"/>
          </a:p>
          <a:p>
            <a:pPr marL="0" indent="0">
              <a:buNone/>
            </a:pPr>
            <a:endParaRPr lang="cs-CZ" sz="2800" dirty="0" smtClean="0"/>
          </a:p>
          <a:p>
            <a:pPr>
              <a:buFont typeface="Wingdings" pitchFamily="2" charset="2"/>
              <a:buChar char="v"/>
            </a:pPr>
            <a:r>
              <a:rPr lang="cs-CZ" sz="2800" dirty="0" smtClean="0"/>
              <a:t>Výroba je levnější, rychlejší</a:t>
            </a:r>
          </a:p>
          <a:p>
            <a:pPr>
              <a:buFont typeface="Wingdings" pitchFamily="2" charset="2"/>
              <a:buChar char="v"/>
            </a:pPr>
            <a:endParaRPr lang="cs-CZ" sz="2800" dirty="0"/>
          </a:p>
          <a:p>
            <a:pPr>
              <a:buFont typeface="Wingdings" pitchFamily="2" charset="2"/>
              <a:buChar char="v"/>
            </a:pPr>
            <a:r>
              <a:rPr lang="cs-CZ" sz="2800" dirty="0" smtClean="0"/>
              <a:t>Po čase ani manufakturní výroba nestačí potřebám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obyvatel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</a:t>
            </a:r>
          </a:p>
          <a:p>
            <a:pPr>
              <a:buFont typeface="Wingdings" pitchFamily="2" charset="2"/>
              <a:buChar char="v"/>
            </a:pPr>
            <a:endParaRPr lang="cs-CZ" b="1" dirty="0" smtClean="0"/>
          </a:p>
        </p:txBody>
      </p:sp>
    </p:spTree>
  </p:cSld>
  <p:clrMapOvr>
    <a:masterClrMapping/>
  </p:clrMapOvr>
  <p:transition advClick="0" advTm="10000">
    <p:wipe dir="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548680"/>
            <a:ext cx="8219256" cy="5433467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v"/>
            </a:pPr>
            <a:r>
              <a:rPr lang="cs-CZ" sz="2800" dirty="0" smtClean="0"/>
              <a:t> Vznikají první velké </a:t>
            </a:r>
            <a:r>
              <a:rPr lang="cs-CZ" sz="2800" b="1" dirty="0" smtClean="0"/>
              <a:t>továrny</a:t>
            </a:r>
            <a:r>
              <a:rPr lang="cs-CZ" sz="2800" dirty="0" smtClean="0">
                <a:solidFill>
                  <a:srgbClr val="FF0000"/>
                </a:solidFill>
              </a:rPr>
              <a:t> </a:t>
            </a:r>
            <a:r>
              <a:rPr lang="cs-CZ" sz="2800" dirty="0" smtClean="0"/>
              <a:t>     </a:t>
            </a:r>
          </a:p>
          <a:p>
            <a:pPr>
              <a:buFont typeface="Wingdings" pitchFamily="2" charset="2"/>
              <a:buChar char="v"/>
            </a:pPr>
            <a:r>
              <a:rPr lang="cs-CZ" sz="2800" dirty="0" smtClean="0"/>
              <a:t> Manufakturní výroba se mění ve </a:t>
            </a:r>
            <a:r>
              <a:rPr lang="cs-CZ" sz="2800" b="1" dirty="0" smtClean="0"/>
              <a:t>strojovou</a:t>
            </a:r>
            <a:r>
              <a:rPr lang="cs-CZ" sz="2800" b="1" dirty="0" smtClean="0">
                <a:solidFill>
                  <a:srgbClr val="FF0000"/>
                </a:solidFill>
              </a:rPr>
              <a:t>  </a:t>
            </a:r>
            <a:r>
              <a:rPr lang="cs-CZ" sz="2800" dirty="0" smtClean="0"/>
              <a:t>                                                                 </a:t>
            </a:r>
            <a:endParaRPr lang="cs-CZ" sz="2800" i="1" dirty="0" smtClean="0"/>
          </a:p>
          <a:p>
            <a:pPr>
              <a:buFont typeface="Wingdings" pitchFamily="2" charset="2"/>
              <a:buChar char="v"/>
            </a:pPr>
            <a:r>
              <a:rPr lang="cs-CZ" sz="2800" dirty="0" smtClean="0"/>
              <a:t> Přelom ve výrobě nastal vynálezem </a:t>
            </a:r>
            <a:r>
              <a:rPr lang="cs-CZ" sz="2800" b="1" dirty="0" smtClean="0">
                <a:solidFill>
                  <a:srgbClr val="FF0000"/>
                </a:solidFill>
              </a:rPr>
              <a:t>parního stroje</a:t>
            </a:r>
          </a:p>
          <a:p>
            <a:pPr marL="0" indent="0">
              <a:buNone/>
            </a:pPr>
            <a:r>
              <a:rPr lang="cs-CZ" sz="2800" dirty="0" smtClean="0"/>
              <a:t>( James Watt )</a:t>
            </a:r>
            <a:endParaRPr lang="cs-CZ" sz="2800" b="1" dirty="0">
              <a:solidFill>
                <a:srgbClr val="FF0000"/>
              </a:solidFill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99792" y="2310341"/>
            <a:ext cx="5867400" cy="39091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advClick="0" advTm="10000">
    <p:wipe dir="u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404664"/>
            <a:ext cx="8445624" cy="6254155"/>
          </a:xfrm>
        </p:spPr>
        <p:txBody>
          <a:bodyPr/>
          <a:lstStyle/>
          <a:p>
            <a:pPr algn="ctr">
              <a:buNone/>
            </a:pPr>
            <a:r>
              <a:rPr lang="cs-CZ" b="1" dirty="0" smtClean="0">
                <a:solidFill>
                  <a:srgbClr val="FF0000"/>
                </a:solidFill>
              </a:rPr>
              <a:t>Čeští vynálezci</a:t>
            </a:r>
          </a:p>
          <a:p>
            <a:pPr>
              <a:buFont typeface="Wingdings" pitchFamily="2" charset="2"/>
              <a:buChar char="v"/>
            </a:pPr>
            <a:r>
              <a:rPr lang="cs-CZ" sz="2800" b="1" dirty="0" smtClean="0"/>
              <a:t>František Josef </a:t>
            </a:r>
            <a:r>
              <a:rPr lang="cs-CZ" sz="2800" b="1" dirty="0" err="1" smtClean="0"/>
              <a:t>Gerstner</a:t>
            </a:r>
            <a:r>
              <a:rPr lang="cs-CZ" sz="2800" b="1" dirty="0" smtClean="0"/>
              <a:t> – </a:t>
            </a:r>
            <a:r>
              <a:rPr lang="cs-CZ" sz="2800" dirty="0" smtClean="0"/>
              <a:t> parní stroj </a:t>
            </a:r>
          </a:p>
          <a:p>
            <a:pPr>
              <a:buFont typeface="Wingdings" pitchFamily="2" charset="2"/>
              <a:buChar char="v"/>
            </a:pPr>
            <a:r>
              <a:rPr lang="cs-CZ" sz="2800" b="1" dirty="0"/>
              <a:t>b</a:t>
            </a:r>
            <a:r>
              <a:rPr lang="cs-CZ" sz="2800" b="1" dirty="0" smtClean="0"/>
              <a:t>ratranci Veverkové </a:t>
            </a:r>
            <a:r>
              <a:rPr lang="cs-CZ" sz="2800" dirty="0" smtClean="0"/>
              <a:t>– ruchadlo</a:t>
            </a:r>
          </a:p>
          <a:p>
            <a:pPr>
              <a:buFont typeface="Wingdings" pitchFamily="2" charset="2"/>
              <a:buChar char="v"/>
            </a:pPr>
            <a:r>
              <a:rPr lang="cs-CZ" sz="2800" b="1" dirty="0" smtClean="0"/>
              <a:t>Josef Ressel </a:t>
            </a:r>
            <a:r>
              <a:rPr lang="cs-CZ" sz="2800" dirty="0" smtClean="0"/>
              <a:t>– lodní šroub</a:t>
            </a:r>
            <a:endParaRPr lang="cs-CZ" sz="2800" b="1" dirty="0" smtClean="0"/>
          </a:p>
          <a:p>
            <a:pPr>
              <a:buFont typeface="Wingdings" pitchFamily="2" charset="2"/>
              <a:buChar char="v"/>
            </a:pPr>
            <a:r>
              <a:rPr lang="cs-CZ" sz="2800" b="1" dirty="0" smtClean="0"/>
              <a:t>Josef Božek </a:t>
            </a:r>
            <a:r>
              <a:rPr lang="cs-CZ" sz="2800" dirty="0" smtClean="0"/>
              <a:t>– parní automobil, parní loď</a:t>
            </a:r>
          </a:p>
          <a:p>
            <a:pPr>
              <a:buFont typeface="Wingdings" pitchFamily="2" charset="2"/>
              <a:buChar char="v"/>
            </a:pPr>
            <a:r>
              <a:rPr lang="cs-CZ" sz="2800" b="1" dirty="0" smtClean="0"/>
              <a:t>Prokop Diviš </a:t>
            </a:r>
            <a:r>
              <a:rPr lang="cs-CZ" sz="2800" dirty="0" smtClean="0"/>
              <a:t>- bleskosvod</a:t>
            </a:r>
            <a:endParaRPr lang="cs-CZ" sz="2800" b="1" dirty="0" smtClean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51920" y="3501008"/>
            <a:ext cx="4191000" cy="3143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advClick="0" advTm="10000">
    <p:wipe dir="d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CITACE A ZDROJE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r>
              <a:rPr lang="cs-CZ" sz="1600" dirty="0" smtClean="0"/>
              <a:t>  </a:t>
            </a:r>
            <a:r>
              <a:rPr lang="cs-CZ" sz="1600" b="1" dirty="0"/>
              <a:t>O</a:t>
            </a:r>
            <a:r>
              <a:rPr lang="cs-CZ" sz="1600" b="1" dirty="0" smtClean="0"/>
              <a:t>br. č. 1: </a:t>
            </a:r>
            <a:r>
              <a:rPr lang="cs-CZ" sz="1600" dirty="0"/>
              <a:t>NOVAK, </a:t>
            </a:r>
            <a:r>
              <a:rPr lang="cs-CZ" sz="1600" dirty="0" err="1"/>
              <a:t>Janez</a:t>
            </a:r>
            <a:r>
              <a:rPr lang="cs-CZ" sz="1600" dirty="0"/>
              <a:t>. </a:t>
            </a:r>
            <a:r>
              <a:rPr lang="cs-CZ" sz="1600" i="1" dirty="0"/>
              <a:t>•commons.wikimedia.org</a:t>
            </a:r>
            <a:r>
              <a:rPr lang="cs-CZ" sz="1600" dirty="0"/>
              <a:t> [online]. [cit. 29.10.2013]. Dostupný na WWW: </a:t>
            </a:r>
            <a:r>
              <a:rPr lang="cs-CZ" sz="1600" dirty="0" smtClean="0"/>
              <a:t>http</a:t>
            </a:r>
            <a:r>
              <a:rPr lang="cs-CZ" sz="1600" dirty="0"/>
              <a:t>://commons.wikimedia.org/wiki/File:Vrba_kolovrat.jpg?uselang=cs </a:t>
            </a:r>
            <a:endParaRPr lang="cs-CZ" sz="1600" dirty="0" smtClean="0"/>
          </a:p>
          <a:p>
            <a:pPr>
              <a:buNone/>
            </a:pPr>
            <a:r>
              <a:rPr lang="cs-CZ" sz="1600" dirty="0"/>
              <a:t> </a:t>
            </a:r>
            <a:r>
              <a:rPr lang="cs-CZ" sz="1600" b="1" dirty="0"/>
              <a:t>Obr. č. </a:t>
            </a:r>
            <a:r>
              <a:rPr lang="cs-CZ" sz="1600" b="1" dirty="0" smtClean="0"/>
              <a:t>2: </a:t>
            </a:r>
            <a:r>
              <a:rPr lang="cs-CZ" sz="1600" dirty="0"/>
              <a:t>TECHMANIA SCIENCE CENTER. </a:t>
            </a:r>
            <a:r>
              <a:rPr lang="cs-CZ" sz="1600" i="1" dirty="0"/>
              <a:t>•commons.wikimedia.org</a:t>
            </a:r>
            <a:r>
              <a:rPr lang="cs-CZ" sz="1600" dirty="0"/>
              <a:t> [online]. [cit. 29.10.2013]. Dostupný na WWW: http://commons.wikimedia.org/wiki/File:Parn%C3%AD_stroj_Marx_v_Techmanii.jpg?uselang=cs </a:t>
            </a:r>
            <a:endParaRPr lang="cs-CZ" sz="1600" b="1" dirty="0" smtClean="0"/>
          </a:p>
          <a:p>
            <a:pPr>
              <a:buNone/>
            </a:pPr>
            <a:r>
              <a:rPr lang="cs-CZ" sz="1600" dirty="0"/>
              <a:t> </a:t>
            </a:r>
            <a:r>
              <a:rPr lang="cs-CZ" sz="1600" b="1" dirty="0"/>
              <a:t>Obr. č. </a:t>
            </a:r>
            <a:r>
              <a:rPr lang="cs-CZ" sz="1600" b="1" dirty="0" smtClean="0"/>
              <a:t>3: </a:t>
            </a:r>
            <a:r>
              <a:rPr lang="en-US" sz="1600" dirty="0"/>
              <a:t>AUTOR NEUVEDEN. </a:t>
            </a:r>
            <a:r>
              <a:rPr lang="en-US" sz="1600" i="1" dirty="0"/>
              <a:t>•commons.wikimedia.org</a:t>
            </a:r>
            <a:r>
              <a:rPr lang="en-US" sz="1600" dirty="0"/>
              <a:t> [online]. [cit. 29.10.2013]. </a:t>
            </a:r>
            <a:r>
              <a:rPr lang="en-US" sz="1600" dirty="0" err="1"/>
              <a:t>Dostupný</a:t>
            </a:r>
            <a:r>
              <a:rPr lang="en-US" sz="1600" dirty="0"/>
              <a:t> </a:t>
            </a:r>
            <a:r>
              <a:rPr lang="en-US" sz="1600" dirty="0" err="1"/>
              <a:t>na</a:t>
            </a:r>
            <a:r>
              <a:rPr lang="en-US" sz="1600" dirty="0"/>
              <a:t> WWW: http://commons.wikimedia.org/wiki/File:Brno,_%C5%98e%C4%8Dkovice,_Parn%C3%AD_v%C3%A1lec_a_%C5%A0koda_Sentinel.JPG?uselang=cs </a:t>
            </a:r>
            <a:endParaRPr lang="cs-CZ" sz="1600" dirty="0"/>
          </a:p>
        </p:txBody>
      </p:sp>
      <p:sp>
        <p:nvSpPr>
          <p:cNvPr id="5" name="Obdélník 4"/>
          <p:cNvSpPr/>
          <p:nvPr/>
        </p:nvSpPr>
        <p:spPr>
          <a:xfrm>
            <a:off x="755576" y="1340768"/>
            <a:ext cx="7470576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Autorem materiálu a všech jeho částí, není-li uvedeno jinak, je Mgr. Olga Šafářová.</a:t>
            </a:r>
          </a:p>
          <a:p>
            <a:r>
              <a:rPr lang="cs-CZ" dirty="0" smtClean="0"/>
              <a:t> Materiál vznikl v OP Vzdělávání pro konkurenceschopnost – projekt EU peníze školám.  </a:t>
            </a:r>
            <a:endParaRPr lang="cs-CZ" dirty="0"/>
          </a:p>
        </p:txBody>
      </p:sp>
    </p:spTree>
  </p:cSld>
  <p:clrMapOvr>
    <a:masterClrMapping/>
  </p:clrMapOvr>
  <p:transition advClick="0" advTm="5000">
    <p:wipe dir="d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371</TotalTime>
  <Words>232</Words>
  <Application>Microsoft Office PowerPoint</Application>
  <PresentationFormat>Předvádění na obrazovce (4:3)</PresentationFormat>
  <Paragraphs>69</Paragraphs>
  <Slides>8</Slides>
  <Notes>1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Motiv sady Office</vt:lpstr>
      <vt:lpstr>Picture</vt:lpstr>
      <vt:lpstr>              Základní škola a Mateřská škola Dobrá Voda u Českých Budějovic, Na Vyhlídce 6, 373 16 Dobrá Voda u Českých Budějovic            EU  PENÍZE  ŠKOLÁM  Zlepšení podmínek pro vzdělávání na základních školách Operačního programu Vzdělávání pro konkurenceschopnost   </vt:lpstr>
      <vt:lpstr>Snímek 2</vt:lpstr>
      <vt:lpstr>Snímek 3</vt:lpstr>
      <vt:lpstr>Průmyslová revoluce</vt:lpstr>
      <vt:lpstr>Snímek 5</vt:lpstr>
      <vt:lpstr>Snímek 6</vt:lpstr>
      <vt:lpstr>Snímek 7</vt:lpstr>
      <vt:lpstr>CITACE A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Základní škola a Mateřská škola Dobrá Voda u Českých Budějovic, Na Vyhlídce 6, 373 16 Dobrá Voda u Českých Budějovic       EU  PENÍZE  ŠKOLÁM Zlepšení podmínek pro vzdělávání na základních školách Operačního programu Vzdělávání pro konkurenceschopnost     Číslo a název klíčové aktivity: IV/2  Inovace a zkvalitnění výuky směřující k rozvoji  matematické gramotnosti žáků základních škol Číslo DUM:    VY_42_INOVACE_M.2.18  Jméno autora:    Mgr. Olga Šafářová Datum (období) vytvoření DUM:        7. 11. 2012 Ročník:     2. Vzdělávací oblast:   Matematika a její aplikace  Vzdělávací obor:   Matematika Klíčová slova:    Slovní úloha,  sčítání a odčítání do 100                                                     Anotace:    Žák sčítá a odčítá v oboru do 100,                                                                                                                                                                                                                                     řeší slovní úlohy s výpočty do sta s využitím vztahů                                                                  o několik více, o několik méně Druh učebního materiálu:  Pracovní list Očekávaný výstup:                           Žák umí vyřešit příklady na sčítání a odčítání do sta                                                                                                                    vyřeší slovní úlohy s výpočty do sta s využitím vztahů                                                                   o několik více , o několik méně    </dc:title>
  <cp:lastModifiedBy>Dum</cp:lastModifiedBy>
  <cp:revision>53</cp:revision>
  <dcterms:modified xsi:type="dcterms:W3CDTF">2014-01-27T16:19:16Z</dcterms:modified>
</cp:coreProperties>
</file>