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3" r:id="rId3"/>
    <p:sldId id="264" r:id="rId4"/>
    <p:sldId id="257" r:id="rId5"/>
    <p:sldId id="265" r:id="rId6"/>
    <p:sldId id="258" r:id="rId7"/>
    <p:sldId id="259" r:id="rId8"/>
    <p:sldId id="260" r:id="rId9"/>
    <p:sldId id="261" r:id="rId10"/>
    <p:sldId id="266" r:id="rId11"/>
    <p:sldId id="267" r:id="rId12"/>
    <p:sldId id="269" r:id="rId13"/>
    <p:sldId id="262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051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VY_32_INOVACE_ČS.5.2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15. 11.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4525963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Vlastenci, národní buditelé,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národní obrození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seznamují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významnými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osobnostmi 19. století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endParaRPr lang="cs-CZ" sz="2000" b="1" dirty="0" smtClean="0"/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Češi v rakouské říši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80920" cy="53285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V 19. století se v českých zemích mluvilo na úřadech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    </a:t>
            </a:r>
            <a:r>
              <a:rPr lang="cs-CZ" sz="2800" dirty="0" smtClean="0"/>
              <a:t>a ve školách</a:t>
            </a:r>
            <a:r>
              <a:rPr lang="cs-CZ" dirty="0" smtClean="0"/>
              <a:t> </a:t>
            </a:r>
            <a:r>
              <a:rPr lang="cs-CZ" sz="2800" b="1" dirty="0" smtClean="0"/>
              <a:t>německy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Česky mluvili pouze prostí lidé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Vzdělanci – </a:t>
            </a:r>
            <a:r>
              <a:rPr lang="cs-CZ" b="1" dirty="0">
                <a:solidFill>
                  <a:srgbClr val="FF0000"/>
                </a:solidFill>
              </a:rPr>
              <a:t>vlastenci</a:t>
            </a:r>
            <a:r>
              <a:rPr lang="cs-CZ" dirty="0"/>
              <a:t>, </a:t>
            </a:r>
            <a:r>
              <a:rPr lang="cs-CZ" b="1" dirty="0">
                <a:solidFill>
                  <a:srgbClr val="FF0000"/>
                </a:solidFill>
              </a:rPr>
              <a:t>národní </a:t>
            </a:r>
            <a:r>
              <a:rPr lang="cs-CZ" b="1" dirty="0" smtClean="0">
                <a:solidFill>
                  <a:srgbClr val="FF0000"/>
                </a:solidFill>
              </a:rPr>
              <a:t>buditelé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obrozenci </a:t>
            </a:r>
            <a:r>
              <a:rPr lang="cs-CZ" dirty="0" smtClean="0"/>
              <a:t>se </a:t>
            </a:r>
            <a:r>
              <a:rPr lang="cs-CZ" dirty="0"/>
              <a:t>snažili </a:t>
            </a:r>
            <a:r>
              <a:rPr lang="cs-CZ" b="1" dirty="0"/>
              <a:t>češtinu </a:t>
            </a:r>
            <a:r>
              <a:rPr lang="cs-CZ" dirty="0" smtClean="0"/>
              <a:t>zachránit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/>
              <a:t>Zaměřili se i na větší politickou </a:t>
            </a:r>
            <a:r>
              <a:rPr lang="cs-CZ" dirty="0" smtClean="0"/>
              <a:t>samostatnost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/>
              <a:t>Básníci a spisovatelé psali mateřským jazykem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459625"/>
      </p:ext>
    </p:extLst>
  </p:cSld>
  <p:clrMapOvr>
    <a:masterClrMapping/>
  </p:clrMapOvr>
  <p:transition advClick="0" advTm="5000"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301608" cy="5649491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/>
              <a:t>Symbolem českého národa se stalo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>
                <a:solidFill>
                  <a:srgbClr val="FF0000"/>
                </a:solidFill>
              </a:rPr>
              <a:t>Národní divadlo v Praze</a:t>
            </a: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20888"/>
            <a:ext cx="5076825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69076"/>
            <a:ext cx="8219256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Čeští obrozenci</a:t>
            </a:r>
          </a:p>
          <a:p>
            <a:pPr>
              <a:buNone/>
            </a:pPr>
            <a:r>
              <a:rPr lang="cs-CZ" sz="2400" dirty="0" smtClean="0"/>
              <a:t>           František Palacký                          Josef Kajetán Tyl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3403092" cy="439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893" y="1700808"/>
            <a:ext cx="3322415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45624" cy="625415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Božena Němcová                  Karel Hynek Mácha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051048" cy="439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285750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 Zakládala se: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ochotnická divadla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vlastenecké kroužky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čtenářské spolky </a:t>
            </a:r>
          </a:p>
          <a:p>
            <a:pPr>
              <a:buFont typeface="Wingdings" pitchFamily="2" charset="2"/>
              <a:buChar char="§"/>
            </a:pPr>
            <a:endParaRPr lang="cs-CZ" sz="2800" dirty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 Pořádaly se bály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 </a:t>
            </a:r>
            <a:r>
              <a:rPr lang="cs-CZ" sz="2800" dirty="0" smtClean="0"/>
              <a:t>  vznikl nový společenský tanec -</a:t>
            </a:r>
            <a:r>
              <a:rPr lang="cs-CZ" sz="2800" b="1" dirty="0" smtClean="0"/>
              <a:t>polka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 kultury a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424936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Sochařství</a:t>
            </a:r>
          </a:p>
          <a:p>
            <a:pPr marL="0" indent="0">
              <a:buNone/>
            </a:pPr>
            <a:r>
              <a:rPr lang="cs-CZ" b="1" dirty="0" smtClean="0"/>
              <a:t>Josef Václav </a:t>
            </a:r>
            <a:r>
              <a:rPr lang="cs-CZ" b="1" dirty="0" err="1" smtClean="0"/>
              <a:t>Myslbek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výzdoba Národního divadla</a:t>
            </a:r>
          </a:p>
          <a:p>
            <a:r>
              <a:rPr lang="cs-CZ" dirty="0"/>
              <a:t>s</a:t>
            </a:r>
            <a:r>
              <a:rPr lang="cs-CZ" dirty="0" smtClean="0"/>
              <a:t>ocha sv. Václava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Václavském náměstí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8"/>
            <a:ext cx="2531364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643739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08912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Malířství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Josef Mánes</a:t>
            </a:r>
          </a:p>
          <a:p>
            <a:r>
              <a:rPr lang="cs-CZ" dirty="0"/>
              <a:t>výzdoba </a:t>
            </a:r>
            <a:r>
              <a:rPr lang="cs-CZ" dirty="0" smtClean="0"/>
              <a:t>orloje</a:t>
            </a:r>
          </a:p>
          <a:p>
            <a:pPr marL="0" indent="0">
              <a:buNone/>
            </a:pPr>
            <a:r>
              <a:rPr lang="cs-CZ" dirty="0" smtClean="0"/>
              <a:t>Staroměstské radnice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Mikoláš Aleš </a:t>
            </a:r>
            <a:endParaRPr lang="cs-CZ" b="1" dirty="0" smtClean="0"/>
          </a:p>
          <a:p>
            <a:r>
              <a:rPr lang="cs-CZ" dirty="0"/>
              <a:t>v</a:t>
            </a:r>
            <a:r>
              <a:rPr lang="cs-CZ" dirty="0" smtClean="0"/>
              <a:t>ýzdoba Národního divadla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4267200" cy="3173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3302483"/>
      </p:ext>
    </p:extLst>
  </p:cSld>
  <p:clrMapOvr>
    <a:masterClrMapping/>
  </p:clrMapOvr>
  <p:transition advClick="0" advTm="5000"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cs typeface="Times New Roman" pitchFamily="18" charset="0"/>
              </a:rPr>
              <a:t>Hudba</a:t>
            </a:r>
          </a:p>
          <a:p>
            <a:pPr marL="0" indent="0">
              <a:buNone/>
            </a:pPr>
            <a:r>
              <a:rPr lang="cs-CZ" b="1" dirty="0" smtClean="0">
                <a:cs typeface="Times New Roman" pitchFamily="18" charset="0"/>
              </a:rPr>
              <a:t>Bedřich Smetana</a:t>
            </a:r>
          </a:p>
          <a:p>
            <a:r>
              <a:rPr lang="cs-CZ" dirty="0">
                <a:cs typeface="Times New Roman" pitchFamily="18" charset="0"/>
              </a:rPr>
              <a:t>o</a:t>
            </a:r>
            <a:r>
              <a:rPr lang="cs-CZ" dirty="0" smtClean="0">
                <a:cs typeface="Times New Roman" pitchFamily="18" charset="0"/>
              </a:rPr>
              <a:t>pery  Libuše, Prodaná nevěsta</a:t>
            </a:r>
          </a:p>
          <a:p>
            <a:r>
              <a:rPr lang="cs-CZ" dirty="0" smtClean="0">
                <a:cs typeface="Times New Roman" pitchFamily="18" charset="0"/>
              </a:rPr>
              <a:t>Symfonická báseň Má vlast</a:t>
            </a:r>
          </a:p>
          <a:p>
            <a:pPr marL="0" indent="0">
              <a:buNone/>
            </a:pPr>
            <a:r>
              <a:rPr lang="cs-CZ" b="1" dirty="0" smtClean="0">
                <a:cs typeface="Times New Roman" pitchFamily="18" charset="0"/>
              </a:rPr>
              <a:t>Antonín Dvořák</a:t>
            </a:r>
          </a:p>
          <a:p>
            <a:r>
              <a:rPr lang="cs-CZ" dirty="0">
                <a:cs typeface="Times New Roman" pitchFamily="18" charset="0"/>
              </a:rPr>
              <a:t>o</a:t>
            </a:r>
            <a:r>
              <a:rPr lang="cs-CZ" dirty="0" smtClean="0">
                <a:cs typeface="Times New Roman" pitchFamily="18" charset="0"/>
              </a:rPr>
              <a:t>pery Rusalka, Čert a Káča</a:t>
            </a:r>
          </a:p>
          <a:p>
            <a:r>
              <a:rPr lang="cs-CZ" dirty="0" smtClean="0">
                <a:cs typeface="Times New Roman" pitchFamily="18" charset="0"/>
              </a:rPr>
              <a:t>Slovanské tance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039056"/>
      </p:ext>
    </p:extLst>
  </p:cSld>
  <p:clrMapOvr>
    <a:masterClrMapping/>
  </p:clrMapOvr>
  <p:transition advClick="0" advTm="5000"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600" dirty="0" smtClean="0"/>
              <a:t> </a:t>
            </a:r>
            <a:r>
              <a:rPr lang="cs-CZ" sz="1600" b="1" dirty="0"/>
              <a:t>Obr. č. 1</a:t>
            </a:r>
            <a:r>
              <a:rPr lang="cs-CZ" sz="1600" b="1" dirty="0" smtClean="0"/>
              <a:t>: </a:t>
            </a:r>
            <a:r>
              <a:rPr lang="en-US" sz="1600" dirty="0"/>
              <a:t>ZÖRNER, Patrick-Emil.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29.10.2013].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http://commons.wikimedia.org/wiki/File:Nationaltheater_2005-03-26_00.jpeg </a:t>
            </a:r>
            <a:endParaRPr lang="cs-CZ" sz="1400" dirty="0" smtClean="0"/>
          </a:p>
          <a:p>
            <a:pPr marL="0" indent="0">
              <a:buNone/>
            </a:pPr>
            <a:r>
              <a:rPr lang="cs-CZ" sz="1600" b="1" dirty="0" smtClean="0"/>
              <a:t> Obr. č. 2: </a:t>
            </a:r>
            <a:r>
              <a:rPr lang="cs-CZ" sz="1600" dirty="0" smtClean="0"/>
              <a:t>DAUTHAGE</a:t>
            </a:r>
            <a:r>
              <a:rPr lang="cs-CZ" sz="1600" dirty="0"/>
              <a:t>, Adolf.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http://commons.wikimedia.org/wiki/File:PalackyLitho.jpg </a:t>
            </a:r>
            <a:endParaRPr lang="cs-CZ" sz="1600" b="1" dirty="0"/>
          </a:p>
          <a:p>
            <a:pPr>
              <a:buNone/>
            </a:pPr>
            <a:r>
              <a:rPr lang="cs-CZ" sz="1600" b="1" dirty="0" smtClean="0"/>
              <a:t> Obr</a:t>
            </a:r>
            <a:r>
              <a:rPr lang="cs-CZ" sz="1600" b="1" dirty="0"/>
              <a:t>. č. </a:t>
            </a:r>
            <a:r>
              <a:rPr lang="cs-CZ" sz="1600" b="1" dirty="0" smtClean="0"/>
              <a:t>3: </a:t>
            </a:r>
            <a:r>
              <a:rPr lang="cs-CZ" sz="1600" dirty="0"/>
              <a:t>VILÍMEK, Jan.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http://commons.wikimedia.org/wiki/File:Jan_Vil%C3%ADmek_-_Josef_Kajet%C3%A1n_Tyl.jpg?uselang=cs 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/>
              <a:t>Obr. č. 4: </a:t>
            </a:r>
            <a:r>
              <a:rPr lang="en-US" sz="1600" dirty="0"/>
              <a:t>AUTOR NEUVEDEN.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29.10.2013].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http://commons.wikimedia.org/wiki/File:Bozena_Nemcova.jpg </a:t>
            </a:r>
            <a:endParaRPr lang="cs-CZ" sz="1600" b="1" dirty="0" smtClean="0"/>
          </a:p>
          <a:p>
            <a:pPr>
              <a:buNone/>
            </a:pPr>
            <a:r>
              <a:rPr lang="cs-CZ" sz="1600" b="1" dirty="0" smtClean="0"/>
              <a:t>Obr. č. 5:</a:t>
            </a:r>
            <a:r>
              <a:rPr lang="cs-CZ" sz="1600" dirty="0"/>
              <a:t>VILÍMEK, Jan.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http://commons.wikimedia.org/wiki/File:Jan_Vil%C3%ADmek_-_Karel_Hynek_M%C3%A1cha.jpg </a:t>
            </a:r>
            <a:endParaRPr lang="cs-CZ" sz="1600" b="1" dirty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/>
          </a:p>
          <a:p>
            <a:pPr>
              <a:buNone/>
            </a:pPr>
            <a:endParaRPr lang="cs-CZ" sz="14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Obr. č.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6: </a:t>
            </a:r>
            <a:r>
              <a:rPr lang="cs-CZ" sz="1600" dirty="0"/>
              <a:t>TOŠOVSKÝ, Aleš.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26.1.2014]. Dostupný na WWW: http://commons.wikimedia.org/wiki/File:Wenceslaus_I_Duke_of_Bohemia_equestrian_statue_in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Obr. č. 7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/>
              <a:t>MRÁZ, Maroš.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26.1.2014]. Dostupný na WWW: http://commons.wikimedia.org/wiki/File:Prag_-_</a:t>
            </a:r>
            <a:r>
              <a:rPr lang="cs-CZ" sz="1600" dirty="0" smtClean="0"/>
              <a:t>Rathausuhr_Monatsarbeiten.jpg </a:t>
            </a:r>
          </a:p>
          <a:p>
            <a:pPr marL="0" indent="0">
              <a:buNone/>
            </a:pP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02009"/>
      </p:ext>
    </p:extLst>
  </p:cSld>
  <p:clrMapOvr>
    <a:masterClrMapping/>
  </p:clrMapOvr>
  <p:transition advClick="0" advTm="5000"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384</Words>
  <Application>Microsoft Office PowerPoint</Application>
  <PresentationFormat>Předvádění na obrazovce (4:3)</PresentationFormat>
  <Paragraphs>89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Češi v rakouské říši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Rozvoj kultury a umění</vt:lpstr>
      <vt:lpstr>Prezentace aplikace PowerPoint</vt:lpstr>
      <vt:lpstr>Prezentace aplikace PowerPoint</vt:lpstr>
      <vt:lpstr>CITACE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55</cp:revision>
  <dcterms:modified xsi:type="dcterms:W3CDTF">2014-01-26T10:35:55Z</dcterms:modified>
</cp:coreProperties>
</file>