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64" r:id="rId4"/>
    <p:sldId id="258" r:id="rId5"/>
    <p:sldId id="259" r:id="rId6"/>
    <p:sldId id="265" r:id="rId7"/>
    <p:sldId id="261" r:id="rId8"/>
    <p:sldId id="267" r:id="rId9"/>
    <p:sldId id="266" r:id="rId10"/>
    <p:sldId id="268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665" autoAdjust="0"/>
    <p:restoredTop sz="94631" autoAdjust="0"/>
  </p:normalViewPr>
  <p:slideViewPr>
    <p:cSldViewPr>
      <p:cViewPr>
        <p:scale>
          <a:sx n="80" d="100"/>
          <a:sy n="80" d="100"/>
        </p:scale>
        <p:origin x="-1914" y="-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041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jpeg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VY_32_INOVACE_ČS.5.30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12.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288" y="692150"/>
            <a:ext cx="8209160" cy="4969098"/>
          </a:xfrm>
        </p:spPr>
        <p:txBody>
          <a:bodyPr>
            <a:noAutofit/>
          </a:bodyPr>
          <a:lstStyle/>
          <a:p>
            <a:pPr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Trojdohoda, Trojspolek,</a:t>
            </a:r>
          </a:p>
          <a:p>
            <a:pPr marL="0" indent="0" fontAlgn="t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československé legie</a:t>
            </a:r>
          </a:p>
          <a:p>
            <a:pPr marL="0" indent="0" fontAlgn="t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 zápisu do sešitu. 		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                       Žáci se seznámí s příčinou a důsledky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1. světové války</a:t>
            </a:r>
            <a:endParaRPr lang="cs-CZ" sz="2000" dirty="0" smtClean="0"/>
          </a:p>
          <a:p>
            <a:pPr fontAlgn="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1. SVĚTOVÁ VÁLKA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Důsledek sporů evropských mocností o nové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rozdělení světa</a:t>
            </a:r>
          </a:p>
          <a:p>
            <a:r>
              <a:rPr lang="cs-CZ" dirty="0" smtClean="0"/>
              <a:t>Snaha o získání nových území a většího hospodářského vlivu</a:t>
            </a:r>
          </a:p>
          <a:p>
            <a:r>
              <a:rPr lang="cs-CZ" dirty="0" smtClean="0"/>
              <a:t>Vytvoření dvou nepřátelských bloků</a:t>
            </a:r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620688"/>
            <a:ext cx="7653536" cy="54620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TROJDOHODA</a:t>
            </a:r>
            <a:endParaRPr lang="cs-CZ" b="1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VELKÁ BRITÁNIE</a:t>
            </a:r>
          </a:p>
          <a:p>
            <a:pPr>
              <a:buNone/>
            </a:pPr>
            <a:r>
              <a:rPr lang="cs-CZ" dirty="0" smtClean="0"/>
              <a:t>FRANCIE</a:t>
            </a:r>
          </a:p>
          <a:p>
            <a:pPr>
              <a:buNone/>
            </a:pPr>
            <a:r>
              <a:rPr lang="cs-CZ" dirty="0" smtClean="0"/>
              <a:t>RUSKO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TROJSPOLEK</a:t>
            </a:r>
            <a:r>
              <a:rPr lang="cs-CZ" dirty="0" smtClean="0"/>
              <a:t>                                                                        </a:t>
            </a:r>
            <a:endParaRPr lang="cs-CZ" i="1" dirty="0" smtClean="0"/>
          </a:p>
          <a:p>
            <a:pPr marL="0" indent="0">
              <a:buNone/>
            </a:pPr>
            <a:r>
              <a:rPr lang="cs-CZ" dirty="0"/>
              <a:t>NĚMECKO</a:t>
            </a:r>
          </a:p>
          <a:p>
            <a:pPr marL="0" indent="0">
              <a:buNone/>
            </a:pPr>
            <a:r>
              <a:rPr lang="cs-CZ" dirty="0"/>
              <a:t>RAKOUSKO – UHERSKO</a:t>
            </a:r>
          </a:p>
          <a:p>
            <a:pPr marL="0" indent="0">
              <a:buNone/>
            </a:pPr>
            <a:r>
              <a:rPr lang="cs-CZ" dirty="0"/>
              <a:t>ITÁLIE ( později vystoupila)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Záminkou pro rozpoutání války byl sarajevský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atentát na rakouského následníka trůnu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Františka Ferdinanda d‘Este </a:t>
            </a:r>
            <a:r>
              <a:rPr lang="cs-CZ" dirty="0" smtClean="0"/>
              <a:t>v červnu 1914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29. </a:t>
            </a:r>
            <a:r>
              <a:rPr lang="cs-CZ" b="1" dirty="0"/>
              <a:t>č</a:t>
            </a:r>
            <a:r>
              <a:rPr lang="cs-CZ" b="1" dirty="0" smtClean="0"/>
              <a:t>ervence 1914 </a:t>
            </a:r>
            <a:r>
              <a:rPr lang="cs-CZ" dirty="0" smtClean="0"/>
              <a:t>vyhlásilo Rakousko – Uhersko </a:t>
            </a:r>
          </a:p>
          <a:p>
            <a:pPr marL="0" indent="0">
              <a:buNone/>
            </a:pPr>
            <a:r>
              <a:rPr lang="cs-CZ" dirty="0" smtClean="0"/>
              <a:t>Srbsku válku, která postupně zachvátila celý svět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617255"/>
      </p:ext>
    </p:extLst>
  </p:cSld>
  <p:clrMapOvr>
    <a:masterClrMapping/>
  </p:clrMapOvr>
  <p:transition advClick="0" advTm="5000"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08912" cy="5112568"/>
          </a:xfrm>
        </p:spPr>
        <p:txBody>
          <a:bodyPr/>
          <a:lstStyle/>
          <a:p>
            <a:r>
              <a:rPr lang="cs-CZ" dirty="0" smtClean="0"/>
              <a:t>Čeští vojáci bojovali za </a:t>
            </a:r>
            <a:r>
              <a:rPr lang="cs-CZ" b="1" dirty="0" smtClean="0"/>
              <a:t>Rakousko – Uhersko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Byli nasazováni hlavně na východní frontu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proti Rusům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Nechuť bojovat „</a:t>
            </a:r>
            <a:r>
              <a:rPr lang="cs-CZ" i="1" dirty="0" smtClean="0"/>
              <a:t> za císaře pána a jeho rodinu“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Často raději přebíhali do ruského zajetí</a:t>
            </a: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08912" cy="5472608"/>
          </a:xfrm>
        </p:spPr>
        <p:txBody>
          <a:bodyPr>
            <a:normAutofit fontScale="77500" lnSpcReduction="20000"/>
          </a:bodyPr>
          <a:lstStyle/>
          <a:p>
            <a:r>
              <a:rPr lang="cs-CZ" sz="4100" dirty="0"/>
              <a:t>Začaly se vytvářet </a:t>
            </a:r>
            <a:r>
              <a:rPr lang="cs-CZ" sz="4100" b="1" dirty="0">
                <a:solidFill>
                  <a:srgbClr val="FF0000"/>
                </a:solidFill>
              </a:rPr>
              <a:t>československé legie</a:t>
            </a:r>
            <a:r>
              <a:rPr lang="cs-CZ" sz="4100" dirty="0" smtClean="0"/>
              <a:t>,</a:t>
            </a:r>
          </a:p>
          <a:p>
            <a:pPr marL="0" indent="0">
              <a:buNone/>
            </a:pPr>
            <a:r>
              <a:rPr lang="cs-CZ" sz="4100" dirty="0"/>
              <a:t> </a:t>
            </a:r>
            <a:r>
              <a:rPr lang="cs-CZ" sz="4100" dirty="0" smtClean="0"/>
              <a:t>   </a:t>
            </a:r>
            <a:r>
              <a:rPr lang="cs-CZ" sz="4100" dirty="0"/>
              <a:t>složené z Čechů a </a:t>
            </a:r>
            <a:r>
              <a:rPr lang="cs-CZ" sz="4100" dirty="0" smtClean="0"/>
              <a:t>Slováků</a:t>
            </a:r>
          </a:p>
          <a:p>
            <a:pPr marL="0" indent="0">
              <a:buNone/>
            </a:pPr>
            <a:r>
              <a:rPr lang="cs-CZ" sz="4100" dirty="0"/>
              <a:t> </a:t>
            </a:r>
            <a:r>
              <a:rPr lang="cs-CZ" sz="4100" dirty="0" smtClean="0"/>
              <a:t>   zajatých</a:t>
            </a:r>
          </a:p>
          <a:p>
            <a:pPr marL="0" indent="0">
              <a:buNone/>
            </a:pPr>
            <a:r>
              <a:rPr lang="cs-CZ" sz="4100" dirty="0"/>
              <a:t> </a:t>
            </a:r>
            <a:r>
              <a:rPr lang="cs-CZ" sz="4100" dirty="0" smtClean="0"/>
              <a:t>   </a:t>
            </a:r>
            <a:r>
              <a:rPr lang="cs-CZ" sz="4100" dirty="0"/>
              <a:t>v </a:t>
            </a:r>
            <a:r>
              <a:rPr lang="cs-CZ" sz="4100" dirty="0" smtClean="0"/>
              <a:t>Rusku,</a:t>
            </a:r>
          </a:p>
          <a:p>
            <a:pPr marL="0" indent="0">
              <a:buNone/>
            </a:pPr>
            <a:r>
              <a:rPr lang="cs-CZ" sz="4100" dirty="0"/>
              <a:t> </a:t>
            </a:r>
            <a:r>
              <a:rPr lang="cs-CZ" sz="4100" dirty="0" smtClean="0"/>
              <a:t>   </a:t>
            </a:r>
            <a:r>
              <a:rPr lang="cs-CZ" sz="4100" dirty="0"/>
              <a:t>později </a:t>
            </a:r>
            <a:r>
              <a:rPr lang="cs-CZ" sz="4100" dirty="0" smtClean="0"/>
              <a:t>i</a:t>
            </a:r>
          </a:p>
          <a:p>
            <a:pPr marL="0" indent="0">
              <a:buNone/>
            </a:pPr>
            <a:r>
              <a:rPr lang="cs-CZ" sz="4100" dirty="0"/>
              <a:t> </a:t>
            </a:r>
            <a:r>
              <a:rPr lang="cs-CZ" sz="4100" dirty="0" smtClean="0"/>
              <a:t>   </a:t>
            </a:r>
            <a:r>
              <a:rPr lang="cs-CZ" sz="4100" dirty="0"/>
              <a:t>ve </a:t>
            </a:r>
            <a:r>
              <a:rPr lang="cs-CZ" sz="4100" dirty="0" smtClean="0"/>
              <a:t>Francii</a:t>
            </a:r>
          </a:p>
          <a:p>
            <a:pPr marL="0" indent="0">
              <a:buNone/>
            </a:pPr>
            <a:r>
              <a:rPr lang="cs-CZ" sz="4100" dirty="0"/>
              <a:t> </a:t>
            </a:r>
            <a:r>
              <a:rPr lang="cs-CZ" sz="4100" dirty="0" smtClean="0"/>
              <a:t>   </a:t>
            </a:r>
            <a:r>
              <a:rPr lang="cs-CZ" sz="4100" dirty="0"/>
              <a:t>a </a:t>
            </a:r>
            <a:r>
              <a:rPr lang="cs-CZ" sz="4100" dirty="0" smtClean="0"/>
              <a:t>Itálii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sz="4100" dirty="0"/>
              <a:t>Legionáři bojovali </a:t>
            </a:r>
            <a:r>
              <a:rPr lang="cs-CZ" sz="4100" b="1" dirty="0"/>
              <a:t>proti</a:t>
            </a:r>
            <a:r>
              <a:rPr lang="cs-CZ" sz="4100" dirty="0"/>
              <a:t> Rakousku - Uhersku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72816"/>
            <a:ext cx="5867400" cy="3337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8594111"/>
      </p:ext>
    </p:extLst>
  </p:cSld>
  <p:clrMapOvr>
    <a:masterClrMapping/>
  </p:clrMapOvr>
  <p:transition advClick="0" advTm="5000"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80920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Válka trvala více než 4 roky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Skončila v listopadu</a:t>
            </a:r>
            <a:r>
              <a:rPr lang="cs-CZ" b="1" dirty="0" smtClean="0"/>
              <a:t> 1918 </a:t>
            </a:r>
            <a:r>
              <a:rPr lang="cs-CZ" dirty="0" smtClean="0"/>
              <a:t>kapitulací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Rakousko – Uherska a Německa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 války bylo postupně zavlečeno 28 států,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70 miliónů vojáků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611686"/>
      </p:ext>
    </p:extLst>
  </p:cSld>
  <p:clrMapOvr>
    <a:masterClrMapping/>
  </p:clrMapOvr>
  <p:transition advClick="0" advTm="5000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88600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10 miliónů lidí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zahynulo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20 miliónů lidí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bylo </a:t>
            </a:r>
            <a:r>
              <a:rPr lang="cs-CZ" b="1" dirty="0" smtClean="0"/>
              <a:t>zmrzačeno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Rozpadem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Rakousko – Uherska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došlo </a:t>
            </a:r>
            <a:r>
              <a:rPr lang="cs-CZ" dirty="0"/>
              <a:t>k územním změnám v Evropě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27253"/>
            <a:ext cx="3300413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1852037"/>
      </p:ext>
    </p:extLst>
  </p:cSld>
  <p:clrMapOvr>
    <a:masterClrMapping/>
  </p:clrMapOvr>
  <p:transition advClick="0" advTm="5000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dirty="0" smtClean="0"/>
              <a:t>        </a:t>
            </a:r>
            <a:r>
              <a:rPr lang="cs-CZ" sz="1800" b="1" dirty="0" smtClean="0"/>
              <a:t>obr. č. 1: </a:t>
            </a:r>
            <a:r>
              <a:rPr lang="cs-CZ" sz="1800" dirty="0"/>
              <a:t>NEUVEDEN. </a:t>
            </a:r>
            <a:r>
              <a:rPr lang="cs-CZ" sz="1800" i="1" dirty="0"/>
              <a:t>•commons.wikimedia.org</a:t>
            </a:r>
            <a:r>
              <a:rPr lang="cs-CZ" sz="1800" dirty="0"/>
              <a:t> [online]. [cit. 26.1.2014]. Dostupný na WWW: http://commons.wikimedia.org/wiki/File:%C4%8Cs._legie_v_It%C3%A1lii.jpg?uselang=cs </a:t>
            </a:r>
            <a:endParaRPr lang="cs-CZ" sz="1800" dirty="0" smtClean="0"/>
          </a:p>
          <a:p>
            <a:pPr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  obr. č. 2: </a:t>
            </a:r>
            <a:r>
              <a:rPr lang="cs-CZ" sz="1800" dirty="0"/>
              <a:t>JIRKA 23. </a:t>
            </a:r>
            <a:r>
              <a:rPr lang="cs-CZ" sz="1800" i="1" dirty="0"/>
              <a:t>•commons.wikimedia.org</a:t>
            </a:r>
            <a:r>
              <a:rPr lang="cs-CZ" sz="1800" dirty="0"/>
              <a:t> [online]. [cit. 26.1.2014]. Dostupný na WWW: http://commons.wikimedia.org/wiki/File:Z%C3%A1kolany-pomn%C3%ADk-1-sv%C4%9Btov%C3%A1-v%C3%A1lka.jpg?uselang=cs </a:t>
            </a:r>
            <a:endParaRPr lang="cs-CZ" sz="1800" b="1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285</Words>
  <Application>Microsoft Office PowerPoint</Application>
  <PresentationFormat>Předvádění na obrazovce (4:3)</PresentationFormat>
  <Paragraphs>94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1. SVĚTOVÁ VÁLKA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53</cp:revision>
  <dcterms:modified xsi:type="dcterms:W3CDTF">2014-01-27T16:06:43Z</dcterms:modified>
</cp:coreProperties>
</file>