
<file path=[Content_Types].xml><?xml version="1.0" encoding="utf-8"?>
<Types xmlns="http://schemas.openxmlformats.org/package/2006/content-types">
  <Default Extension="bin" ContentType="application/vnd.openxmlformats-officedocument.oleObject"/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Default Extension="vml" ContentType="application/vnd.openxmlformats-officedocument.vmlDrawin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3"/>
  </p:notesMasterIdLst>
  <p:sldIdLst>
    <p:sldId id="256" r:id="rId2"/>
    <p:sldId id="263" r:id="rId3"/>
    <p:sldId id="264" r:id="rId4"/>
    <p:sldId id="257" r:id="rId5"/>
    <p:sldId id="265" r:id="rId6"/>
    <p:sldId id="259" r:id="rId7"/>
    <p:sldId id="260" r:id="rId8"/>
    <p:sldId id="261" r:id="rId9"/>
    <p:sldId id="266" r:id="rId10"/>
    <p:sldId id="267" r:id="rId11"/>
    <p:sldId id="262" r:id="rId12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CC00CC"/>
    <a:srgbClr val="FF6600"/>
    <a:srgbClr val="F8F20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1" autoAdjust="0"/>
    <p:restoredTop sz="94676" autoAdjust="0"/>
  </p:normalViewPr>
  <p:slideViewPr>
    <p:cSldViewPr>
      <p:cViewPr varScale="1">
        <p:scale>
          <a:sx n="87" d="100"/>
          <a:sy n="87" d="100"/>
        </p:scale>
        <p:origin x="-1464" y="-84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66" d="100"/>
        <a:sy n="66" d="100"/>
      </p:scale>
      <p:origin x="0" y="0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drawings/_rels/vmlDrawing1.vml.rels><?xml version="1.0" encoding="UTF-8" standalone="yes"?>
<Relationships xmlns="http://schemas.openxmlformats.org/package/2006/relationships"><Relationship Id="rId1" Type="http://schemas.openxmlformats.org/officeDocument/2006/relationships/image" Target="../media/image2.wmf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F3821CF9-B76A-4E24-B663-FD8A0C9C4157}" type="datetimeFigureOut">
              <a:rPr lang="cs-CZ" smtClean="0"/>
              <a:pPr/>
              <a:t>25.1.2014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337AC8E8-FA6C-4BAE-B181-784B9B988C05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490260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37AC8E8-FA6C-4BAE-B181-784B9B988C05}" type="slidenum">
              <a:rPr lang="cs-CZ" smtClean="0"/>
              <a:pPr/>
              <a:t>1</a:t>
            </a:fld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27A2666-52FE-4BB3-A431-B8CCA567F77C}" type="datetime1">
              <a:rPr lang="cs-CZ" smtClean="0"/>
              <a:pPr/>
              <a:t>25.1.2014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Autorem materiálu a všech jeho částí, není-li uvedeno jinak, je Mgr. Olga Šafářová  Materiál vznikl v OP Vzdělávání pro konkurenceschopnost – projekt EU peníze školám.  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advClick="0" advTm="5000">
    <p:wipe dir="d"/>
  </p:transition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FB4083D-1719-48F6-A8B0-59E415CC5135}" type="datetime1">
              <a:rPr lang="cs-CZ" smtClean="0"/>
              <a:pPr/>
              <a:t>25.1.2014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Autorem materiálu a všech jeho částí, není-li uvedeno jinak, je Mgr. Olga Šafářová  Materiál vznikl v OP Vzdělávání pro konkurenceschopnost – projekt EU peníze školám.  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advClick="0" advTm="5000">
    <p:wipe dir="d"/>
  </p:transition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2B07250-5B54-40D3-B2F6-A59F29A777BF}" type="datetime1">
              <a:rPr lang="cs-CZ" smtClean="0"/>
              <a:pPr/>
              <a:t>25.1.2014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Autorem materiálu a všech jeho částí, není-li uvedeno jinak, je Mgr. Olga Šafářová  Materiál vznikl v OP Vzdělávání pro konkurenceschopnost – projekt EU peníze školám.  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advClick="0" advTm="5000">
    <p:wipe dir="d"/>
  </p:transition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05DD6EA-6BD2-4151-8BB2-5666DF87699C}" type="datetime1">
              <a:rPr lang="cs-CZ" smtClean="0"/>
              <a:pPr/>
              <a:t>25.1.2014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Autorem materiálu a všech jeho částí, není-li uvedeno jinak, je Mgr. Olga Šafářová  Materiál vznikl v OP Vzdělávání pro konkurenceschopnost – projekt EU peníze školám.  </a:t>
            </a: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advClick="0" advTm="5000">
    <p:wipe dir="d"/>
  </p:transition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C00DB4D-8C7D-4E51-9036-54FE7A2AB124}" type="datetime1">
              <a:rPr lang="cs-CZ" smtClean="0"/>
              <a:pPr/>
              <a:t>25.1.2014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Autorem materiálu a všech jeho částí, není-li uvedeno jinak, je Mgr. Olga Šafářová  Materiál vznikl v OP Vzdělávání pro konkurenceschopnost – projekt EU peníze školám.  </a:t>
            </a:r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advClick="0" advTm="5000">
    <p:wipe dir="d"/>
  </p:transition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9210955-9264-468F-B207-29D12AA7B916}" type="datetime1">
              <a:rPr lang="cs-CZ" smtClean="0"/>
              <a:pPr/>
              <a:t>25.1.2014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Autorem materiálu a všech jeho částí, není-li uvedeno jinak, je Mgr. Olga Šafářová  Materiál vznikl v OP Vzdělávání pro konkurenceschopnost – projekt EU peníze školám.  </a:t>
            </a:r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advClick="0" advTm="5000">
    <p:wipe dir="d"/>
  </p:transition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BFD4F1-278D-4D2A-92C9-D6A6BF20EB19}" type="datetime1">
              <a:rPr lang="cs-CZ" smtClean="0"/>
              <a:pPr/>
              <a:t>25.1.2014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Autorem materiálu a všech jeho částí, není-li uvedeno jinak, je Mgr. Olga Šafářová  Materiál vznikl v OP Vzdělávání pro konkurenceschopnost – projekt EU peníze školám.  </a:t>
            </a:r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advClick="0" advTm="5000">
    <p:wipe dir="d"/>
  </p:transition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93AB30-96F0-4D0E-9775-5B784BDDD8F4}" type="datetime1">
              <a:rPr lang="cs-CZ" smtClean="0"/>
              <a:pPr/>
              <a:t>25.1.2014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Autorem materiálu a všech jeho částí, není-li uvedeno jinak, je Mgr. Olga Šafářová  Materiál vznikl v OP Vzdělávání pro konkurenceschopnost – projekt EU peníze školám.  </a:t>
            </a: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advClick="0" advTm="5000">
    <p:wipe dir="d"/>
  </p:transition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D13BF5A-3448-4862-98AC-EDC0F671C28B}" type="datetime1">
              <a:rPr lang="cs-CZ" smtClean="0"/>
              <a:pPr/>
              <a:t>25.1.2014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Autorem materiálu a všech jeho částí, není-li uvedeno jinak, je Mgr. Olga Šafářová  Materiál vznikl v OP Vzdělávání pro konkurenceschopnost – projekt EU peníze školám.  </a:t>
            </a: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advClick="0" advTm="5000">
    <p:wipe dir="d"/>
  </p:transition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F0E968A-D9BA-4AA8-81DB-2433B49AC5B7}" type="datetime1">
              <a:rPr lang="cs-CZ" smtClean="0"/>
              <a:pPr/>
              <a:t>25.1.2014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Autorem materiálu a všech jeho částí, není-li uvedeno jinak, je Mgr. Olga Šafářová  Materiál vznikl v OP Vzdělávání pro konkurenceschopnost – projekt EU peníze školám.  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advClick="0" advTm="5000">
    <p:wipe dir="d"/>
  </p:transition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17F9208-A46E-4E83-A576-A44D95F5D5AF}" type="datetime1">
              <a:rPr lang="cs-CZ" smtClean="0"/>
              <a:pPr/>
              <a:t>25.1.2014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Autorem materiálu a všech jeho částí, není-li uvedeno jinak, je Mgr. Olga Šafářová  Materiál vznikl v OP Vzdělávání pro konkurenceschopnost – projekt EU peníze školám.  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advClick="0" advTm="5000">
    <p:wipe dir="d"/>
  </p:transition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/>
          <a:srcRect/>
          <a:tile tx="0" ty="0" sx="100000" sy="100000" flip="none" algn="tl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3CC1BB2-9787-492C-9ED0-1EEE26C6EDD4}" type="datetime1">
              <a:rPr lang="cs-CZ" smtClean="0"/>
              <a:pPr/>
              <a:t>25.1.2014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r>
              <a:rPr lang="cs-CZ" smtClean="0"/>
              <a:t>Autorem materiálu a všech jeho částí, není-li uvedeno jinak, je Mgr. Olga Šafářová  Materiál vznikl v OP Vzdělávání pro konkurenceschopnost – projekt EU peníze školám.  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 advClick="0" advTm="5000">
    <p:wipe dir="d"/>
  </p:transition>
  <p:hf sldNum="0" hd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1.xml"/><Relationship Id="rId2" Type="http://schemas.openxmlformats.org/officeDocument/2006/relationships/slideLayout" Target="../slideLayouts/slideLayout1.xml"/><Relationship Id="rId1" Type="http://schemas.openxmlformats.org/officeDocument/2006/relationships/vmlDrawing" Target="../drawings/vmlDrawing1.vml"/><Relationship Id="rId6" Type="http://schemas.openxmlformats.org/officeDocument/2006/relationships/image" Target="../media/image3.jpeg"/><Relationship Id="rId5" Type="http://schemas.openxmlformats.org/officeDocument/2006/relationships/image" Target="../media/image2.wmf"/><Relationship Id="rId4" Type="http://schemas.openxmlformats.org/officeDocument/2006/relationships/oleObject" Target="../embeddings/oleObject1.bin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ctrTitle"/>
          </p:nvPr>
        </p:nvSpPr>
        <p:spPr>
          <a:xfrm>
            <a:off x="683568" y="2780928"/>
            <a:ext cx="7772400" cy="1470025"/>
          </a:xfrm>
        </p:spPr>
        <p:txBody>
          <a:bodyPr>
            <a:normAutofit fontScale="90000"/>
          </a:bodyPr>
          <a:lstStyle/>
          <a:p>
            <a:r>
              <a:rPr lang="cs-CZ" sz="2200" b="1" dirty="0" smtClean="0"/>
              <a:t/>
            </a:r>
            <a:br>
              <a:rPr lang="cs-CZ" sz="2200" b="1" dirty="0" smtClean="0"/>
            </a:br>
            <a:r>
              <a:rPr lang="cs-CZ" sz="2200" b="1" dirty="0" smtClean="0"/>
              <a:t/>
            </a:r>
            <a:br>
              <a:rPr lang="cs-CZ" sz="2200" b="1" dirty="0" smtClean="0"/>
            </a:br>
            <a:r>
              <a:rPr lang="cs-CZ" sz="2200" b="1" dirty="0" smtClean="0"/>
              <a:t>            Základní škola a Mateřská škola Dobrá Voda u Českých Budějovic,</a:t>
            </a:r>
            <a:r>
              <a:rPr lang="cs-CZ" sz="2200" dirty="0" smtClean="0"/>
              <a:t/>
            </a:r>
            <a:br>
              <a:rPr lang="cs-CZ" sz="2200" dirty="0" smtClean="0"/>
            </a:br>
            <a:r>
              <a:rPr lang="cs-CZ" sz="2200" b="1" dirty="0" smtClean="0"/>
              <a:t>Na Vyhlídce 6, 373 16 Dobrá Voda u Českých Budějovic</a:t>
            </a:r>
            <a:r>
              <a:rPr lang="cs-CZ" sz="1600" dirty="0" smtClean="0"/>
              <a:t/>
            </a:r>
            <a:br>
              <a:rPr lang="cs-CZ" sz="1600" dirty="0" smtClean="0"/>
            </a:br>
            <a:r>
              <a:rPr lang="cs-CZ" sz="1600" b="1" dirty="0" smtClean="0"/>
              <a:t> </a:t>
            </a:r>
            <a:r>
              <a:rPr lang="cs-CZ" sz="2000" dirty="0" smtClean="0"/>
              <a:t/>
            </a:r>
            <a:br>
              <a:rPr lang="cs-CZ" sz="2000" dirty="0" smtClean="0"/>
            </a:br>
            <a:r>
              <a:rPr lang="cs-CZ" sz="2000" b="1" i="1" dirty="0" smtClean="0"/>
              <a:t> </a:t>
            </a:r>
            <a:r>
              <a:rPr lang="cs-CZ" sz="2000" dirty="0" smtClean="0"/>
              <a:t/>
            </a:r>
            <a:br>
              <a:rPr lang="cs-CZ" sz="2000" dirty="0" smtClean="0"/>
            </a:br>
            <a:r>
              <a:rPr lang="cs-CZ" sz="2000" dirty="0" smtClean="0"/>
              <a:t/>
            </a:r>
            <a:br>
              <a:rPr lang="cs-CZ" sz="2000" dirty="0" smtClean="0"/>
            </a:br>
            <a:r>
              <a:rPr lang="cs-CZ" sz="2000" dirty="0" smtClean="0"/>
              <a:t/>
            </a:r>
            <a:br>
              <a:rPr lang="cs-CZ" sz="2000" dirty="0" smtClean="0"/>
            </a:br>
            <a:r>
              <a:rPr lang="cs-CZ" sz="2000" dirty="0" smtClean="0"/>
              <a:t/>
            </a:r>
            <a:br>
              <a:rPr lang="cs-CZ" sz="2000" dirty="0" smtClean="0"/>
            </a:br>
            <a:r>
              <a:rPr lang="cs-CZ" sz="2000" dirty="0" smtClean="0"/>
              <a:t/>
            </a:r>
            <a:br>
              <a:rPr lang="cs-CZ" sz="2000" dirty="0" smtClean="0"/>
            </a:br>
            <a:r>
              <a:rPr lang="cs-CZ" sz="2000" dirty="0" smtClean="0"/>
              <a:t/>
            </a:r>
            <a:br>
              <a:rPr lang="cs-CZ" sz="2000" dirty="0" smtClean="0"/>
            </a:br>
            <a:r>
              <a:rPr lang="cs-CZ" sz="2000" dirty="0" smtClean="0"/>
              <a:t/>
            </a:r>
            <a:br>
              <a:rPr lang="cs-CZ" sz="2000" dirty="0" smtClean="0"/>
            </a:br>
            <a:r>
              <a:rPr lang="cs-CZ" sz="2200" dirty="0" smtClean="0"/>
              <a:t/>
            </a:r>
            <a:br>
              <a:rPr lang="cs-CZ" sz="2200" dirty="0" smtClean="0"/>
            </a:br>
            <a:r>
              <a:rPr lang="cs-CZ" sz="2200" b="1" dirty="0" smtClean="0"/>
              <a:t>EU  PENÍZE  ŠKOLÁM</a:t>
            </a:r>
            <a:r>
              <a:rPr lang="cs-CZ" sz="2200" dirty="0" smtClean="0"/>
              <a:t/>
            </a:r>
            <a:br>
              <a:rPr lang="cs-CZ" sz="2200" dirty="0" smtClean="0"/>
            </a:br>
            <a:r>
              <a:rPr lang="cs-CZ" sz="2200" dirty="0" smtClean="0"/>
              <a:t/>
            </a:r>
            <a:br>
              <a:rPr lang="cs-CZ" sz="2200" dirty="0" smtClean="0"/>
            </a:br>
            <a:r>
              <a:rPr lang="cs-CZ" sz="2200" b="1" dirty="0" smtClean="0"/>
              <a:t>Zlepšení podmínek pro vzdělávání na základních školách Operačního programu</a:t>
            </a:r>
            <a:r>
              <a:rPr lang="cs-CZ" sz="2200" dirty="0" smtClean="0"/>
              <a:t/>
            </a:r>
            <a:br>
              <a:rPr lang="cs-CZ" sz="2200" dirty="0" smtClean="0"/>
            </a:br>
            <a:r>
              <a:rPr lang="cs-CZ" sz="2200" b="1" dirty="0" smtClean="0"/>
              <a:t>Vzdělávání pro konkurenceschopnost</a:t>
            </a:r>
            <a:r>
              <a:rPr lang="cs-CZ" sz="2200" dirty="0" smtClean="0"/>
              <a:t/>
            </a:r>
            <a:br>
              <a:rPr lang="cs-CZ" sz="2200" dirty="0" smtClean="0"/>
            </a:br>
            <a:r>
              <a:rPr lang="cs-CZ" sz="2200" b="1" dirty="0" smtClean="0"/>
              <a:t> </a:t>
            </a:r>
            <a:r>
              <a:rPr lang="cs-CZ" sz="2000" dirty="0" smtClean="0"/>
              <a:t/>
            </a:r>
            <a:br>
              <a:rPr lang="cs-CZ" sz="2000" dirty="0" smtClean="0"/>
            </a:br>
            <a:endParaRPr lang="cs-CZ" sz="2000" dirty="0"/>
          </a:p>
        </p:txBody>
      </p:sp>
      <p:sp>
        <p:nvSpPr>
          <p:cNvPr id="2050" name="Rectangle 2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graphicFrame>
        <p:nvGraphicFramePr>
          <p:cNvPr id="2049" name="Object 1"/>
          <p:cNvGraphicFramePr>
            <a:graphicFrameLocks noChangeAspect="1"/>
          </p:cNvGraphicFramePr>
          <p:nvPr/>
        </p:nvGraphicFramePr>
        <p:xfrm>
          <a:off x="467544" y="1196752"/>
          <a:ext cx="749300" cy="544513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2062" name="Picture" r:id="rId4" imgW="1476756" imgH="1077468" progId="Word.Picture.8">
                  <p:embed/>
                </p:oleObj>
              </mc:Choice>
              <mc:Fallback>
                <p:oleObj name="Picture" r:id="rId4" imgW="1476756" imgH="1077468" progId="Word.Picture.8">
                  <p:embed/>
                  <p:pic>
                    <p:nvPicPr>
                      <p:cNvPr id="0" name="Picture 1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5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467544" y="1196752"/>
                        <a:ext cx="749300" cy="544513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pic>
        <p:nvPicPr>
          <p:cNvPr id="9" name="Picture 3"/>
          <p:cNvPicPr/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1763688" y="2276872"/>
            <a:ext cx="5760720" cy="1190382"/>
          </a:xfrm>
          <a:prstGeom prst="rect">
            <a:avLst/>
          </a:prstGeom>
          <a:solidFill>
            <a:srgbClr val="FFFFFF"/>
          </a:solidFill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 advClick="0" advTm="10000">
    <p:wipe dir="d"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>
          <a:xfrm>
            <a:off x="539552" y="908720"/>
            <a:ext cx="8157592" cy="4309939"/>
          </a:xfrm>
        </p:spPr>
        <p:txBody>
          <a:bodyPr>
            <a:noAutofit/>
          </a:bodyPr>
          <a:lstStyle/>
          <a:p>
            <a:r>
              <a:rPr lang="cs-CZ" sz="2000" b="1" dirty="0">
                <a:latin typeface="Times New Roman" pitchFamily="18" charset="0"/>
                <a:cs typeface="Times New Roman" pitchFamily="18" charset="0"/>
              </a:rPr>
              <a:t>Číslo a název klíčové aktivity:</a:t>
            </a:r>
            <a:r>
              <a:rPr lang="cs-CZ" sz="2000" dirty="0">
                <a:latin typeface="Times New Roman" pitchFamily="18" charset="0"/>
                <a:cs typeface="Times New Roman" pitchFamily="18" charset="0"/>
              </a:rPr>
              <a:t>	     III/2 Inovace a zkvalitnění</a:t>
            </a:r>
          </a:p>
          <a:p>
            <a:pPr marL="0" indent="0">
              <a:buNone/>
            </a:pPr>
            <a:r>
              <a:rPr lang="cs-CZ" sz="2000" dirty="0">
                <a:latin typeface="Times New Roman" pitchFamily="18" charset="0"/>
                <a:cs typeface="Times New Roman" pitchFamily="18" charset="0"/>
              </a:rPr>
              <a:t>                                                               výuky prostřednictvím ICT.</a:t>
            </a:r>
          </a:p>
          <a:p>
            <a:pPr marL="0" indent="0">
              <a:buNone/>
            </a:pPr>
            <a:endParaRPr lang="en-US" sz="2000" dirty="0">
              <a:latin typeface="Times New Roman" pitchFamily="18" charset="0"/>
              <a:cs typeface="Times New Roman" pitchFamily="18" charset="0"/>
            </a:endParaRPr>
          </a:p>
          <a:p>
            <a:r>
              <a:rPr lang="cs-CZ" sz="2000" b="1" dirty="0">
                <a:latin typeface="Times New Roman" pitchFamily="18" charset="0"/>
                <a:cs typeface="Times New Roman" pitchFamily="18" charset="0"/>
              </a:rPr>
              <a:t>Číslo DUM:	</a:t>
            </a:r>
            <a:r>
              <a:rPr lang="cs-CZ" sz="2000" dirty="0">
                <a:latin typeface="Times New Roman" pitchFamily="18" charset="0"/>
                <a:cs typeface="Times New Roman" pitchFamily="18" charset="0"/>
              </a:rPr>
              <a:t>		     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VY_32_INOVACE_ČS.5.55</a:t>
            </a:r>
            <a:endParaRPr lang="cs-CZ" sz="2000" dirty="0">
              <a:latin typeface="Times New Roman" pitchFamily="18" charset="0"/>
              <a:cs typeface="Times New Roman" pitchFamily="18" charset="0"/>
            </a:endParaRPr>
          </a:p>
          <a:p>
            <a:endParaRPr lang="en-US" sz="2000" dirty="0">
              <a:latin typeface="Times New Roman" pitchFamily="18" charset="0"/>
              <a:cs typeface="Times New Roman" pitchFamily="18" charset="0"/>
            </a:endParaRPr>
          </a:p>
          <a:p>
            <a:r>
              <a:rPr lang="cs-CZ" sz="2000" b="1" dirty="0">
                <a:latin typeface="Times New Roman" pitchFamily="18" charset="0"/>
                <a:cs typeface="Times New Roman" pitchFamily="18" charset="0"/>
              </a:rPr>
              <a:t>Jméno autora:	</a:t>
            </a:r>
            <a:r>
              <a:rPr lang="cs-CZ" sz="2000" dirty="0">
                <a:latin typeface="Times New Roman" pitchFamily="18" charset="0"/>
                <a:cs typeface="Times New Roman" pitchFamily="18" charset="0"/>
              </a:rPr>
              <a:t>                      Mgr. Olga Šafářová</a:t>
            </a:r>
          </a:p>
          <a:p>
            <a:endParaRPr lang="en-US" sz="2000" dirty="0">
              <a:latin typeface="Times New Roman" pitchFamily="18" charset="0"/>
              <a:cs typeface="Times New Roman" pitchFamily="18" charset="0"/>
            </a:endParaRPr>
          </a:p>
          <a:p>
            <a:r>
              <a:rPr lang="cs-CZ" sz="2000" b="1" dirty="0">
                <a:latin typeface="Times New Roman" pitchFamily="18" charset="0"/>
                <a:cs typeface="Times New Roman" pitchFamily="18" charset="0"/>
              </a:rPr>
              <a:t>Datum (období) vytvoření DUM:   </a:t>
            </a:r>
            <a:r>
              <a:rPr lang="cs-CZ" sz="2000" dirty="0">
                <a:latin typeface="Times New Roman" pitchFamily="18" charset="0"/>
                <a:cs typeface="Times New Roman" pitchFamily="18" charset="0"/>
              </a:rPr>
              <a:t>16. 9. 2013</a:t>
            </a:r>
          </a:p>
          <a:p>
            <a:endParaRPr lang="en-US" sz="2000" dirty="0">
              <a:latin typeface="Times New Roman" pitchFamily="18" charset="0"/>
              <a:cs typeface="Times New Roman" pitchFamily="18" charset="0"/>
            </a:endParaRPr>
          </a:p>
          <a:p>
            <a:r>
              <a:rPr lang="cs-CZ" sz="2000" b="1" dirty="0">
                <a:latin typeface="Times New Roman" pitchFamily="18" charset="0"/>
                <a:cs typeface="Times New Roman" pitchFamily="18" charset="0"/>
              </a:rPr>
              <a:t>Ročník: </a:t>
            </a:r>
            <a:r>
              <a:rPr lang="cs-CZ" sz="2000" dirty="0">
                <a:latin typeface="Times New Roman" pitchFamily="18" charset="0"/>
                <a:cs typeface="Times New Roman" pitchFamily="18" charset="0"/>
              </a:rPr>
              <a:t>			      5.</a:t>
            </a:r>
          </a:p>
          <a:p>
            <a:endParaRPr lang="en-US" sz="2000" dirty="0">
              <a:latin typeface="Times New Roman" pitchFamily="18" charset="0"/>
              <a:cs typeface="Times New Roman" pitchFamily="18" charset="0"/>
            </a:endParaRPr>
          </a:p>
          <a:p>
            <a:r>
              <a:rPr lang="cs-CZ" sz="2000" b="1" dirty="0">
                <a:latin typeface="Times New Roman" pitchFamily="18" charset="0"/>
                <a:cs typeface="Times New Roman" pitchFamily="18" charset="0"/>
              </a:rPr>
              <a:t>Vzdělávací oblast:</a:t>
            </a:r>
            <a:r>
              <a:rPr lang="cs-CZ" sz="2000" dirty="0">
                <a:latin typeface="Times New Roman" pitchFamily="18" charset="0"/>
                <a:cs typeface="Times New Roman" pitchFamily="18" charset="0"/>
              </a:rPr>
              <a:t>		      Člověk a jeho svět</a:t>
            </a:r>
          </a:p>
          <a:p>
            <a:pPr marL="0" indent="0">
              <a:buNone/>
            </a:pPr>
            <a:r>
              <a:rPr lang="cs-CZ" sz="2000" dirty="0">
                <a:latin typeface="Times New Roman" pitchFamily="18" charset="0"/>
                <a:cs typeface="Times New Roman" pitchFamily="18" charset="0"/>
              </a:rPr>
              <a:t>		</a:t>
            </a:r>
            <a:endParaRPr lang="en-US" sz="2000" dirty="0">
              <a:latin typeface="Times New Roman" pitchFamily="18" charset="0"/>
              <a:cs typeface="Times New Roman" pitchFamily="18" charset="0"/>
            </a:endParaRPr>
          </a:p>
          <a:p>
            <a:r>
              <a:rPr lang="cs-CZ" sz="2000" b="1" dirty="0">
                <a:latin typeface="Times New Roman" pitchFamily="18" charset="0"/>
                <a:cs typeface="Times New Roman" pitchFamily="18" charset="0"/>
              </a:rPr>
              <a:t>Vzdělávací obor:</a:t>
            </a:r>
            <a:r>
              <a:rPr lang="cs-CZ" sz="2000" dirty="0">
                <a:latin typeface="Times New Roman" pitchFamily="18" charset="0"/>
                <a:cs typeface="Times New Roman" pitchFamily="18" charset="0"/>
              </a:rPr>
              <a:t>		      Přírodověda</a:t>
            </a:r>
            <a:endParaRPr lang="en-US" sz="2000" dirty="0">
              <a:latin typeface="Times New Roman" pitchFamily="18" charset="0"/>
              <a:cs typeface="Times New Roman" pitchFamily="18" charset="0"/>
            </a:endParaRPr>
          </a:p>
          <a:p>
            <a:pPr fontAlgn="t">
              <a:buNone/>
            </a:pPr>
            <a:endParaRPr lang="cs-CZ" sz="2000" dirty="0" smtClean="0"/>
          </a:p>
        </p:txBody>
      </p:sp>
    </p:spTree>
  </p:cSld>
  <p:clrMapOvr>
    <a:masterClrMapping/>
  </p:clrMapOvr>
  <p:transition advClick="0" advTm="10000">
    <p:wipe dir="u"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95536" y="692696"/>
            <a:ext cx="8208912" cy="5832648"/>
          </a:xfrm>
        </p:spPr>
        <p:txBody>
          <a:bodyPr>
            <a:noAutofit/>
          </a:bodyPr>
          <a:lstStyle/>
          <a:p>
            <a:pPr fontAlgn="t">
              <a:buNone/>
            </a:pPr>
            <a:endParaRPr lang="cs-CZ" sz="2000" dirty="0" smtClean="0"/>
          </a:p>
          <a:p>
            <a:endParaRPr lang="cs-CZ" sz="2000" dirty="0"/>
          </a:p>
        </p:txBody>
      </p:sp>
      <p:sp>
        <p:nvSpPr>
          <p:cNvPr id="6" name="Zástupný symbol pro obsah 2"/>
          <p:cNvSpPr txBox="1">
            <a:spLocks/>
          </p:cNvSpPr>
          <p:nvPr/>
        </p:nvSpPr>
        <p:spPr>
          <a:xfrm>
            <a:off x="395536" y="692696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fontAlgn="t"/>
            <a:r>
              <a:rPr lang="cs-CZ" sz="2000" b="1" dirty="0" smtClean="0">
                <a:latin typeface="Times New Roman" pitchFamily="18" charset="0"/>
                <a:cs typeface="Times New Roman" pitchFamily="18" charset="0"/>
              </a:rPr>
              <a:t>Klíčová slova:	                    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třídění odpadu, bioodpad</a:t>
            </a:r>
          </a:p>
          <a:p>
            <a:pPr fontAlgn="t"/>
            <a:endParaRPr lang="cs-CZ" sz="2000" b="1" dirty="0" smtClean="0">
              <a:latin typeface="Times New Roman" pitchFamily="18" charset="0"/>
              <a:cs typeface="Times New Roman" pitchFamily="18" charset="0"/>
            </a:endParaRPr>
          </a:p>
          <a:p>
            <a:r>
              <a:rPr lang="cs-CZ" sz="2000" b="1" dirty="0" smtClean="0">
                <a:latin typeface="Times New Roman" pitchFamily="18" charset="0"/>
                <a:cs typeface="Times New Roman" pitchFamily="18" charset="0"/>
              </a:rPr>
              <a:t>Anotace: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			      Prezentace slouží k výuce a k zápisu</a:t>
            </a:r>
          </a:p>
          <a:p>
            <a:pPr marL="0" indent="0">
              <a:buFont typeface="Arial" pitchFamily="34" charset="0"/>
              <a:buNone/>
            </a:pP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                                                               do sešitu. 			</a:t>
            </a:r>
          </a:p>
          <a:p>
            <a:pPr marL="0" indent="0">
              <a:buFont typeface="Arial" pitchFamily="34" charset="0"/>
              <a:buNone/>
            </a:pP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                                                               Podporuje aktivní  přístup žáků</a:t>
            </a:r>
          </a:p>
          <a:p>
            <a:pPr marL="0" indent="0">
              <a:buFont typeface="Arial" pitchFamily="34" charset="0"/>
              <a:buNone/>
            </a:pP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                                                               k získávání nových vědomostí</a:t>
            </a:r>
          </a:p>
          <a:p>
            <a:pPr marL="0" indent="0">
              <a:buFont typeface="Arial" pitchFamily="34" charset="0"/>
              <a:buNone/>
            </a:pP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                                                               s využitím interaktivní tabule.</a:t>
            </a:r>
          </a:p>
          <a:p>
            <a:pPr marL="0" indent="0" fontAlgn="t">
              <a:buFont typeface="Arial" pitchFamily="34" charset="0"/>
              <a:buNone/>
            </a:pPr>
            <a:endParaRPr lang="cs-CZ" sz="2000" b="1" dirty="0" smtClean="0"/>
          </a:p>
          <a:p>
            <a:r>
              <a:rPr lang="cs-CZ" sz="2000" b="1" dirty="0" smtClean="0">
                <a:latin typeface="Times New Roman" pitchFamily="18" charset="0"/>
                <a:cs typeface="Times New Roman" pitchFamily="18" charset="0"/>
              </a:rPr>
              <a:t>Druh učebního materiálu: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	     Prezentace</a:t>
            </a:r>
            <a:endParaRPr lang="en-US" sz="2000" dirty="0" smtClean="0">
              <a:solidFill>
                <a:srgbClr val="5656B6"/>
              </a:solidFill>
              <a:latin typeface="Times New Roman" pitchFamily="18" charset="0"/>
              <a:cs typeface="Times New Roman" pitchFamily="18" charset="0"/>
            </a:endParaRPr>
          </a:p>
          <a:p>
            <a:pPr marL="0" indent="0">
              <a:buFont typeface="Arial" pitchFamily="34" charset="0"/>
              <a:buNone/>
            </a:pPr>
            <a:endParaRPr lang="cs-CZ" sz="2000" b="1" dirty="0" smtClean="0">
              <a:latin typeface="Times New Roman" pitchFamily="18" charset="0"/>
              <a:cs typeface="Times New Roman" pitchFamily="18" charset="0"/>
            </a:endParaRPr>
          </a:p>
          <a:p>
            <a:r>
              <a:rPr lang="cs-CZ" sz="2000" b="1" dirty="0" smtClean="0">
                <a:latin typeface="Times New Roman" pitchFamily="18" charset="0"/>
                <a:cs typeface="Times New Roman" pitchFamily="18" charset="0"/>
              </a:rPr>
              <a:t>Očekávaný  výstup:                       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Žáci se</a:t>
            </a:r>
            <a:r>
              <a:rPr lang="cs-CZ" sz="2000" b="1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zajímají </a:t>
            </a:r>
            <a:r>
              <a:rPr lang="cs-CZ" sz="2000" dirty="0">
                <a:latin typeface="Times New Roman" pitchFamily="18" charset="0"/>
                <a:cs typeface="Times New Roman" pitchFamily="18" charset="0"/>
              </a:rPr>
              <a:t>o způsob 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likvidace</a:t>
            </a:r>
          </a:p>
          <a:p>
            <a:pPr marL="0" indent="0">
              <a:buNone/>
            </a:pP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                                                              </a:t>
            </a:r>
            <a:r>
              <a:rPr lang="cs-CZ" sz="2000" dirty="0">
                <a:latin typeface="Times New Roman" pitchFamily="18" charset="0"/>
                <a:cs typeface="Times New Roman" pitchFamily="18" charset="0"/>
              </a:rPr>
              <a:t>odpadů</a:t>
            </a:r>
          </a:p>
          <a:p>
            <a:pPr marL="0" indent="0">
              <a:buNone/>
            </a:pPr>
            <a:endParaRPr lang="cs-CZ" sz="2000" dirty="0"/>
          </a:p>
        </p:txBody>
      </p:sp>
    </p:spTree>
  </p:cSld>
  <p:clrMapOvr>
    <a:masterClrMapping/>
  </p:clrMapOvr>
  <p:transition advClick="0" advTm="10000">
    <p:wipe dir="u"/>
  </p:transition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solidFill>
                  <a:srgbClr val="CC00CC"/>
                </a:solidFill>
              </a:rPr>
              <a:t>TŘÍDÍME ODPADY</a:t>
            </a:r>
            <a:endParaRPr lang="cs-CZ" b="1" dirty="0">
              <a:solidFill>
                <a:srgbClr val="CC00CC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716016" y="2924945"/>
            <a:ext cx="2592288" cy="576064"/>
          </a:xfrm>
        </p:spPr>
        <p:txBody>
          <a:bodyPr>
            <a:normAutofit lnSpcReduction="10000"/>
          </a:bodyPr>
          <a:lstStyle/>
          <a:p>
            <a:pPr marL="0" indent="0">
              <a:buNone/>
            </a:pPr>
            <a:endParaRPr lang="cs-CZ" b="1" dirty="0"/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7808" y="1412776"/>
            <a:ext cx="7620000" cy="50768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</p:cSld>
  <p:clrMapOvr>
    <a:masterClrMapping/>
  </p:clrMapOvr>
  <p:transition advClick="0" advTm="10000">
    <p:wipe dir="u"/>
  </p:transition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9552" y="620688"/>
            <a:ext cx="8229600" cy="1143000"/>
          </a:xfrm>
        </p:spPr>
        <p:txBody>
          <a:bodyPr/>
          <a:lstStyle/>
          <a:p>
            <a:r>
              <a:rPr lang="cs-CZ" b="1" dirty="0" smtClean="0">
                <a:solidFill>
                  <a:srgbClr val="FF0000"/>
                </a:solidFill>
              </a:rPr>
              <a:t>NEBEZPEČNÝ ODPAD - ELEKTRO</a:t>
            </a:r>
            <a:endParaRPr lang="cs-CZ" b="1" dirty="0">
              <a:solidFill>
                <a:srgbClr val="FF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 smtClean="0"/>
              <a:t>Drobná elektrozařízení</a:t>
            </a:r>
          </a:p>
          <a:p>
            <a:pPr>
              <a:buFont typeface="Wingdings" pitchFamily="2" charset="2"/>
              <a:buChar char="v"/>
            </a:pPr>
            <a:r>
              <a:rPr lang="cs-CZ" dirty="0" smtClean="0"/>
              <a:t>Kalkulačky</a:t>
            </a:r>
          </a:p>
          <a:p>
            <a:pPr>
              <a:buFont typeface="Wingdings" pitchFamily="2" charset="2"/>
              <a:buChar char="v"/>
            </a:pPr>
            <a:r>
              <a:rPr lang="cs-CZ" dirty="0" smtClean="0"/>
              <a:t>Drobné počítačové vybavení</a:t>
            </a:r>
          </a:p>
          <a:p>
            <a:pPr>
              <a:buFont typeface="Wingdings" pitchFamily="2" charset="2"/>
              <a:buChar char="v"/>
            </a:pPr>
            <a:r>
              <a:rPr lang="cs-CZ" dirty="0" smtClean="0"/>
              <a:t>Elektronické hračky</a:t>
            </a:r>
          </a:p>
          <a:p>
            <a:pPr>
              <a:buFont typeface="Wingdings" pitchFamily="2" charset="2"/>
              <a:buChar char="v"/>
            </a:pPr>
            <a:r>
              <a:rPr lang="cs-CZ" dirty="0" smtClean="0"/>
              <a:t>Baterie</a:t>
            </a:r>
          </a:p>
          <a:p>
            <a:pPr>
              <a:buFont typeface="Wingdings" pitchFamily="2" charset="2"/>
              <a:buChar char="v"/>
            </a:pPr>
            <a:r>
              <a:rPr lang="cs-CZ" dirty="0" smtClean="0"/>
              <a:t>Mobilní telefony</a:t>
            </a:r>
            <a:endParaRPr lang="cs-CZ" dirty="0"/>
          </a:p>
        </p:txBody>
      </p:sp>
      <p:pic>
        <p:nvPicPr>
          <p:cNvPr id="4098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72000" y="3717032"/>
            <a:ext cx="2665476" cy="251040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</p:cSld>
  <p:clrMapOvr>
    <a:masterClrMapping/>
  </p:clrMapOvr>
  <p:transition advClick="0" advTm="10000">
    <p:wipe dir="d"/>
  </p:transition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solidFill>
                  <a:srgbClr val="FFFF00"/>
                </a:solidFill>
              </a:rPr>
              <a:t>PLASTY</a:t>
            </a:r>
            <a:endParaRPr lang="cs-CZ" b="1" dirty="0">
              <a:solidFill>
                <a:srgbClr val="FFFF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>
              <a:buFont typeface="Wingdings" pitchFamily="2" charset="2"/>
              <a:buChar char="v"/>
            </a:pPr>
            <a:r>
              <a:rPr lang="cs-CZ" dirty="0" smtClean="0"/>
              <a:t>PET lahve</a:t>
            </a:r>
          </a:p>
          <a:p>
            <a:pPr>
              <a:buFont typeface="Wingdings" pitchFamily="2" charset="2"/>
              <a:buChar char="v"/>
            </a:pPr>
            <a:r>
              <a:rPr lang="cs-CZ" dirty="0" smtClean="0"/>
              <a:t>Sáčky i mikrotenové</a:t>
            </a:r>
          </a:p>
          <a:p>
            <a:pPr>
              <a:buFont typeface="Wingdings" pitchFamily="2" charset="2"/>
              <a:buChar char="v"/>
            </a:pPr>
            <a:r>
              <a:rPr lang="cs-CZ" dirty="0" smtClean="0"/>
              <a:t>Kelímky od jogurtu</a:t>
            </a:r>
          </a:p>
          <a:p>
            <a:pPr>
              <a:buFont typeface="Wingdings" pitchFamily="2" charset="2"/>
              <a:buChar char="v"/>
            </a:pPr>
            <a:r>
              <a:rPr lang="cs-CZ" dirty="0" smtClean="0"/>
              <a:t>Polystyren</a:t>
            </a:r>
          </a:p>
          <a:p>
            <a:pPr>
              <a:buFont typeface="Wingdings" pitchFamily="2" charset="2"/>
              <a:buChar char="v"/>
            </a:pPr>
            <a:r>
              <a:rPr lang="cs-CZ" dirty="0" smtClean="0"/>
              <a:t>Výrobky z plastu</a:t>
            </a:r>
          </a:p>
          <a:p>
            <a:pPr>
              <a:buFont typeface="Wingdings" pitchFamily="2" charset="2"/>
              <a:buChar char="v"/>
            </a:pPr>
            <a:r>
              <a:rPr lang="cs-CZ" dirty="0" smtClean="0"/>
              <a:t>Nápojové </a:t>
            </a:r>
            <a:r>
              <a:rPr lang="cs-CZ" dirty="0" err="1" smtClean="0"/>
              <a:t>obaly,pokud</a:t>
            </a:r>
            <a:r>
              <a:rPr lang="cs-CZ" dirty="0" smtClean="0"/>
              <a:t> není speciální </a:t>
            </a:r>
            <a:r>
              <a:rPr lang="cs-CZ" b="1" dirty="0" smtClean="0">
                <a:solidFill>
                  <a:srgbClr val="FF6600"/>
                </a:solidFill>
              </a:rPr>
              <a:t>oranžový</a:t>
            </a:r>
            <a:r>
              <a:rPr lang="cs-CZ" dirty="0" smtClean="0"/>
              <a:t> kontejner</a:t>
            </a:r>
          </a:p>
          <a:p>
            <a:pPr>
              <a:buFont typeface="Wingdings" pitchFamily="2" charset="2"/>
              <a:buChar char="v"/>
            </a:pPr>
            <a:endParaRPr lang="cs-CZ" dirty="0" smtClean="0"/>
          </a:p>
          <a:p>
            <a:endParaRPr lang="cs-CZ" dirty="0" smtClean="0"/>
          </a:p>
          <a:p>
            <a:endParaRPr lang="cs-CZ" dirty="0"/>
          </a:p>
        </p:txBody>
      </p:sp>
      <p:pic>
        <p:nvPicPr>
          <p:cNvPr id="614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28389" y="1268760"/>
            <a:ext cx="3635693" cy="31432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</p:cSld>
  <p:clrMapOvr>
    <a:masterClrMapping/>
  </p:clrMapOvr>
  <p:transition advClick="0" advTm="10000">
    <p:wipe dir="u"/>
  </p:transition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solidFill>
                  <a:srgbClr val="0070C0"/>
                </a:solidFill>
              </a:rPr>
              <a:t>PAPÍR</a:t>
            </a:r>
            <a:endParaRPr lang="cs-CZ" b="1" dirty="0">
              <a:solidFill>
                <a:srgbClr val="0070C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Font typeface="Wingdings" pitchFamily="2" charset="2"/>
              <a:buChar char="v"/>
            </a:pPr>
            <a:r>
              <a:rPr lang="cs-CZ" dirty="0" smtClean="0"/>
              <a:t>Noviny</a:t>
            </a:r>
          </a:p>
          <a:p>
            <a:pPr>
              <a:buFont typeface="Wingdings" pitchFamily="2" charset="2"/>
              <a:buChar char="v"/>
            </a:pPr>
            <a:r>
              <a:rPr lang="cs-CZ" dirty="0" smtClean="0"/>
              <a:t>Časopisy</a:t>
            </a:r>
          </a:p>
          <a:p>
            <a:pPr>
              <a:buFont typeface="Wingdings" pitchFamily="2" charset="2"/>
              <a:buChar char="v"/>
            </a:pPr>
            <a:r>
              <a:rPr lang="cs-CZ" dirty="0" smtClean="0"/>
              <a:t>Reklamní letáky</a:t>
            </a:r>
          </a:p>
          <a:p>
            <a:pPr>
              <a:buFont typeface="Wingdings" pitchFamily="2" charset="2"/>
              <a:buChar char="v"/>
            </a:pPr>
            <a:r>
              <a:rPr lang="cs-CZ" dirty="0" smtClean="0"/>
              <a:t>Kartony</a:t>
            </a:r>
          </a:p>
          <a:p>
            <a:pPr>
              <a:buFont typeface="Wingdings" pitchFamily="2" charset="2"/>
              <a:buChar char="v"/>
            </a:pPr>
            <a:r>
              <a:rPr lang="cs-CZ" dirty="0" smtClean="0"/>
              <a:t>Kancelářský papír</a:t>
            </a:r>
          </a:p>
          <a:p>
            <a:pPr>
              <a:buFont typeface="Wingdings" pitchFamily="2" charset="2"/>
              <a:buChar char="v"/>
            </a:pPr>
            <a:r>
              <a:rPr lang="cs-CZ" dirty="0" smtClean="0"/>
              <a:t>Krabice</a:t>
            </a:r>
          </a:p>
          <a:p>
            <a:pPr>
              <a:buFont typeface="Wingdings" pitchFamily="2" charset="2"/>
              <a:buChar char="v"/>
            </a:pPr>
            <a:r>
              <a:rPr lang="cs-CZ" dirty="0"/>
              <a:t>S</a:t>
            </a:r>
            <a:r>
              <a:rPr lang="cs-CZ" dirty="0" smtClean="0"/>
              <a:t>ešity</a:t>
            </a:r>
            <a:endParaRPr lang="cs-CZ" dirty="0"/>
          </a:p>
        </p:txBody>
      </p:sp>
      <p:pic>
        <p:nvPicPr>
          <p:cNvPr id="5122" name="Picture 2"/>
          <p:cNvPicPr>
            <a:picLocks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824199" y="1556792"/>
            <a:ext cx="4876800" cy="438912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</p:cSld>
  <p:clrMapOvr>
    <a:masterClrMapping/>
  </p:clrMapOvr>
  <p:transition advClick="0" advTm="10000">
    <p:wipe dir="d"/>
  </p:transition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354162"/>
          </a:xfrm>
        </p:spPr>
        <p:txBody>
          <a:bodyPr/>
          <a:lstStyle/>
          <a:p>
            <a:r>
              <a:rPr lang="cs-CZ" b="1" dirty="0" smtClean="0">
                <a:solidFill>
                  <a:srgbClr val="00B050"/>
                </a:solidFill>
              </a:rPr>
              <a:t>SKLO</a:t>
            </a:r>
            <a:endParaRPr lang="cs-CZ" b="1" dirty="0">
              <a:solidFill>
                <a:srgbClr val="00B05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pPr>
              <a:buFont typeface="Wingdings" pitchFamily="2" charset="2"/>
              <a:buChar char="v"/>
            </a:pPr>
            <a:r>
              <a:rPr lang="cs-CZ" dirty="0" smtClean="0"/>
              <a:t>Nevratné lahve</a:t>
            </a:r>
          </a:p>
          <a:p>
            <a:pPr>
              <a:buFont typeface="Wingdings" pitchFamily="2" charset="2"/>
              <a:buChar char="v"/>
            </a:pPr>
            <a:r>
              <a:rPr lang="cs-CZ" dirty="0" smtClean="0"/>
              <a:t>Skleněné střepy</a:t>
            </a:r>
          </a:p>
          <a:p>
            <a:pPr>
              <a:buFont typeface="Wingdings" pitchFamily="2" charset="2"/>
              <a:buChar char="v"/>
            </a:pPr>
            <a:r>
              <a:rPr lang="cs-CZ" dirty="0" smtClean="0"/>
              <a:t>Skleněné nádoby</a:t>
            </a:r>
          </a:p>
          <a:p>
            <a:pPr>
              <a:buFont typeface="Wingdings" pitchFamily="2" charset="2"/>
              <a:buChar char="v"/>
            </a:pPr>
            <a:endParaRPr lang="cs-CZ" dirty="0"/>
          </a:p>
          <a:p>
            <a:pPr marL="0" indent="0">
              <a:buNone/>
            </a:pPr>
            <a:r>
              <a:rPr lang="cs-CZ" dirty="0" smtClean="0">
                <a:solidFill>
                  <a:srgbClr val="FF0000"/>
                </a:solidFill>
              </a:rPr>
              <a:t>Nevhazujeme:</a:t>
            </a:r>
          </a:p>
          <a:p>
            <a:pPr>
              <a:buFont typeface="Courier New" pitchFamily="49" charset="0"/>
              <a:buChar char="o"/>
            </a:pPr>
            <a:r>
              <a:rPr lang="cs-CZ" dirty="0" smtClean="0"/>
              <a:t>Porcelán</a:t>
            </a:r>
          </a:p>
          <a:p>
            <a:pPr>
              <a:buFont typeface="Courier New" pitchFamily="49" charset="0"/>
              <a:buChar char="o"/>
            </a:pPr>
            <a:r>
              <a:rPr lang="cs-CZ" dirty="0" smtClean="0"/>
              <a:t>Keramiku</a:t>
            </a:r>
          </a:p>
          <a:p>
            <a:pPr>
              <a:buFont typeface="Courier New" pitchFamily="49" charset="0"/>
              <a:buChar char="o"/>
            </a:pPr>
            <a:r>
              <a:rPr lang="cs-CZ" dirty="0" smtClean="0"/>
              <a:t>Žárovky</a:t>
            </a:r>
          </a:p>
          <a:p>
            <a:pPr>
              <a:buFont typeface="Courier New" pitchFamily="49" charset="0"/>
              <a:buChar char="o"/>
            </a:pPr>
            <a:r>
              <a:rPr lang="cs-CZ" dirty="0" smtClean="0"/>
              <a:t>zrcadla</a:t>
            </a:r>
          </a:p>
          <a:p>
            <a:pPr>
              <a:buFont typeface="Courier New" pitchFamily="49" charset="0"/>
              <a:buChar char="o"/>
            </a:pPr>
            <a:endParaRPr lang="cs-CZ" dirty="0"/>
          </a:p>
        </p:txBody>
      </p:sp>
      <p:pic>
        <p:nvPicPr>
          <p:cNvPr id="717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843808" y="3068960"/>
            <a:ext cx="5029200" cy="335070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</p:cSld>
  <p:clrMapOvr>
    <a:masterClrMapping/>
  </p:clrMapOvr>
  <p:transition advClick="0" advTm="10000">
    <p:wipe dir="u"/>
  </p:transition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solidFill>
                  <a:schemeClr val="accent6">
                    <a:lumMod val="75000"/>
                  </a:schemeClr>
                </a:solidFill>
              </a:rPr>
              <a:t>BIOODPAD</a:t>
            </a:r>
            <a:endParaRPr lang="cs-CZ" b="1" dirty="0">
              <a:solidFill>
                <a:schemeClr val="accent6">
                  <a:lumMod val="75000"/>
                </a:schemeClr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1556792"/>
            <a:ext cx="8229600" cy="4525963"/>
          </a:xfrm>
        </p:spPr>
        <p:txBody>
          <a:bodyPr/>
          <a:lstStyle/>
          <a:p>
            <a:pPr>
              <a:buFont typeface="Wingdings" pitchFamily="2" charset="2"/>
              <a:buChar char="v"/>
            </a:pPr>
            <a:r>
              <a:rPr lang="cs-CZ" dirty="0" smtClean="0"/>
              <a:t>Odpad ze zahrady – listí, tráva</a:t>
            </a:r>
          </a:p>
          <a:p>
            <a:pPr>
              <a:buFont typeface="Wingdings" pitchFamily="2" charset="2"/>
              <a:buChar char="v"/>
            </a:pPr>
            <a:r>
              <a:rPr lang="cs-CZ" dirty="0" smtClean="0"/>
              <a:t>Zbytky ovoce,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zeleniny </a:t>
            </a:r>
          </a:p>
          <a:p>
            <a:pPr>
              <a:buFont typeface="Wingdings" pitchFamily="2" charset="2"/>
              <a:buChar char="v"/>
            </a:pPr>
            <a:r>
              <a:rPr lang="cs-CZ" dirty="0" smtClean="0"/>
              <a:t>Zbytky 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z kuchyně</a:t>
            </a:r>
            <a:endParaRPr lang="cs-CZ" dirty="0"/>
          </a:p>
        </p:txBody>
      </p:sp>
      <p:pic>
        <p:nvPicPr>
          <p:cNvPr id="819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347864" y="2420888"/>
            <a:ext cx="5029200" cy="37719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259448775"/>
      </p:ext>
    </p:extLst>
  </p:cSld>
  <p:clrMapOvr>
    <a:masterClrMapping/>
  </p:clrMapOvr>
  <p:transition advClick="0" advTm="5000">
    <p:wipe dir="d"/>
  </p:transition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95536" y="692696"/>
            <a:ext cx="8229600" cy="1143000"/>
          </a:xfrm>
        </p:spPr>
        <p:txBody>
          <a:bodyPr/>
          <a:lstStyle/>
          <a:p>
            <a:r>
              <a:rPr lang="cs-CZ" dirty="0" smtClean="0"/>
              <a:t>SMĚSNÝ ODPAD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1916832"/>
            <a:ext cx="8229600" cy="4525963"/>
          </a:xfrm>
        </p:spPr>
        <p:txBody>
          <a:bodyPr/>
          <a:lstStyle/>
          <a:p>
            <a:pPr>
              <a:buFont typeface="Wingdings" pitchFamily="2" charset="2"/>
              <a:buChar char="v"/>
            </a:pPr>
            <a:endParaRPr lang="cs-CZ" dirty="0" smtClean="0"/>
          </a:p>
          <a:p>
            <a:pPr>
              <a:buFont typeface="Wingdings" pitchFamily="2" charset="2"/>
              <a:buChar char="v"/>
            </a:pPr>
            <a:r>
              <a:rPr lang="cs-CZ" dirty="0" smtClean="0"/>
              <a:t>Vše, co zbyde po vytřídění předchozích složek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470145484"/>
      </p:ext>
    </p:extLst>
  </p:cSld>
  <p:clrMapOvr>
    <a:masterClrMapping/>
  </p:clrMapOvr>
  <p:transition advClick="0" advTm="5000">
    <p:wipe dir="d"/>
  </p:transition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200" dirty="0" smtClean="0"/>
              <a:t>CITACE A ZDROJE</a:t>
            </a:r>
            <a:endParaRPr lang="cs-CZ" sz="32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 smtClean="0"/>
          </a:p>
          <a:p>
            <a:endParaRPr lang="cs-CZ" dirty="0" smtClean="0"/>
          </a:p>
          <a:p>
            <a:pPr>
              <a:buNone/>
            </a:pPr>
            <a:r>
              <a:rPr lang="cs-CZ" sz="1400" smtClean="0"/>
              <a:t>  </a:t>
            </a:r>
            <a:endParaRPr lang="cs-CZ" sz="1400" dirty="0"/>
          </a:p>
        </p:txBody>
      </p:sp>
      <p:sp>
        <p:nvSpPr>
          <p:cNvPr id="5" name="Obdélník 4"/>
          <p:cNvSpPr/>
          <p:nvPr/>
        </p:nvSpPr>
        <p:spPr>
          <a:xfrm>
            <a:off x="467544" y="1340768"/>
            <a:ext cx="8136904" cy="489364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 smtClean="0"/>
              <a:t>Autorem materiálu a všech jeho částí, není-li uvedeno jinak, je Mgr. Olga Šafářová.</a:t>
            </a:r>
          </a:p>
          <a:p>
            <a:r>
              <a:rPr lang="cs-CZ" dirty="0" smtClean="0"/>
              <a:t> Materiál vznikl v OP Vzdělávání pro konkurenceschopnost – projekt EU peníze školám.  </a:t>
            </a:r>
          </a:p>
          <a:p>
            <a:endParaRPr lang="cs-CZ" dirty="0" smtClean="0"/>
          </a:p>
          <a:p>
            <a:r>
              <a:rPr lang="cs-CZ" sz="1600" b="1" dirty="0" smtClean="0"/>
              <a:t>Obr. č.1:</a:t>
            </a:r>
            <a:r>
              <a:rPr lang="cs-CZ" sz="1600" b="1" dirty="0"/>
              <a:t> </a:t>
            </a:r>
            <a:r>
              <a:rPr lang="cs-CZ" sz="1600" dirty="0"/>
              <a:t>POLÁK, Jan. </a:t>
            </a:r>
            <a:r>
              <a:rPr lang="cs-CZ" sz="1600" i="1" dirty="0"/>
              <a:t>•commons.wikimedia.org</a:t>
            </a:r>
            <a:r>
              <a:rPr lang="cs-CZ" sz="1600" dirty="0"/>
              <a:t> [online]. [cit. 25.1.2014]. Dostupný na WWW: http://commons.wikimedia.org/wiki/File:D%C4%9B%C4%8D%C3%ADn,_zoologick%C3%A1_zahrada,_t%C5%99%C3%ADd%C4%9Bn%C3%AD_odpadu_(2).jpg?uselang=cs </a:t>
            </a:r>
            <a:endParaRPr lang="cs-CZ" sz="1600" b="1" dirty="0" smtClean="0"/>
          </a:p>
          <a:p>
            <a:r>
              <a:rPr lang="cs-CZ" sz="1600" b="1" dirty="0" smtClean="0"/>
              <a:t>Obr</a:t>
            </a:r>
            <a:r>
              <a:rPr lang="cs-CZ" sz="1600" b="1" dirty="0"/>
              <a:t>. </a:t>
            </a:r>
            <a:r>
              <a:rPr lang="cs-CZ" sz="1600" b="1" dirty="0" smtClean="0"/>
              <a:t>č.2: </a:t>
            </a:r>
            <a:r>
              <a:rPr lang="en-US" sz="1600" dirty="0"/>
              <a:t>MATRIX0123456789. </a:t>
            </a:r>
            <a:r>
              <a:rPr lang="en-US" sz="1600" i="1" dirty="0"/>
              <a:t>•commons.wikimedia.org</a:t>
            </a:r>
            <a:r>
              <a:rPr lang="en-US" sz="1600" dirty="0"/>
              <a:t> [online]. [cit. 25.1.2014]. </a:t>
            </a:r>
            <a:r>
              <a:rPr lang="en-US" sz="1600" dirty="0" err="1"/>
              <a:t>Dostupný</a:t>
            </a:r>
            <a:r>
              <a:rPr lang="en-US" sz="1600" dirty="0"/>
              <a:t> </a:t>
            </a:r>
            <a:r>
              <a:rPr lang="en-US" sz="1600" dirty="0" err="1"/>
              <a:t>na</a:t>
            </a:r>
            <a:r>
              <a:rPr lang="en-US" sz="1600" dirty="0"/>
              <a:t> WWW: http://commons.wikimedia.org/wiki/File:Baterie.jpg?uselang=cs </a:t>
            </a:r>
            <a:endParaRPr lang="cs-CZ" sz="1600" b="1" dirty="0" smtClean="0"/>
          </a:p>
          <a:p>
            <a:r>
              <a:rPr lang="cs-CZ" sz="1600" b="1" dirty="0" smtClean="0"/>
              <a:t>Obr. č.3:</a:t>
            </a:r>
            <a:r>
              <a:rPr lang="en-US" sz="1600" dirty="0"/>
              <a:t>. </a:t>
            </a:r>
            <a:r>
              <a:rPr lang="en-US" sz="1600" i="1" dirty="0"/>
              <a:t>•commons.wikimedia.org</a:t>
            </a:r>
            <a:r>
              <a:rPr lang="en-US" sz="1600" dirty="0"/>
              <a:t> [online]. [cit. 25.1.2014]. </a:t>
            </a:r>
            <a:r>
              <a:rPr lang="en-US" sz="1600" dirty="0" err="1"/>
              <a:t>Dostupný</a:t>
            </a:r>
            <a:r>
              <a:rPr lang="en-US" sz="1600" dirty="0"/>
              <a:t> </a:t>
            </a:r>
            <a:r>
              <a:rPr lang="en-US" sz="1600" dirty="0" err="1"/>
              <a:t>na</a:t>
            </a:r>
            <a:r>
              <a:rPr lang="en-US" sz="1600" dirty="0"/>
              <a:t> WWW: http://commons.wikimedia.org/wiki/File:Yellow_bath_duck.jpg?uselang=cs </a:t>
            </a:r>
            <a:endParaRPr lang="cs-CZ" sz="1600" b="1" dirty="0" smtClean="0"/>
          </a:p>
          <a:p>
            <a:r>
              <a:rPr lang="cs-CZ" sz="1600" b="1" dirty="0" smtClean="0"/>
              <a:t>Obr. č.4: </a:t>
            </a:r>
            <a:r>
              <a:rPr lang="cs-CZ" sz="1600" dirty="0"/>
              <a:t>CS:ŠJŮ. </a:t>
            </a:r>
            <a:r>
              <a:rPr lang="cs-CZ" sz="1600" i="1" dirty="0"/>
              <a:t>•commons.wikimedia.org</a:t>
            </a:r>
            <a:r>
              <a:rPr lang="cs-CZ" sz="1600" dirty="0"/>
              <a:t> [online]. [cit. 25.1.2014]. Dostupný na WWW: http://commons.wikimedia.org/wiki/File:Kontejner_na_pap%C3%ADr,_Topolov%C3%A1,_ozna%C4%8Den%C3%AD.jpg?uselang=cs </a:t>
            </a:r>
            <a:endParaRPr lang="cs-CZ" sz="1600" b="1" dirty="0" smtClean="0"/>
          </a:p>
          <a:p>
            <a:r>
              <a:rPr lang="cs-CZ" sz="1600" b="1" dirty="0" smtClean="0"/>
              <a:t>Obr. č.5:</a:t>
            </a:r>
            <a:r>
              <a:rPr lang="cs-CZ" sz="1600" dirty="0"/>
              <a:t>ZÁKUPÁK. </a:t>
            </a:r>
            <a:r>
              <a:rPr lang="cs-CZ" sz="1600" i="1" dirty="0"/>
              <a:t>•commons.wikimedia.org</a:t>
            </a:r>
            <a:r>
              <a:rPr lang="cs-CZ" sz="1600" dirty="0"/>
              <a:t> [online]. [cit. 25.1.2014]. Dostupný na WWW: http://commons.wikimedia.org/wiki/File:Duritky.jpg?uselang=cs </a:t>
            </a:r>
            <a:endParaRPr lang="cs-CZ" sz="1600" b="1" dirty="0" smtClean="0"/>
          </a:p>
          <a:p>
            <a:r>
              <a:rPr lang="cs-CZ" sz="1600" b="1" dirty="0"/>
              <a:t>Obr. </a:t>
            </a:r>
            <a:r>
              <a:rPr lang="cs-CZ" sz="1600" b="1" dirty="0" smtClean="0"/>
              <a:t>č.6: </a:t>
            </a:r>
            <a:r>
              <a:rPr lang="cs-CZ" sz="1600" dirty="0"/>
              <a:t>DEZIDOR. </a:t>
            </a:r>
            <a:r>
              <a:rPr lang="cs-CZ" sz="1600" i="1" dirty="0"/>
              <a:t>•commons.wikimedia.org</a:t>
            </a:r>
            <a:r>
              <a:rPr lang="cs-CZ" sz="1600" dirty="0"/>
              <a:t> [online]. [cit. 25.1.2014]. Dostupný na WWW: http://commons.wikimedia.org/wiki/File:Bramborov%C3%A9_%C5%A1lupky.jpg?uselang=cs </a:t>
            </a:r>
            <a:endParaRPr lang="cs-CZ" sz="1600" b="1" dirty="0"/>
          </a:p>
          <a:p>
            <a:endParaRPr lang="cs-CZ" sz="1600" b="1" dirty="0"/>
          </a:p>
        </p:txBody>
      </p:sp>
    </p:spTree>
  </p:cSld>
  <p:clrMapOvr>
    <a:masterClrMapping/>
  </p:clrMapOvr>
  <p:transition advClick="0" advTm="5000">
    <p:wipe dir="d"/>
  </p:transition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339</TotalTime>
  <Words>121</Words>
  <Application>Microsoft Office PowerPoint</Application>
  <PresentationFormat>Předvádění na obrazovce (4:3)</PresentationFormat>
  <Paragraphs>84</Paragraphs>
  <Slides>11</Slides>
  <Notes>1</Notes>
  <HiddenSlides>0</HiddenSlides>
  <MMClips>0</MMClips>
  <ScaleCrop>false</ScaleCrop>
  <HeadingPairs>
    <vt:vector size="6" baseType="variant">
      <vt:variant>
        <vt:lpstr>Motiv</vt:lpstr>
      </vt:variant>
      <vt:variant>
        <vt:i4>1</vt:i4>
      </vt:variant>
      <vt:variant>
        <vt:lpstr>Vložené servery OLE</vt:lpstr>
      </vt:variant>
      <vt:variant>
        <vt:i4>1</vt:i4>
      </vt:variant>
      <vt:variant>
        <vt:lpstr>Nadpisy snímků</vt:lpstr>
      </vt:variant>
      <vt:variant>
        <vt:i4>11</vt:i4>
      </vt:variant>
    </vt:vector>
  </HeadingPairs>
  <TitlesOfParts>
    <vt:vector size="13" baseType="lpstr">
      <vt:lpstr>Motiv sady Office</vt:lpstr>
      <vt:lpstr>Picture</vt:lpstr>
      <vt:lpstr>              Základní škola a Mateřská škola Dobrá Voda u Českých Budějovic, Na Vyhlídce 6, 373 16 Dobrá Voda u Českých Budějovic            EU  PENÍZE  ŠKOLÁM  Zlepšení podmínek pro vzdělávání na základních školách Operačního programu Vzdělávání pro konkurenceschopnost   </vt:lpstr>
      <vt:lpstr>Prezentace aplikace PowerPoint</vt:lpstr>
      <vt:lpstr>Prezentace aplikace PowerPoint</vt:lpstr>
      <vt:lpstr>TŘÍDÍME ODPADY</vt:lpstr>
      <vt:lpstr>NEBEZPEČNÝ ODPAD - ELEKTRO</vt:lpstr>
      <vt:lpstr>PLASTY</vt:lpstr>
      <vt:lpstr>PAPÍR</vt:lpstr>
      <vt:lpstr>SKLO</vt:lpstr>
      <vt:lpstr>BIOODPAD</vt:lpstr>
      <vt:lpstr>SMĚSNÝ ODPAD</vt:lpstr>
      <vt:lpstr>CITACE A ZDROJE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     Základní škola a Mateřská škola Dobrá Voda u Českých Budějovic, Na Vyhlídce 6, 373 16 Dobrá Voda u Českých Budějovic       EU  PENÍZE  ŠKOLÁM Zlepšení podmínek pro vzdělávání na základních školách Operačního programu Vzdělávání pro konkurenceschopnost     Číslo a název klíčové aktivity: IV/2  Inovace a zkvalitnění výuky směřující k rozvoji  matematické gramotnosti žáků základních škol Číslo DUM:    VY_42_INOVACE_M.2.18  Jméno autora:    Mgr. Olga Šafářová Datum (období) vytvoření DUM:        7. 11. 2012 Ročník:     2. Vzdělávací oblast:   Matematika a její aplikace  Vzdělávací obor:   Matematika Klíčová slova:    Slovní úloha,  sčítání a odčítání do 100                                                     Anotace:    Žák sčítá a odčítá v oboru do 100,                                                                                                                                                                                                                                     řeší slovní úlohy s výpočty do sta s využitím vztahů                                                                  o několik více, o několik méně Druh učebního materiálu:  Pracovní list Očekávaný výstup:                           Žák umí vyřešit příklady na sčítání a odčítání do sta                                                                                                                    vyřeší slovní úlohy s výpočty do sta s využitím vztahů                                                                   o několik více , o několik méně    </dc:title>
  <cp:lastModifiedBy>ZSDV - Šafářová</cp:lastModifiedBy>
  <cp:revision>41</cp:revision>
  <dcterms:modified xsi:type="dcterms:W3CDTF">2014-01-25T22:55:57Z</dcterms:modified>
</cp:coreProperties>
</file>