
<file path=[Content_Types].xml><?xml version="1.0" encoding="utf-8"?>
<Types xmlns="http://schemas.openxmlformats.org/package/2006/content-types">
  <Default Extension="png" ContentType="image/pn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4" r:id="rId3"/>
    <p:sldId id="268" r:id="rId4"/>
    <p:sldId id="277" r:id="rId5"/>
    <p:sldId id="269" r:id="rId6"/>
    <p:sldId id="271" r:id="rId7"/>
    <p:sldId id="273" r:id="rId8"/>
    <p:sldId id="276" r:id="rId9"/>
    <p:sldId id="275" r:id="rId10"/>
    <p:sldId id="274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 varScale="1">
        <p:scale>
          <a:sx n="59" d="100"/>
          <a:sy n="59" d="100"/>
        </p:scale>
        <p:origin x="-160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DC1F8C-0F1E-4FF6-89E9-B8679B6ED490}" type="datetimeFigureOut">
              <a:rPr lang="cs-CZ" smtClean="0"/>
              <a:t>27.1.2014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FE6A2-EE8F-4436-A5EF-29032A413A6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983327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DC1F8C-0F1E-4FF6-89E9-B8679B6ED490}" type="datetimeFigureOut">
              <a:rPr lang="cs-CZ" smtClean="0"/>
              <a:t>27.1.2014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FE6A2-EE8F-4436-A5EF-29032A413A6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15183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DC1F8C-0F1E-4FF6-89E9-B8679B6ED490}" type="datetimeFigureOut">
              <a:rPr lang="cs-CZ" smtClean="0"/>
              <a:t>27.1.2014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FE6A2-EE8F-4436-A5EF-29032A413A6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083091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DC1F8C-0F1E-4FF6-89E9-B8679B6ED490}" type="datetimeFigureOut">
              <a:rPr lang="cs-CZ" smtClean="0"/>
              <a:t>27.1.2014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FE6A2-EE8F-4436-A5EF-29032A413A6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76620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DC1F8C-0F1E-4FF6-89E9-B8679B6ED490}" type="datetimeFigureOut">
              <a:rPr lang="cs-CZ" smtClean="0"/>
              <a:t>27.1.2014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FE6A2-EE8F-4436-A5EF-29032A413A6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707654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DC1F8C-0F1E-4FF6-89E9-B8679B6ED490}" type="datetimeFigureOut">
              <a:rPr lang="cs-CZ" smtClean="0"/>
              <a:t>27.1.2014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FE6A2-EE8F-4436-A5EF-29032A413A6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550023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DC1F8C-0F1E-4FF6-89E9-B8679B6ED490}" type="datetimeFigureOut">
              <a:rPr lang="cs-CZ" smtClean="0"/>
              <a:t>27.1.2014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FE6A2-EE8F-4436-A5EF-29032A413A6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21013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DC1F8C-0F1E-4FF6-89E9-B8679B6ED490}" type="datetimeFigureOut">
              <a:rPr lang="cs-CZ" smtClean="0"/>
              <a:t>27.1.2014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FE6A2-EE8F-4436-A5EF-29032A413A6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736475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DC1F8C-0F1E-4FF6-89E9-B8679B6ED490}" type="datetimeFigureOut">
              <a:rPr lang="cs-CZ" smtClean="0"/>
              <a:t>27.1.2014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FE6A2-EE8F-4436-A5EF-29032A413A6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537470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DC1F8C-0F1E-4FF6-89E9-B8679B6ED490}" type="datetimeFigureOut">
              <a:rPr lang="cs-CZ" smtClean="0"/>
              <a:t>27.1.2014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FE6A2-EE8F-4436-A5EF-29032A413A6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15807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DC1F8C-0F1E-4FF6-89E9-B8679B6ED490}" type="datetimeFigureOut">
              <a:rPr lang="cs-CZ" smtClean="0"/>
              <a:t>27.1.2014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FE6A2-EE8F-4436-A5EF-29032A413A6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41701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DC1F8C-0F1E-4FF6-89E9-B8679B6ED490}" type="datetimeFigureOut">
              <a:rPr lang="cs-CZ" smtClean="0"/>
              <a:t>27.1.2014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0FE6A2-EE8F-4436-A5EF-29032A413A6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135150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wmf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wmf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113" y="333375"/>
            <a:ext cx="7473950" cy="142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1" name="Podnadpis 2"/>
          <p:cNvSpPr txBox="1">
            <a:spLocks/>
          </p:cNvSpPr>
          <p:nvPr/>
        </p:nvSpPr>
        <p:spPr bwMode="auto">
          <a:xfrm>
            <a:off x="179512" y="1988840"/>
            <a:ext cx="8856984" cy="4772178"/>
          </a:xfrm>
          <a:prstGeom prst="rect">
            <a:avLst/>
          </a:prstGeom>
          <a:solidFill>
            <a:schemeClr val="bg1"/>
          </a:solidFill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Název školy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: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ZŠ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Bor, okres Tachov, příspěvková organizace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Autor: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Mgr. Irena Šeneková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Vytvořeno dne: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24.1.2014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Název: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VY_32_INOVACE_7A_AJ7_10_much,  many	          	       - practice	  			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Číslo </a:t>
            </a: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projektu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   CZ.1.07/1.4.00/21.3534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Vzdělávací oblast: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Angličtina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Téma: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                </a:t>
            </a:r>
            <a:r>
              <a:rPr lang="cs-CZ" sz="2400" dirty="0" smtClean="0"/>
              <a:t>much, many - practise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Ročník: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             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7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ročník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Klíčová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slova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:        much, many, countable nouns, uncountable 	                   nouns</a:t>
            </a:r>
            <a:endParaRPr lang="cs-CZ" sz="2400" cap="all" dirty="0">
              <a:ln w="0"/>
              <a:solidFill>
                <a:schemeClr val="tx2">
                  <a:lumMod val="50000"/>
                </a:schemeClr>
              </a:solidFill>
              <a:effectLst>
                <a:reflection blurRad="12700" stA="50000" endPos="50000" dist="5000" dir="5400000" sy="-100000" rotWithShape="0"/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401472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extovéPole 1"/>
          <p:cNvSpPr txBox="1">
            <a:spLocks noChangeArrowheads="1"/>
          </p:cNvSpPr>
          <p:nvPr/>
        </p:nvSpPr>
        <p:spPr bwMode="auto">
          <a:xfrm>
            <a:off x="827584" y="1411713"/>
            <a:ext cx="7416824" cy="1397306"/>
          </a:xfrm>
          <a:prstGeom prst="rect">
            <a:avLst/>
          </a:prstGeom>
          <a:solidFill>
            <a:schemeClr val="bg1"/>
          </a:solidFill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>
              <a:defRPr/>
            </a:pPr>
            <a:r>
              <a:rPr lang="cs-CZ" sz="32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Anotace</a:t>
            </a:r>
          </a:p>
          <a:p>
            <a:pPr>
              <a:defRPr/>
            </a:pPr>
            <a:endParaRPr lang="cs-CZ" sz="240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 smtClean="0"/>
              <a:t>Žáci si procvičí kdy a jak správně používat much</a:t>
            </a:r>
            <a:r>
              <a:rPr lang="cs-CZ" sz="2400" dirty="0"/>
              <a:t> </a:t>
            </a:r>
            <a:r>
              <a:rPr lang="cs-CZ" sz="2400" dirty="0" smtClean="0"/>
              <a:t>a many.</a:t>
            </a:r>
          </a:p>
        </p:txBody>
      </p:sp>
    </p:spTree>
    <p:extLst>
      <p:ext uri="{BB962C8B-B14F-4D97-AF65-F5344CB8AC3E}">
        <p14:creationId xmlns:p14="http://schemas.microsoft.com/office/powerpoint/2010/main" val="27995555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539552" y="1124744"/>
            <a:ext cx="3240360" cy="1440160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How much</a:t>
            </a:r>
            <a:endParaRPr lang="cs-CZ" sz="4000" dirty="0"/>
          </a:p>
        </p:txBody>
      </p:sp>
      <p:sp>
        <p:nvSpPr>
          <p:cNvPr id="3" name="Zaoblený obdélník 2"/>
          <p:cNvSpPr/>
          <p:nvPr/>
        </p:nvSpPr>
        <p:spPr>
          <a:xfrm>
            <a:off x="622884" y="4437112"/>
            <a:ext cx="3157028" cy="144016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How many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83968" y="1412776"/>
            <a:ext cx="36724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milk do we need</a:t>
            </a:r>
            <a:r>
              <a:rPr lang="cs-CZ" sz="3200" dirty="0"/>
              <a:t>?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355976" y="4644425"/>
            <a:ext cx="45365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tomato</a:t>
            </a:r>
            <a:r>
              <a:rPr lang="cs-CZ" sz="3200" b="1" dirty="0" smtClean="0">
                <a:solidFill>
                  <a:srgbClr val="FF0000"/>
                </a:solidFill>
              </a:rPr>
              <a:t>es</a:t>
            </a:r>
            <a:r>
              <a:rPr lang="cs-CZ" sz="3200" dirty="0" smtClean="0"/>
              <a:t> shall we get</a:t>
            </a:r>
            <a:r>
              <a:rPr lang="cs-CZ" sz="3200" dirty="0"/>
              <a:t>?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539552" y="184666"/>
            <a:ext cx="81369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 jakými podstatnými jmény používáme</a:t>
            </a:r>
            <a:endParaRPr lang="cs-CZ" sz="3200" dirty="0"/>
          </a:p>
        </p:txBody>
      </p:sp>
      <p:cxnSp>
        <p:nvCxnSpPr>
          <p:cNvPr id="10" name="Přímá spojnice se šipkou 9"/>
          <p:cNvCxnSpPr/>
          <p:nvPr/>
        </p:nvCxnSpPr>
        <p:spPr>
          <a:xfrm>
            <a:off x="4608004" y="1988840"/>
            <a:ext cx="0" cy="29848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1" name="Zaoblený obdélník 10"/>
          <p:cNvSpPr/>
          <p:nvPr/>
        </p:nvSpPr>
        <p:spPr>
          <a:xfrm>
            <a:off x="4402868" y="2492896"/>
            <a:ext cx="4140460" cy="720080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s nepočitatelnými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4370857" y="5877272"/>
            <a:ext cx="4140460" cy="720080"/>
          </a:xfrm>
          <a:prstGeom prst="round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s počitatelnými</a:t>
            </a:r>
            <a:endParaRPr lang="cs-CZ" sz="2800" b="1" dirty="0">
              <a:solidFill>
                <a:schemeClr val="tx1"/>
              </a:solidFill>
            </a:endParaRPr>
          </a:p>
        </p:txBody>
      </p:sp>
      <p:cxnSp>
        <p:nvCxnSpPr>
          <p:cNvPr id="14" name="Přímá spojnice se šipkou 13"/>
          <p:cNvCxnSpPr/>
          <p:nvPr/>
        </p:nvCxnSpPr>
        <p:spPr>
          <a:xfrm>
            <a:off x="5436096" y="5290755"/>
            <a:ext cx="0" cy="442501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539551" y="3573016"/>
            <a:ext cx="797176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S jakými podstatnými jmény používáme</a:t>
            </a:r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969403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500"/>
                            </p:stCondLst>
                            <p:childTnLst>
                              <p:par>
                                <p:cTn id="46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5" grpId="0"/>
      <p:bldP spid="6" grpId="0"/>
      <p:bldP spid="8" grpId="0"/>
      <p:bldP spid="11" grpId="0" animBg="1"/>
      <p:bldP spid="12" grpId="0" animBg="1"/>
      <p:bldP spid="1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83768" y="2416532"/>
            <a:ext cx="44284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se používají </a:t>
            </a:r>
            <a:r>
              <a:rPr lang="cs-CZ" sz="3200" dirty="0"/>
              <a:t>především </a:t>
            </a:r>
            <a:endParaRPr lang="cs-CZ" sz="3200" dirty="0" smtClean="0"/>
          </a:p>
        </p:txBody>
      </p:sp>
      <p:sp>
        <p:nvSpPr>
          <p:cNvPr id="4" name="Obdélník 3"/>
          <p:cNvSpPr/>
          <p:nvPr/>
        </p:nvSpPr>
        <p:spPr>
          <a:xfrm>
            <a:off x="2544043" y="188640"/>
            <a:ext cx="405591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REMEMBER ?</a:t>
            </a:r>
            <a:endParaRPr lang="cs-CZ" sz="5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534952" y="1412776"/>
            <a:ext cx="607410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MUCH   and    MANY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5108991"/>
            <a:ext cx="84249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(</a:t>
            </a:r>
            <a:r>
              <a:rPr lang="cs-CZ" sz="2400" b="1" dirty="0" smtClean="0"/>
              <a:t>very much</a:t>
            </a:r>
            <a:r>
              <a:rPr lang="cs-CZ" sz="2400" dirty="0" smtClean="0"/>
              <a:t>, </a:t>
            </a:r>
            <a:r>
              <a:rPr lang="cs-CZ" sz="2400" b="1" dirty="0" smtClean="0"/>
              <a:t>so much, so many</a:t>
            </a:r>
            <a:r>
              <a:rPr lang="cs-CZ" sz="2400" dirty="0" smtClean="0"/>
              <a:t>, </a:t>
            </a:r>
            <a:r>
              <a:rPr lang="cs-CZ" sz="2400" b="1" dirty="0" smtClean="0"/>
              <a:t>too much</a:t>
            </a:r>
            <a:r>
              <a:rPr lang="cs-CZ" sz="2400" dirty="0" smtClean="0"/>
              <a:t>, </a:t>
            </a:r>
            <a:r>
              <a:rPr lang="cs-CZ" sz="2400" b="1" dirty="0" smtClean="0"/>
              <a:t>too many</a:t>
            </a:r>
            <a:r>
              <a:rPr lang="cs-CZ" sz="2400" dirty="0" smtClean="0"/>
              <a:t>, </a:t>
            </a:r>
            <a:r>
              <a:rPr lang="cs-CZ" sz="2400" b="1" dirty="0" smtClean="0"/>
              <a:t>much taller</a:t>
            </a:r>
            <a:r>
              <a:rPr lang="cs-CZ" sz="2400" dirty="0" smtClean="0"/>
              <a:t>, </a:t>
            </a:r>
          </a:p>
          <a:p>
            <a:endParaRPr lang="cs-CZ" sz="2400" dirty="0"/>
          </a:p>
          <a:p>
            <a:r>
              <a:rPr lang="cs-CZ" sz="2400" dirty="0" smtClean="0"/>
              <a:t>            much more interesting, as much as, as many as )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760062" y="4293096"/>
            <a:ext cx="411619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 </a:t>
            </a:r>
            <a:r>
              <a:rPr lang="cs-CZ" sz="3200" b="1" dirty="0" smtClean="0"/>
              <a:t> </a:t>
            </a:r>
            <a:r>
              <a:rPr lang="cs-CZ" sz="3200" b="1" dirty="0"/>
              <a:t>ustálených </a:t>
            </a:r>
            <a:r>
              <a:rPr lang="cs-CZ" sz="3200" dirty="0"/>
              <a:t>vazbách. 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3563888" y="3001307"/>
            <a:ext cx="23042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v </a:t>
            </a:r>
            <a:r>
              <a:rPr lang="cs-CZ" sz="3200" b="1" dirty="0" smtClean="0"/>
              <a:t>otázkách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75856" y="3586082"/>
            <a:ext cx="36364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/>
              <a:t>záporných </a:t>
            </a:r>
            <a:r>
              <a:rPr lang="cs-CZ" sz="3200" dirty="0"/>
              <a:t>větách</a:t>
            </a:r>
          </a:p>
        </p:txBody>
      </p:sp>
    </p:spTree>
    <p:extLst>
      <p:ext uri="{BB962C8B-B14F-4D97-AF65-F5344CB8AC3E}">
        <p14:creationId xmlns:p14="http://schemas.microsoft.com/office/powerpoint/2010/main" val="17302637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3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3000"/>
                            </p:stCondLst>
                            <p:childTnLst>
                              <p:par>
                                <p:cTn id="4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3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3" grpId="0" uiExpand="1" build="p"/>
      <p:bldP spid="7" grpId="0"/>
      <p:bldP spid="8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821025"/>
            <a:ext cx="8784976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1. </a:t>
            </a:r>
            <a:r>
              <a:rPr lang="en-US" sz="2000" dirty="0" smtClean="0"/>
              <a:t>How </a:t>
            </a:r>
            <a:r>
              <a:rPr lang="en-US" sz="2000" dirty="0"/>
              <a:t>________ money do you earn?</a:t>
            </a:r>
          </a:p>
          <a:p>
            <a:r>
              <a:rPr lang="cs-CZ" sz="2000" dirty="0" smtClean="0"/>
              <a:t>    </a:t>
            </a:r>
            <a:r>
              <a:rPr lang="en-US" sz="2000" dirty="0" smtClean="0"/>
              <a:t>many</a:t>
            </a:r>
            <a:endParaRPr lang="cs-CZ" sz="2000" dirty="0" smtClean="0"/>
          </a:p>
          <a:p>
            <a:r>
              <a:rPr lang="cs-CZ" sz="2000" dirty="0" smtClean="0"/>
              <a:t>    </a:t>
            </a:r>
            <a:r>
              <a:rPr lang="en-US" sz="2000" dirty="0" smtClean="0"/>
              <a:t>much </a:t>
            </a:r>
            <a:endParaRPr lang="en-US" sz="2000" dirty="0"/>
          </a:p>
          <a:p>
            <a:r>
              <a:rPr lang="cs-CZ" sz="2000" dirty="0" smtClean="0"/>
              <a:t>2. </a:t>
            </a:r>
            <a:r>
              <a:rPr lang="en-US" sz="2000" dirty="0" smtClean="0"/>
              <a:t>We </a:t>
            </a:r>
            <a:r>
              <a:rPr lang="en-US" sz="2000" dirty="0"/>
              <a:t>spent </a:t>
            </a:r>
            <a:r>
              <a:rPr lang="en-US" sz="2000" b="1" dirty="0"/>
              <a:t>so</a:t>
            </a:r>
            <a:r>
              <a:rPr lang="en-US" sz="2000" dirty="0"/>
              <a:t> ________ time together.</a:t>
            </a:r>
          </a:p>
          <a:p>
            <a:r>
              <a:rPr lang="cs-CZ" sz="2000" dirty="0" smtClean="0"/>
              <a:t>    </a:t>
            </a:r>
            <a:r>
              <a:rPr lang="en-US" sz="2000" dirty="0" smtClean="0"/>
              <a:t>many </a:t>
            </a:r>
            <a:endParaRPr lang="cs-CZ" sz="2000" dirty="0" smtClean="0"/>
          </a:p>
          <a:p>
            <a:r>
              <a:rPr lang="cs-CZ" sz="2000" dirty="0" smtClean="0"/>
              <a:t>    </a:t>
            </a:r>
            <a:r>
              <a:rPr lang="en-US" sz="2000" dirty="0" smtClean="0"/>
              <a:t>much </a:t>
            </a:r>
            <a:endParaRPr lang="en-US" sz="2000" dirty="0"/>
          </a:p>
          <a:p>
            <a:r>
              <a:rPr lang="cs-CZ" sz="2000" dirty="0" smtClean="0"/>
              <a:t>3.</a:t>
            </a:r>
            <a:r>
              <a:rPr lang="en-US" sz="2000" dirty="0" smtClean="0"/>
              <a:t>I</a:t>
            </a:r>
            <a:r>
              <a:rPr lang="en-US" sz="2000" dirty="0"/>
              <a:t> don't have ________ books.</a:t>
            </a:r>
          </a:p>
          <a:p>
            <a:r>
              <a:rPr lang="cs-CZ" sz="2000" dirty="0" smtClean="0"/>
              <a:t>   </a:t>
            </a:r>
            <a:r>
              <a:rPr lang="en-US" sz="2000" dirty="0" smtClean="0"/>
              <a:t>many </a:t>
            </a:r>
            <a:endParaRPr lang="cs-CZ" sz="2000" dirty="0"/>
          </a:p>
          <a:p>
            <a:r>
              <a:rPr lang="cs-CZ" sz="2000" dirty="0" smtClean="0"/>
              <a:t>   </a:t>
            </a:r>
            <a:r>
              <a:rPr lang="en-US" sz="2000" dirty="0" smtClean="0"/>
              <a:t>much </a:t>
            </a:r>
            <a:endParaRPr lang="en-US" sz="2000" dirty="0"/>
          </a:p>
          <a:p>
            <a:r>
              <a:rPr lang="cs-CZ" sz="2000" dirty="0" smtClean="0"/>
              <a:t>4.</a:t>
            </a:r>
            <a:r>
              <a:rPr lang="en-US" sz="2000" dirty="0" smtClean="0"/>
              <a:t>Thanks </a:t>
            </a:r>
            <a:r>
              <a:rPr lang="en-US" sz="2000" dirty="0"/>
              <a:t>for walking me home, but I have to go now. I have </a:t>
            </a:r>
            <a:r>
              <a:rPr lang="en-US" sz="2000" b="1" dirty="0"/>
              <a:t>so</a:t>
            </a:r>
            <a:r>
              <a:rPr lang="en-US" sz="2000" dirty="0"/>
              <a:t> ________ work.</a:t>
            </a:r>
          </a:p>
          <a:p>
            <a:r>
              <a:rPr lang="cs-CZ" sz="2000" dirty="0" smtClean="0"/>
              <a:t>   </a:t>
            </a:r>
            <a:r>
              <a:rPr lang="en-US" sz="2000" dirty="0" smtClean="0"/>
              <a:t>many </a:t>
            </a:r>
            <a:endParaRPr lang="cs-CZ" sz="2000" dirty="0" smtClean="0"/>
          </a:p>
          <a:p>
            <a:r>
              <a:rPr lang="cs-CZ" sz="2000" dirty="0" smtClean="0"/>
              <a:t>   </a:t>
            </a:r>
            <a:r>
              <a:rPr lang="en-US" sz="2000" dirty="0" smtClean="0"/>
              <a:t>much </a:t>
            </a:r>
            <a:endParaRPr lang="en-US" sz="2000" dirty="0"/>
          </a:p>
          <a:p>
            <a:r>
              <a:rPr lang="cs-CZ" sz="2000" dirty="0" smtClean="0"/>
              <a:t>5. </a:t>
            </a:r>
            <a:r>
              <a:rPr lang="en-US" sz="2000" dirty="0" smtClean="0"/>
              <a:t>How </a:t>
            </a:r>
            <a:r>
              <a:rPr lang="en-US" sz="2000" dirty="0"/>
              <a:t>________ people did you see there?</a:t>
            </a:r>
          </a:p>
          <a:p>
            <a:r>
              <a:rPr lang="cs-CZ" sz="2000" dirty="0" smtClean="0"/>
              <a:t>    </a:t>
            </a:r>
            <a:r>
              <a:rPr lang="en-US" sz="2000" dirty="0" smtClean="0"/>
              <a:t>many </a:t>
            </a:r>
            <a:endParaRPr lang="cs-CZ" sz="2000" dirty="0" smtClean="0"/>
          </a:p>
          <a:p>
            <a:r>
              <a:rPr lang="cs-CZ" sz="2000" dirty="0"/>
              <a:t> </a:t>
            </a:r>
            <a:r>
              <a:rPr lang="cs-CZ" sz="2000" dirty="0" smtClean="0"/>
              <a:t>   </a:t>
            </a:r>
            <a:r>
              <a:rPr lang="en-US" sz="2000" dirty="0" smtClean="0"/>
              <a:t>much </a:t>
            </a:r>
            <a:endParaRPr lang="cs-CZ" sz="2000" dirty="0" smtClean="0"/>
          </a:p>
          <a:p>
            <a:r>
              <a:rPr lang="cs-CZ" sz="2000" dirty="0" smtClean="0"/>
              <a:t>6. </a:t>
            </a:r>
            <a:r>
              <a:rPr lang="en-US" sz="2000" dirty="0" smtClean="0"/>
              <a:t>How</a:t>
            </a:r>
            <a:r>
              <a:rPr lang="cs-CZ" sz="2000" dirty="0" smtClean="0"/>
              <a:t>_________</a:t>
            </a:r>
            <a:r>
              <a:rPr lang="en-US" sz="2000" dirty="0" smtClean="0"/>
              <a:t>friends </a:t>
            </a:r>
            <a:r>
              <a:rPr lang="en-US" sz="2000" dirty="0"/>
              <a:t>do you have?</a:t>
            </a:r>
          </a:p>
          <a:p>
            <a:r>
              <a:rPr lang="cs-CZ" sz="2000" dirty="0" smtClean="0"/>
              <a:t>    </a:t>
            </a:r>
            <a:r>
              <a:rPr lang="en-US" sz="2000" dirty="0" smtClean="0"/>
              <a:t>many </a:t>
            </a:r>
            <a:endParaRPr lang="cs-CZ" sz="2000" dirty="0"/>
          </a:p>
          <a:p>
            <a:r>
              <a:rPr lang="cs-CZ" sz="2000" dirty="0"/>
              <a:t>   </a:t>
            </a:r>
            <a:r>
              <a:rPr lang="cs-CZ" sz="2000" dirty="0" smtClean="0"/>
              <a:t> </a:t>
            </a:r>
            <a:r>
              <a:rPr lang="en-US" sz="2000" dirty="0" smtClean="0"/>
              <a:t>muc</a:t>
            </a:r>
            <a:r>
              <a:rPr lang="cs-CZ" sz="2000" dirty="0" smtClean="0"/>
              <a:t>h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467544" y="188640"/>
            <a:ext cx="63367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MUCH  or  MANY ?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5537652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4.56647E-6 L 0.08143 -0.0943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062" y="-471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0.00324 L 0.16546 -0.10173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264" y="-524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625 0.04023 L 0.16371 -0.0437 " pathEditMode="relative" ptsTypes="AA">
                                      <p:cBhvr>
                                        <p:cTn id="14" dur="2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0.00948 L 0.71649 -0.09526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816" y="-524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0.00462 L 0.08664 -0.05827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323" y="-314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0.00786 L 0.07882 -0.05503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2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941" y="-314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78160" y="404664"/>
            <a:ext cx="8712968" cy="68634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7. How _________ information can you get on the Internet.</a:t>
            </a:r>
            <a:r>
              <a:rPr lang="en-US" sz="2000" dirty="0"/>
              <a:t> </a:t>
            </a:r>
            <a:endParaRPr lang="cs-CZ" sz="2000" dirty="0"/>
          </a:p>
          <a:p>
            <a:r>
              <a:rPr lang="cs-CZ" sz="2000" dirty="0"/>
              <a:t>    </a:t>
            </a:r>
            <a:r>
              <a:rPr lang="en-US" sz="2000" dirty="0"/>
              <a:t>many </a:t>
            </a:r>
            <a:endParaRPr lang="cs-CZ" sz="2000" dirty="0"/>
          </a:p>
          <a:p>
            <a:r>
              <a:rPr lang="cs-CZ" sz="2000" dirty="0"/>
              <a:t>    </a:t>
            </a:r>
            <a:r>
              <a:rPr lang="en-US" sz="2000" dirty="0"/>
              <a:t>muc</a:t>
            </a:r>
            <a:r>
              <a:rPr lang="cs-CZ" sz="2000" dirty="0" smtClean="0"/>
              <a:t>h</a:t>
            </a:r>
          </a:p>
          <a:p>
            <a:r>
              <a:rPr lang="cs-CZ" sz="2000" dirty="0" smtClean="0"/>
              <a:t>8. How ________ boys are there in your class?</a:t>
            </a:r>
          </a:p>
          <a:p>
            <a:r>
              <a:rPr lang="cs-CZ" sz="2000" dirty="0" smtClean="0"/>
              <a:t>    </a:t>
            </a:r>
            <a:r>
              <a:rPr lang="en-US" sz="2000" dirty="0" smtClean="0"/>
              <a:t>many </a:t>
            </a:r>
            <a:endParaRPr lang="cs-CZ" sz="2000" dirty="0"/>
          </a:p>
          <a:p>
            <a:r>
              <a:rPr lang="cs-CZ" sz="2000" dirty="0"/>
              <a:t>    </a:t>
            </a:r>
            <a:r>
              <a:rPr lang="en-US" sz="2000" dirty="0"/>
              <a:t>muc</a:t>
            </a:r>
            <a:r>
              <a:rPr lang="cs-CZ" sz="2000" dirty="0" smtClean="0"/>
              <a:t>h</a:t>
            </a:r>
          </a:p>
          <a:p>
            <a:r>
              <a:rPr lang="cs-CZ" sz="2000" dirty="0" smtClean="0"/>
              <a:t>9. How _______ homework do you get every day?</a:t>
            </a:r>
            <a:endParaRPr lang="cs-CZ" sz="2000" dirty="0"/>
          </a:p>
          <a:p>
            <a:r>
              <a:rPr lang="cs-CZ" sz="2000" dirty="0" smtClean="0"/>
              <a:t>    </a:t>
            </a:r>
            <a:r>
              <a:rPr lang="en-US" sz="2000" dirty="0" smtClean="0"/>
              <a:t>many </a:t>
            </a:r>
            <a:endParaRPr lang="cs-CZ" sz="2000" dirty="0"/>
          </a:p>
          <a:p>
            <a:r>
              <a:rPr lang="cs-CZ" sz="2000" dirty="0"/>
              <a:t>    </a:t>
            </a:r>
            <a:r>
              <a:rPr lang="en-US" sz="2000" dirty="0"/>
              <a:t>muc</a:t>
            </a:r>
            <a:r>
              <a:rPr lang="cs-CZ" sz="2000" dirty="0" smtClean="0"/>
              <a:t>h</a:t>
            </a:r>
          </a:p>
          <a:p>
            <a:r>
              <a:rPr lang="cs-CZ" sz="2000" dirty="0" smtClean="0"/>
              <a:t>10. How ________ rain falls in England over the summer?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</a:t>
            </a:r>
            <a:r>
              <a:rPr lang="en-US" sz="2000" dirty="0" smtClean="0"/>
              <a:t>many </a:t>
            </a:r>
            <a:endParaRPr lang="cs-CZ" sz="2000" dirty="0"/>
          </a:p>
          <a:p>
            <a:r>
              <a:rPr lang="cs-CZ" sz="2000" dirty="0"/>
              <a:t>    </a:t>
            </a:r>
            <a:r>
              <a:rPr lang="en-US" sz="2000" dirty="0"/>
              <a:t>muc</a:t>
            </a:r>
            <a:r>
              <a:rPr lang="cs-CZ" sz="2000" dirty="0" smtClean="0"/>
              <a:t>h</a:t>
            </a:r>
          </a:p>
          <a:p>
            <a:r>
              <a:rPr lang="cs-CZ" sz="2000" dirty="0" smtClean="0"/>
              <a:t>11.How ________ text messages do you sent every day?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</a:t>
            </a:r>
            <a:r>
              <a:rPr lang="en-US" sz="2000" dirty="0" smtClean="0"/>
              <a:t>many </a:t>
            </a:r>
            <a:endParaRPr lang="cs-CZ" sz="2000" dirty="0"/>
          </a:p>
          <a:p>
            <a:r>
              <a:rPr lang="cs-CZ" sz="2000" dirty="0"/>
              <a:t>    </a:t>
            </a:r>
            <a:r>
              <a:rPr lang="en-US" sz="2000" dirty="0"/>
              <a:t>muc</a:t>
            </a:r>
            <a:r>
              <a:rPr lang="cs-CZ" sz="2000" dirty="0" smtClean="0"/>
              <a:t>h</a:t>
            </a:r>
          </a:p>
          <a:p>
            <a:r>
              <a:rPr lang="cs-CZ" sz="2000" dirty="0" smtClean="0"/>
              <a:t>12.How ________ sugar do you take in your tea?</a:t>
            </a:r>
            <a:endParaRPr lang="cs-CZ" sz="2000" dirty="0"/>
          </a:p>
          <a:p>
            <a:r>
              <a:rPr lang="cs-CZ" sz="2000" dirty="0" smtClean="0"/>
              <a:t>    </a:t>
            </a:r>
            <a:r>
              <a:rPr lang="en-US" sz="2000" dirty="0" smtClean="0"/>
              <a:t>many </a:t>
            </a:r>
            <a:endParaRPr lang="cs-CZ" sz="2000" dirty="0"/>
          </a:p>
          <a:p>
            <a:r>
              <a:rPr lang="cs-CZ" sz="2000" dirty="0"/>
              <a:t>    </a:t>
            </a:r>
            <a:r>
              <a:rPr lang="en-US" sz="2000" dirty="0"/>
              <a:t>muc</a:t>
            </a:r>
            <a:r>
              <a:rPr lang="cs-CZ" sz="2000" dirty="0" smtClean="0"/>
              <a:t>h</a:t>
            </a:r>
          </a:p>
          <a:p>
            <a:r>
              <a:rPr lang="en-US" sz="2000" dirty="0"/>
              <a:t>I like skirts </a:t>
            </a:r>
            <a:r>
              <a:rPr lang="en-US" sz="2000" b="1" dirty="0"/>
              <a:t>very</a:t>
            </a:r>
            <a:r>
              <a:rPr lang="en-US" sz="2000" dirty="0"/>
              <a:t> ________.</a:t>
            </a:r>
          </a:p>
          <a:p>
            <a:r>
              <a:rPr lang="cs-CZ" sz="2000" dirty="0" smtClean="0"/>
              <a:t>    </a:t>
            </a:r>
            <a:r>
              <a:rPr lang="en-US" sz="2000" dirty="0" smtClean="0"/>
              <a:t>a </a:t>
            </a:r>
            <a:r>
              <a:rPr lang="en-US" sz="2000" dirty="0"/>
              <a:t>lot </a:t>
            </a:r>
            <a:r>
              <a:rPr lang="en-US" sz="2000" dirty="0" smtClean="0"/>
              <a:t>of</a:t>
            </a:r>
            <a:endParaRPr lang="cs-CZ" sz="2000" dirty="0" smtClean="0"/>
          </a:p>
          <a:p>
            <a:r>
              <a:rPr lang="en-US" sz="2000" dirty="0" smtClean="0"/>
              <a:t> </a:t>
            </a:r>
            <a:r>
              <a:rPr lang="cs-CZ" sz="2000" dirty="0" smtClean="0"/>
              <a:t>   </a:t>
            </a:r>
            <a:r>
              <a:rPr lang="en-US" sz="2000" dirty="0" smtClean="0"/>
              <a:t>much </a:t>
            </a:r>
            <a:endParaRPr lang="en-US" sz="2000" dirty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9066790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0.00833 L 0.08663 -0.0966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323" y="-524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0.00324 L 0.071 -0.05966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42" y="-314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0.00416 L 0.07101 -0.10081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42" y="-524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0.00717 L 0.08663 -0.0978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323" y="-524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312 0.01271 L 0.08975 -0.05018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323" y="-314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0.003 L 0.08663 -0.10197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2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323" y="-524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2.54335E-6 L 0.1809 -0.08832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2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045" y="-44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Uživatel\AppData\Local\Microsoft\Windows\Temporary Internet Files\Content.IE5\D94D35PN\MC90044172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7617" y="977280"/>
            <a:ext cx="1227584" cy="1227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živatel\AppData\Local\Microsoft\Windows\Temporary Internet Files\Content.IE5\5GQAHH4T\MC900436894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2614" y="908720"/>
            <a:ext cx="1296144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Uživatel\AppData\Local\Microsoft\Windows\Temporary Internet Files\Content.IE5\D94D35PN\MC900441751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5893" y="5348917"/>
            <a:ext cx="1536467" cy="15364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C:\Users\Uživatel\AppData\Local\Microsoft\Windows\Temporary Internet Files\Content.IE5\D94D35PN\MC900441751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4317" y="5237983"/>
            <a:ext cx="1575393" cy="15753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5" descr="C:\Users\Uživatel\AppData\Local\Microsoft\Windows\Temporary Internet Files\Content.IE5\D94D35PN\MC900441751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4022" y="5309991"/>
            <a:ext cx="1431377" cy="14313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Uživatel\AppData\Local\Microsoft\Windows\Temporary Internet Files\Content.IE5\EP5EC6ZX\MC90023219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1346" y="4153601"/>
            <a:ext cx="1429451" cy="787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0"/>
            <a:ext cx="831322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Write the question. Use </a:t>
            </a:r>
            <a:r>
              <a:rPr lang="cs-CZ" sz="2800" b="1" i="1" dirty="0" smtClean="0"/>
              <a:t>how much </a:t>
            </a:r>
            <a:r>
              <a:rPr lang="cs-CZ" sz="2800" dirty="0" smtClean="0"/>
              <a:t>or </a:t>
            </a:r>
            <a:r>
              <a:rPr lang="cs-CZ" sz="2800" b="1" i="1" dirty="0" smtClean="0"/>
              <a:t>how many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pic>
        <p:nvPicPr>
          <p:cNvPr id="10" name="Picture 4" descr="C:\Users\Uživatel\AppData\Local\Microsoft\Windows\Temporary Internet Files\Content.IE5\EP5EC6ZX\MC90011300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2572" y="2348880"/>
            <a:ext cx="1056670" cy="15824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164288" y="3284984"/>
            <a:ext cx="7629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sugar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164288" y="4509120"/>
            <a:ext cx="8549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butter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31732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C:\Users\Uživatel\AppData\Local\Microsoft\Windows\Temporary Internet Files\Content.IE5\D94D35PN\MC90021593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9060" y="332656"/>
            <a:ext cx="1953016" cy="908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Uživatel\AppData\Local\Microsoft\Windows\Temporary Internet Files\Content.IE5\5GQAHH4T\MC90036054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1753599"/>
            <a:ext cx="1299204" cy="11905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Uživatel\AppData\Local\Microsoft\Windows\Temporary Internet Files\Content.IE5\7VN2TJ8G\MC90041329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6499" y="4958319"/>
            <a:ext cx="1934782" cy="13723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Uživatel\AppData\Local\Microsoft\Windows\Temporary Internet Files\Content.IE5\EP5EC6ZX\MC90043214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8230" y="3374645"/>
            <a:ext cx="1648866" cy="1029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Uživatel\AppData\Local\Microsoft\Windows\Temporary Internet Files\Content.IE5\7VN2TJ8G\MC90043547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3855" y="3527424"/>
            <a:ext cx="1073314" cy="723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55576" y="548680"/>
            <a:ext cx="49685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1988840"/>
            <a:ext cx="47525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55576" y="3527424"/>
            <a:ext cx="42484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834176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Uživatel\AppData\Local\Microsoft\Windows\Temporary Internet Files\Content.IE5\D94D35PN\MC90044172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7617" y="977280"/>
            <a:ext cx="1227584" cy="1227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živatel\AppData\Local\Microsoft\Windows\Temporary Internet Files\Content.IE5\5GQAHH4T\MC900436894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2614" y="908720"/>
            <a:ext cx="1296144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Uživatel\AppData\Local\Microsoft\Windows\Temporary Internet Files\Content.IE5\D94D35PN\MC900441751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5893" y="5348917"/>
            <a:ext cx="1536467" cy="15364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C:\Users\Uživatel\AppData\Local\Microsoft\Windows\Temporary Internet Files\Content.IE5\D94D35PN\MC900441751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4317" y="5237983"/>
            <a:ext cx="1575393" cy="15753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5" descr="C:\Users\Uživatel\AppData\Local\Microsoft\Windows\Temporary Internet Files\Content.IE5\D94D35PN\MC900441751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4022" y="5309991"/>
            <a:ext cx="1431377" cy="14313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Uživatel\AppData\Local\Microsoft\Windows\Temporary Internet Files\Content.IE5\EP5EC6ZX\MC90023219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1346" y="4153601"/>
            <a:ext cx="1429451" cy="787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051720" y="159023"/>
            <a:ext cx="66247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Write the question. Use </a:t>
            </a:r>
            <a:r>
              <a:rPr lang="cs-CZ" sz="2400" b="1" i="1" dirty="0" smtClean="0"/>
              <a:t>how much </a:t>
            </a:r>
            <a:r>
              <a:rPr lang="cs-CZ" sz="2400" dirty="0" smtClean="0"/>
              <a:t>or </a:t>
            </a:r>
            <a:r>
              <a:rPr lang="cs-CZ" sz="2400" b="1" i="1" dirty="0" smtClean="0"/>
              <a:t>how many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124744"/>
            <a:ext cx="48245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How many oranges are there?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539552" y="2708920"/>
            <a:ext cx="50405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How much sugar is there?</a:t>
            </a:r>
            <a:endParaRPr lang="cs-CZ" sz="2400" dirty="0"/>
          </a:p>
        </p:txBody>
      </p:sp>
      <p:pic>
        <p:nvPicPr>
          <p:cNvPr id="3076" name="Picture 4" descr="C:\Users\Uživatel\AppData\Local\Microsoft\Windows\Temporary Internet Files\Content.IE5\EP5EC6ZX\MC90011300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2571" y="2149048"/>
            <a:ext cx="1098115" cy="1644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164288" y="3170585"/>
            <a:ext cx="89639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sugar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9552" y="4005064"/>
            <a:ext cx="5538065" cy="9140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How much </a:t>
            </a:r>
            <a:r>
              <a:rPr lang="cs-CZ" sz="2400" dirty="0" smtClean="0"/>
              <a:t>butter </a:t>
            </a:r>
            <a:r>
              <a:rPr lang="cs-CZ" sz="2400" dirty="0"/>
              <a:t>is there?</a:t>
            </a:r>
          </a:p>
          <a:p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39552" y="5517232"/>
            <a:ext cx="48245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How much </a:t>
            </a:r>
            <a:r>
              <a:rPr lang="cs-CZ" sz="2400" dirty="0" smtClean="0"/>
              <a:t>milk </a:t>
            </a:r>
            <a:r>
              <a:rPr lang="cs-CZ" sz="2400" dirty="0"/>
              <a:t>is there?</a:t>
            </a:r>
          </a:p>
          <a:p>
            <a:endParaRPr lang="cs-CZ" sz="2400" dirty="0"/>
          </a:p>
        </p:txBody>
      </p:sp>
      <p:sp>
        <p:nvSpPr>
          <p:cNvPr id="11" name="Zaoblený obdélník 10"/>
          <p:cNvSpPr/>
          <p:nvPr/>
        </p:nvSpPr>
        <p:spPr>
          <a:xfrm>
            <a:off x="179512" y="188640"/>
            <a:ext cx="1544470" cy="58003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KEY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41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C:\Users\Uživatel\AppData\Local\Microsoft\Windows\Temporary Internet Files\Content.IE5\D94D35PN\MC90021593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9060" y="332656"/>
            <a:ext cx="1953016" cy="908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Uživatel\AppData\Local\Microsoft\Windows\Temporary Internet Files\Content.IE5\5GQAHH4T\MC90036054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1753599"/>
            <a:ext cx="1299204" cy="11905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Uživatel\AppData\Local\Microsoft\Windows\Temporary Internet Files\Content.IE5\7VN2TJ8G\MC90041329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6499" y="4958319"/>
            <a:ext cx="1934782" cy="13723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Uživatel\AppData\Local\Microsoft\Windows\Temporary Internet Files\Content.IE5\EP5EC6ZX\MC90043214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8230" y="3374645"/>
            <a:ext cx="1648866" cy="1029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Uživatel\AppData\Local\Microsoft\Windows\Temporary Internet Files\Content.IE5\7VN2TJ8G\MC90043547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3855" y="3527424"/>
            <a:ext cx="1073314" cy="723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55576" y="548680"/>
            <a:ext cx="49685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How much </a:t>
            </a:r>
            <a:r>
              <a:rPr lang="cs-CZ" sz="2400" dirty="0" smtClean="0"/>
              <a:t>chocolate </a:t>
            </a:r>
            <a:r>
              <a:rPr lang="cs-CZ" sz="2400" dirty="0"/>
              <a:t>is there?</a:t>
            </a:r>
          </a:p>
          <a:p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1988840"/>
            <a:ext cx="47525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How many </a:t>
            </a:r>
            <a:r>
              <a:rPr lang="cs-CZ" sz="2400" dirty="0" smtClean="0"/>
              <a:t>eggs </a:t>
            </a:r>
            <a:r>
              <a:rPr lang="cs-CZ" sz="2400" dirty="0"/>
              <a:t>are there?</a:t>
            </a:r>
          </a:p>
          <a:p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55576" y="3527424"/>
            <a:ext cx="42484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How much </a:t>
            </a:r>
            <a:r>
              <a:rPr lang="cs-CZ" sz="2400" dirty="0" smtClean="0"/>
              <a:t>money </a:t>
            </a:r>
            <a:r>
              <a:rPr lang="cs-CZ" sz="2400" dirty="0"/>
              <a:t>is there?</a:t>
            </a:r>
          </a:p>
          <a:p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55576" y="5301208"/>
            <a:ext cx="47525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How much </a:t>
            </a:r>
            <a:r>
              <a:rPr lang="cs-CZ" sz="2400" dirty="0" smtClean="0"/>
              <a:t>cake </a:t>
            </a:r>
            <a:r>
              <a:rPr lang="cs-CZ" sz="2400" dirty="0"/>
              <a:t>is there?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197967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5576" y="1270501"/>
            <a:ext cx="741682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VOTRUBOVÁ, Dana; MAREŠOVÁ, Kateřina; ŠEVČÍKOVÁ, Vladěna. </a:t>
            </a:r>
            <a:r>
              <a:rPr lang="cs-CZ" i="1" dirty="0"/>
              <a:t>Dokážeš to!</a:t>
            </a:r>
            <a:r>
              <a:rPr lang="cs-CZ" dirty="0"/>
              <a:t>. Praha: Klett nakladatelstvís.r.o., 2010, ISBN 978-80-7397-034-5. 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PETERS</a:t>
            </a:r>
            <a:r>
              <a:rPr lang="cs-CZ" dirty="0"/>
              <a:t>, Sarah; GRÁF, Tomáš. </a:t>
            </a:r>
            <a:r>
              <a:rPr lang="cs-CZ" i="1" dirty="0"/>
              <a:t>Nová cvičebnice anglické gramatiky</a:t>
            </a:r>
            <a:r>
              <a:rPr lang="cs-CZ" dirty="0"/>
              <a:t>. Praha: </a:t>
            </a:r>
            <a:r>
              <a:rPr lang="cs-CZ" dirty="0" smtClean="0"/>
              <a:t>Polyglot</a:t>
            </a:r>
            <a:r>
              <a:rPr lang="cs-CZ" dirty="0"/>
              <a:t>, spol.s r.o., 2007, ISBN 80-86195-00-7. 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3284984"/>
            <a:ext cx="741682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MURPHY, Raymond. </a:t>
            </a:r>
            <a:r>
              <a:rPr lang="en-US" i="1" dirty="0"/>
              <a:t>English Grammar in Use</a:t>
            </a:r>
            <a:r>
              <a:rPr lang="en-US" dirty="0"/>
              <a:t>. Singapore: Cambridge University Press, 2004, ISBN 978 0521 755481</a:t>
            </a:r>
            <a:r>
              <a:rPr lang="en-US" dirty="0" smtClean="0"/>
              <a:t>.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en-US" dirty="0"/>
              <a:t>VÍT, Marek. </a:t>
            </a:r>
            <a:r>
              <a:rPr lang="en-US" i="1" dirty="0"/>
              <a:t>MUCH, MANY, A LOT</a:t>
            </a:r>
            <a:r>
              <a:rPr lang="en-US" dirty="0"/>
              <a:t> [online]. [cit. 27.1.2014]. Dostupný na WWW: http://www.helpforenglish.cz/article/2007041501-much-many-a-lot </a:t>
            </a:r>
            <a:r>
              <a:rPr lang="en-US" dirty="0" smtClean="0"/>
              <a:t> </a:t>
            </a:r>
            <a:endParaRPr lang="cs-CZ" dirty="0"/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5576" y="334397"/>
            <a:ext cx="32403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chemeClr val="accent1"/>
                </a:solidFill>
                <a:cs typeface="Arial" charset="0"/>
              </a:rPr>
              <a:t>Použité zdroje</a:t>
            </a:r>
          </a:p>
          <a:p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755576" y="5316309"/>
            <a:ext cx="7272808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Obrázky : Galerie Microsoft Office – klipart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4550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677</TotalTime>
  <Words>424</Words>
  <Application>Microsoft Office PowerPoint</Application>
  <PresentationFormat>Předvádění na obrazovce (4:3)</PresentationFormat>
  <Paragraphs>92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100</cp:revision>
  <dcterms:created xsi:type="dcterms:W3CDTF">2014-01-22T17:51:18Z</dcterms:created>
  <dcterms:modified xsi:type="dcterms:W3CDTF">2014-01-27T17:02:18Z</dcterms:modified>
</cp:coreProperties>
</file>