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92" r:id="rId2"/>
    <p:sldId id="354" r:id="rId3"/>
    <p:sldId id="338" r:id="rId4"/>
    <p:sldId id="344" r:id="rId5"/>
    <p:sldId id="357" r:id="rId6"/>
    <p:sldId id="358" r:id="rId7"/>
    <p:sldId id="359" r:id="rId8"/>
    <p:sldId id="360" r:id="rId9"/>
    <p:sldId id="361" r:id="rId10"/>
    <p:sldId id="363" r:id="rId11"/>
    <p:sldId id="282" r:id="rId12"/>
    <p:sldId id="345" r:id="rId13"/>
    <p:sldId id="355" r:id="rId14"/>
    <p:sldId id="353" r:id="rId15"/>
    <p:sldId id="356" r:id="rId16"/>
    <p:sldId id="294" r:id="rId17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4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 Odčítání do 6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Pavlína Hylmarová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Matematika pro 1. ročník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  Odčítání do 6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343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707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80133592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81696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124744"/>
            <a:ext cx="7488832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30 minut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vysvětlení a procvičení </a:t>
            </a:r>
            <a:r>
              <a:rPr lang="cs-CZ" sz="1600" dirty="0"/>
              <a:t>učiva </a:t>
            </a:r>
            <a:r>
              <a:rPr lang="cs-CZ" sz="1600" dirty="0" smtClean="0"/>
              <a:t>Matematiky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3 – výkladová část</a:t>
            </a:r>
          </a:p>
          <a:p>
            <a:pPr marL="0" indent="0">
              <a:buNone/>
            </a:pPr>
            <a:r>
              <a:rPr lang="cs-CZ" sz="1600" dirty="0" smtClean="0"/>
              <a:t>        Snímek č. 4, 5, 6, 7, 8, 9, 10 – počítáme slovní úlohy, příklady na odčítání do 6</a:t>
            </a:r>
          </a:p>
          <a:p>
            <a:pPr marL="0" indent="0">
              <a:buNone/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12 – </a:t>
            </a:r>
            <a:r>
              <a:rPr lang="cs-CZ" sz="1600" dirty="0" smtClean="0"/>
              <a:t>hledání příkladů se špatným výsledkem, po </a:t>
            </a:r>
            <a:r>
              <a:rPr lang="cs-CZ" sz="1600" dirty="0" smtClean="0"/>
              <a:t>kliknutí </a:t>
            </a:r>
            <a:r>
              <a:rPr lang="cs-CZ" sz="1600" dirty="0" smtClean="0"/>
              <a:t> </a:t>
            </a:r>
            <a:r>
              <a:rPr lang="cs-CZ" sz="1600" dirty="0" err="1" smtClean="0"/>
              <a:t>př.zmizí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</a:t>
            </a:r>
            <a:r>
              <a:rPr lang="cs-CZ" sz="1600" dirty="0" smtClean="0"/>
              <a:t>Snímek </a:t>
            </a:r>
            <a:r>
              <a:rPr lang="cs-CZ" sz="1600" dirty="0" smtClean="0"/>
              <a:t>č. 13 – po kliknutí myší doplňujeme výsledky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Snímek č. 14  - samostatná práce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Snímek č. 15 – kontrola samostatné práce</a:t>
            </a:r>
          </a:p>
          <a:p>
            <a:pPr marL="0" indent="0">
              <a:buNone/>
            </a:pPr>
            <a:r>
              <a:rPr lang="cs-CZ" sz="1600" dirty="0" smtClean="0"/>
              <a:t>Materiál </a:t>
            </a:r>
            <a:r>
              <a:rPr lang="cs-CZ" sz="1600" dirty="0"/>
              <a:t>obsahuje </a:t>
            </a:r>
            <a:r>
              <a:rPr lang="cs-CZ" sz="1600" dirty="0" smtClean="0"/>
              <a:t>16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521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73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Skupina 20"/>
          <p:cNvGrpSpPr/>
          <p:nvPr/>
        </p:nvGrpSpPr>
        <p:grpSpPr>
          <a:xfrm>
            <a:off x="4868482" y="5332151"/>
            <a:ext cx="3430757" cy="585010"/>
            <a:chOff x="4877254" y="5421290"/>
            <a:chExt cx="3430757" cy="585010"/>
          </a:xfrm>
        </p:grpSpPr>
        <p:sp>
          <p:nvSpPr>
            <p:cNvPr id="102" name="Ovál 101"/>
            <p:cNvSpPr/>
            <p:nvPr/>
          </p:nvSpPr>
          <p:spPr>
            <a:xfrm>
              <a:off x="4877254" y="545194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0" name="Skupina 99"/>
            <p:cNvGrpSpPr/>
            <p:nvPr/>
          </p:nvGrpSpPr>
          <p:grpSpPr>
            <a:xfrm>
              <a:off x="6020425" y="5421290"/>
              <a:ext cx="2287586" cy="554360"/>
              <a:chOff x="2063024" y="4831797"/>
              <a:chExt cx="2287586" cy="554360"/>
            </a:xfrm>
          </p:grpSpPr>
          <p:grpSp>
            <p:nvGrpSpPr>
              <p:cNvPr id="103" name="Skupina 102"/>
              <p:cNvGrpSpPr/>
              <p:nvPr/>
            </p:nvGrpSpPr>
            <p:grpSpPr>
              <a:xfrm>
                <a:off x="2063024" y="4831797"/>
                <a:ext cx="1143793" cy="554360"/>
                <a:chOff x="2031607" y="5254104"/>
                <a:chExt cx="1143793" cy="554360"/>
              </a:xfrm>
            </p:grpSpPr>
            <p:sp>
              <p:nvSpPr>
                <p:cNvPr id="107" name="Ovál 106"/>
                <p:cNvSpPr/>
                <p:nvPr/>
              </p:nvSpPr>
              <p:spPr>
                <a:xfrm>
                  <a:off x="2031607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8" name="Ovál 107"/>
                <p:cNvSpPr/>
                <p:nvPr/>
              </p:nvSpPr>
              <p:spPr>
                <a:xfrm>
                  <a:off x="2611964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04" name="Skupina 103"/>
              <p:cNvGrpSpPr/>
              <p:nvPr/>
            </p:nvGrpSpPr>
            <p:grpSpPr>
              <a:xfrm>
                <a:off x="3206817" y="4831797"/>
                <a:ext cx="1143793" cy="554360"/>
                <a:chOff x="1946663" y="5254104"/>
                <a:chExt cx="1143793" cy="554360"/>
              </a:xfrm>
            </p:grpSpPr>
            <p:sp>
              <p:nvSpPr>
                <p:cNvPr id="105" name="Ovál 104"/>
                <p:cNvSpPr/>
                <p:nvPr/>
              </p:nvSpPr>
              <p:spPr>
                <a:xfrm>
                  <a:off x="1946663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6" name="Ovál 105"/>
                <p:cNvSpPr/>
                <p:nvPr/>
              </p:nvSpPr>
              <p:spPr>
                <a:xfrm>
                  <a:off x="2527020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101" name="Ovál 100"/>
            <p:cNvSpPr/>
            <p:nvPr/>
          </p:nvSpPr>
          <p:spPr>
            <a:xfrm>
              <a:off x="5440690" y="5434863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428316" y="5349228"/>
            <a:ext cx="3430757" cy="585010"/>
            <a:chOff x="620594" y="3246834"/>
            <a:chExt cx="3430757" cy="585010"/>
          </a:xfrm>
        </p:grpSpPr>
        <p:grpSp>
          <p:nvGrpSpPr>
            <p:cNvPr id="80" name="Skupina 79"/>
            <p:cNvGrpSpPr/>
            <p:nvPr/>
          </p:nvGrpSpPr>
          <p:grpSpPr>
            <a:xfrm>
              <a:off x="1763765" y="3246834"/>
              <a:ext cx="2287586" cy="554360"/>
              <a:chOff x="2063024" y="4831797"/>
              <a:chExt cx="2287586" cy="554360"/>
            </a:xfrm>
          </p:grpSpPr>
          <p:grpSp>
            <p:nvGrpSpPr>
              <p:cNvPr id="83" name="Skupina 82"/>
              <p:cNvGrpSpPr/>
              <p:nvPr/>
            </p:nvGrpSpPr>
            <p:grpSpPr>
              <a:xfrm>
                <a:off x="2063024" y="4831797"/>
                <a:ext cx="1143793" cy="554360"/>
                <a:chOff x="2031607" y="5254104"/>
                <a:chExt cx="1143793" cy="554360"/>
              </a:xfrm>
            </p:grpSpPr>
            <p:sp>
              <p:nvSpPr>
                <p:cNvPr id="87" name="Ovál 86"/>
                <p:cNvSpPr/>
                <p:nvPr/>
              </p:nvSpPr>
              <p:spPr>
                <a:xfrm>
                  <a:off x="2031607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8" name="Ovál 87"/>
                <p:cNvSpPr/>
                <p:nvPr/>
              </p:nvSpPr>
              <p:spPr>
                <a:xfrm>
                  <a:off x="2611964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4" name="Skupina 83"/>
              <p:cNvGrpSpPr/>
              <p:nvPr/>
            </p:nvGrpSpPr>
            <p:grpSpPr>
              <a:xfrm>
                <a:off x="3206817" y="4831797"/>
                <a:ext cx="1143793" cy="554360"/>
                <a:chOff x="1946663" y="5254104"/>
                <a:chExt cx="1143793" cy="554360"/>
              </a:xfrm>
            </p:grpSpPr>
            <p:sp>
              <p:nvSpPr>
                <p:cNvPr id="85" name="Ovál 84"/>
                <p:cNvSpPr/>
                <p:nvPr/>
              </p:nvSpPr>
              <p:spPr>
                <a:xfrm>
                  <a:off x="1946663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6" name="Ovál 85"/>
                <p:cNvSpPr/>
                <p:nvPr/>
              </p:nvSpPr>
              <p:spPr>
                <a:xfrm>
                  <a:off x="2527020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81" name="Ovál 80"/>
            <p:cNvSpPr/>
            <p:nvPr/>
          </p:nvSpPr>
          <p:spPr>
            <a:xfrm>
              <a:off x="1184030" y="3260407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vál 81"/>
            <p:cNvSpPr/>
            <p:nvPr/>
          </p:nvSpPr>
          <p:spPr>
            <a:xfrm>
              <a:off x="620594" y="327748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667361" y="3866039"/>
            <a:ext cx="3540627" cy="554360"/>
            <a:chOff x="4672585" y="4896854"/>
            <a:chExt cx="3540627" cy="554360"/>
          </a:xfrm>
        </p:grpSpPr>
        <p:sp>
          <p:nvSpPr>
            <p:cNvPr id="44" name="Ovál 43"/>
            <p:cNvSpPr/>
            <p:nvPr/>
          </p:nvSpPr>
          <p:spPr>
            <a:xfrm>
              <a:off x="5268023" y="489685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7649776" y="489685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7" name="Ovál 46"/>
            <p:cNvSpPr/>
            <p:nvPr/>
          </p:nvSpPr>
          <p:spPr>
            <a:xfrm>
              <a:off x="5863461" y="489685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6458899" y="489685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7054337" y="489685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4672585" y="489685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595536" y="2356878"/>
            <a:ext cx="3543153" cy="554360"/>
            <a:chOff x="4609946" y="3227270"/>
            <a:chExt cx="3543153" cy="554360"/>
          </a:xfrm>
        </p:grpSpPr>
        <p:sp>
          <p:nvSpPr>
            <p:cNvPr id="25" name="Ovál 24"/>
            <p:cNvSpPr/>
            <p:nvPr/>
          </p:nvSpPr>
          <p:spPr>
            <a:xfrm>
              <a:off x="5205889" y="322727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7589663" y="322727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7" name="Ovál 26"/>
            <p:cNvSpPr/>
            <p:nvPr/>
          </p:nvSpPr>
          <p:spPr>
            <a:xfrm>
              <a:off x="5801832" y="322727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6397775" y="322727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993718" y="322727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4609946" y="322727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</p:spPr>
        <p:txBody>
          <a:bodyPr>
            <a:normAutofit/>
          </a:bodyPr>
          <a:lstStyle/>
          <a:p>
            <a:r>
              <a:rPr lang="cs-CZ" sz="6600" dirty="0" smtClean="0"/>
              <a:t> </a:t>
            </a:r>
            <a:r>
              <a:rPr lang="cs-CZ" sz="6600" dirty="0"/>
              <a:t>O</a:t>
            </a:r>
            <a:r>
              <a:rPr lang="cs-CZ" sz="6600" dirty="0" smtClean="0"/>
              <a:t>dčítání</a:t>
            </a:r>
            <a:endParaRPr lang="cs-CZ" sz="6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93596" y="-285608"/>
            <a:ext cx="990341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>
                <a:solidFill>
                  <a:srgbClr val="FF0000"/>
                </a:solidFill>
              </a:rPr>
              <a:t>-</a:t>
            </a:r>
            <a:endParaRPr lang="cs-CZ" sz="239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31280" y="3045693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6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= 5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492462" y="2987107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3 =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7620689" y="2301228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030845" y="4526435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6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= 4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7692126" y="3813107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5894487" y="3817875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5492462" y="4553150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cxnSp>
        <p:nvCxnSpPr>
          <p:cNvPr id="56" name="Přímá spojnice 55"/>
          <p:cNvCxnSpPr/>
          <p:nvPr/>
        </p:nvCxnSpPr>
        <p:spPr>
          <a:xfrm flipV="1">
            <a:off x="7094549" y="3845662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12" name="Skupina 11"/>
          <p:cNvGrpSpPr/>
          <p:nvPr/>
        </p:nvGrpSpPr>
        <p:grpSpPr>
          <a:xfrm>
            <a:off x="428316" y="3866039"/>
            <a:ext cx="3434992" cy="559128"/>
            <a:chOff x="491276" y="4864392"/>
            <a:chExt cx="3434992" cy="559128"/>
          </a:xfrm>
        </p:grpSpPr>
        <p:sp>
          <p:nvSpPr>
            <p:cNvPr id="36" name="Ovál 35"/>
            <p:cNvSpPr/>
            <p:nvPr/>
          </p:nvSpPr>
          <p:spPr>
            <a:xfrm>
              <a:off x="2219039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799396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3362832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1054712" y="4864392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1641230" y="4864392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491276" y="4869160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17890" y="2376442"/>
            <a:ext cx="3430757" cy="585010"/>
            <a:chOff x="620594" y="3246834"/>
            <a:chExt cx="3430757" cy="585010"/>
          </a:xfrm>
        </p:grpSpPr>
        <p:grpSp>
          <p:nvGrpSpPr>
            <p:cNvPr id="6" name="Skupina 5"/>
            <p:cNvGrpSpPr/>
            <p:nvPr/>
          </p:nvGrpSpPr>
          <p:grpSpPr>
            <a:xfrm>
              <a:off x="1763765" y="3246834"/>
              <a:ext cx="2287586" cy="554360"/>
              <a:chOff x="2063024" y="4831797"/>
              <a:chExt cx="2287586" cy="554360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2063024" y="4831797"/>
                <a:ext cx="1143793" cy="554360"/>
                <a:chOff x="2031607" y="5254104"/>
                <a:chExt cx="1143793" cy="554360"/>
              </a:xfrm>
            </p:grpSpPr>
            <p:sp>
              <p:nvSpPr>
                <p:cNvPr id="13" name="Ovál 12"/>
                <p:cNvSpPr/>
                <p:nvPr/>
              </p:nvSpPr>
              <p:spPr>
                <a:xfrm>
                  <a:off x="2031607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Ovál 13"/>
                <p:cNvSpPr/>
                <p:nvPr/>
              </p:nvSpPr>
              <p:spPr>
                <a:xfrm>
                  <a:off x="2611964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0" name="Skupina 19"/>
              <p:cNvGrpSpPr/>
              <p:nvPr/>
            </p:nvGrpSpPr>
            <p:grpSpPr>
              <a:xfrm>
                <a:off x="3206817" y="4831797"/>
                <a:ext cx="1143793" cy="554360"/>
                <a:chOff x="1946663" y="5254104"/>
                <a:chExt cx="1143793" cy="554360"/>
              </a:xfrm>
            </p:grpSpPr>
            <p:sp>
              <p:nvSpPr>
                <p:cNvPr id="22" name="Ovál 21"/>
                <p:cNvSpPr/>
                <p:nvPr/>
              </p:nvSpPr>
              <p:spPr>
                <a:xfrm>
                  <a:off x="1946663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" name="Ovál 22"/>
                <p:cNvSpPr/>
                <p:nvPr/>
              </p:nvSpPr>
              <p:spPr>
                <a:xfrm>
                  <a:off x="2527020" y="5254104"/>
                  <a:ext cx="563436" cy="55436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45" name="Ovál 44"/>
            <p:cNvSpPr/>
            <p:nvPr/>
          </p:nvSpPr>
          <p:spPr>
            <a:xfrm>
              <a:off x="1184030" y="3260407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620594" y="3277484"/>
              <a:ext cx="563436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2" name="Přímá spojnice 61"/>
          <p:cNvCxnSpPr/>
          <p:nvPr/>
        </p:nvCxnSpPr>
        <p:spPr>
          <a:xfrm flipV="1">
            <a:off x="2750290" y="3876585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3348422" y="2335123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6426514" y="2284302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7002026" y="2314258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6465098" y="3862290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3299872" y="3866039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V="1">
            <a:off x="3309750" y="5277931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2742272" y="5296296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2224272" y="5248116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1638079" y="5260165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1045572" y="5284276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V="1">
            <a:off x="4949079" y="5309869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V="1">
            <a:off x="7758688" y="5260165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flipV="1">
            <a:off x="7191210" y="5277931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V="1">
            <a:off x="6614728" y="5314812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flipV="1">
            <a:off x="6034371" y="5279491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V="1">
            <a:off x="5431918" y="5332151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4" name="TextovéPole 113"/>
          <p:cNvSpPr txBox="1"/>
          <p:nvPr/>
        </p:nvSpPr>
        <p:spPr>
          <a:xfrm>
            <a:off x="1126790" y="6036909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6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16" name="TextovéPole 115"/>
          <p:cNvSpPr txBox="1"/>
          <p:nvPr/>
        </p:nvSpPr>
        <p:spPr>
          <a:xfrm>
            <a:off x="5610121" y="6019166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6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589664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42" grpId="0"/>
      <p:bldP spid="53" grpId="0"/>
      <p:bldP spid="114" grpId="0"/>
      <p:bldP spid="1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071213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80067" y="1071213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50472" y="2358147"/>
            <a:ext cx="7040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0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9043" y="2358147"/>
            <a:ext cx="1941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PEPA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94413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29534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690485" y="3933056"/>
            <a:ext cx="4154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58488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414054" y="3933056"/>
            <a:ext cx="5790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2055" name="Picture 7" descr="C:\Users\hyp\AppData\Local\Microsoft\Windows\Temporary Internet Files\Content.IE5\0PSKPZ6N\MM91000112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07" y="2076862"/>
            <a:ext cx="12858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hyp\AppData\Local\Microsoft\Windows\Temporary Internet Files\Content.IE5\JULPBTUZ\MM9100011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449" y="789928"/>
            <a:ext cx="14859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23620" y="1071213"/>
            <a:ext cx="16081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ELA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982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94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4" grpId="0"/>
      <p:bldP spid="17" grpId="0"/>
      <p:bldP spid="18" grpId="0"/>
      <p:bldP spid="19" grpId="0"/>
      <p:bldP spid="23" grpId="0"/>
      <p:bldP spid="24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071213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80067" y="1071213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50472" y="2358147"/>
            <a:ext cx="7040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9043" y="2358147"/>
            <a:ext cx="1941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PEPA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94413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29534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690485" y="3933056"/>
            <a:ext cx="4154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58488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414054" y="3933056"/>
            <a:ext cx="5790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2055" name="Picture 7" descr="C:\Users\hyp\AppData\Local\Microsoft\Windows\Temporary Internet Files\Content.IE5\0PSKPZ6N\MM91000112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07" y="2076862"/>
            <a:ext cx="12858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hyp\AppData\Local\Microsoft\Windows\Temporary Internet Files\Content.IE5\JULPBTUZ\MM9100011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449" y="789928"/>
            <a:ext cx="14859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23620" y="1071213"/>
            <a:ext cx="16081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ELA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982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49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4" grpId="0"/>
      <p:bldP spid="17" grpId="0"/>
      <p:bldP spid="18" grpId="0"/>
      <p:bldP spid="19" grpId="0"/>
      <p:bldP spid="23" grpId="0"/>
      <p:bldP spid="24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071213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80067" y="1071213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50472" y="2358147"/>
            <a:ext cx="7040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9043" y="2358147"/>
            <a:ext cx="1941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PEPA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94413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29534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690485" y="3933056"/>
            <a:ext cx="4154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58488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414054" y="3933056"/>
            <a:ext cx="5790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2055" name="Picture 7" descr="C:\Users\hyp\AppData\Local\Microsoft\Windows\Temporary Internet Files\Content.IE5\0PSKPZ6N\MM91000112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07" y="2076862"/>
            <a:ext cx="12858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hyp\AppData\Local\Microsoft\Windows\Temporary Internet Files\Content.IE5\JULPBTUZ\MM9100011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449" y="789928"/>
            <a:ext cx="14859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23620" y="1071213"/>
            <a:ext cx="16081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ELA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982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49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4" grpId="0"/>
      <p:bldP spid="17" grpId="0"/>
      <p:bldP spid="18" grpId="0"/>
      <p:bldP spid="19" grpId="0"/>
      <p:bldP spid="23" grpId="0"/>
      <p:bldP spid="24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071213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80067" y="1071213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50472" y="2358147"/>
            <a:ext cx="7040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9043" y="2358147"/>
            <a:ext cx="1941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PEPA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94413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29534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690485" y="3933056"/>
            <a:ext cx="4154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58488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414054" y="3933056"/>
            <a:ext cx="5790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2055" name="Picture 7" descr="C:\Users\hyp\AppData\Local\Microsoft\Windows\Temporary Internet Files\Content.IE5\0PSKPZ6N\MM91000112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07" y="2076862"/>
            <a:ext cx="12858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hyp\AppData\Local\Microsoft\Windows\Temporary Internet Files\Content.IE5\JULPBTUZ\MM9100011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449" y="789928"/>
            <a:ext cx="14859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23620" y="1071213"/>
            <a:ext cx="16081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ELA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982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49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4" grpId="0"/>
      <p:bldP spid="17" grpId="0"/>
      <p:bldP spid="18" grpId="0"/>
      <p:bldP spid="19" grpId="0"/>
      <p:bldP spid="23" grpId="0"/>
      <p:bldP spid="24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071213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80067" y="1071213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50472" y="2358147"/>
            <a:ext cx="7040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9043" y="2358147"/>
            <a:ext cx="1941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PEPA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94413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29534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690485" y="3933056"/>
            <a:ext cx="4154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58488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414054" y="3933056"/>
            <a:ext cx="5790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2055" name="Picture 7" descr="C:\Users\hyp\AppData\Local\Microsoft\Windows\Temporary Internet Files\Content.IE5\0PSKPZ6N\MM91000112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07" y="2076862"/>
            <a:ext cx="12858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hyp\AppData\Local\Microsoft\Windows\Temporary Internet Files\Content.IE5\JULPBTUZ\MM9100011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449" y="789928"/>
            <a:ext cx="14859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23620" y="1071213"/>
            <a:ext cx="16081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ELA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982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49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4" grpId="0"/>
      <p:bldP spid="17" grpId="0"/>
      <p:bldP spid="18" grpId="0"/>
      <p:bldP spid="19" grpId="0"/>
      <p:bldP spid="23" grpId="0"/>
      <p:bldP spid="24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071213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80067" y="1071213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50472" y="2358147"/>
            <a:ext cx="7040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9043" y="2358147"/>
            <a:ext cx="1941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PEPA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94413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29534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690485" y="3933056"/>
            <a:ext cx="4154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58488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414054" y="3933056"/>
            <a:ext cx="5790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2055" name="Picture 7" descr="C:\Users\hyp\AppData\Local\Microsoft\Windows\Temporary Internet Files\Content.IE5\0PSKPZ6N\MM91000112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07" y="2076862"/>
            <a:ext cx="12858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hyp\AppData\Local\Microsoft\Windows\Temporary Internet Files\Content.IE5\JULPBTUZ\MM9100011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449" y="789928"/>
            <a:ext cx="14859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23620" y="1071213"/>
            <a:ext cx="16081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ELA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982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49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4" grpId="0"/>
      <p:bldP spid="17" grpId="0"/>
      <p:bldP spid="18" grpId="0"/>
      <p:bldP spid="19" grpId="0"/>
      <p:bldP spid="23" grpId="0"/>
      <p:bldP spid="24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071213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80067" y="1071213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50472" y="2358147"/>
            <a:ext cx="7040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9043" y="2358147"/>
            <a:ext cx="1941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PEPA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94413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29534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690485" y="3933056"/>
            <a:ext cx="4154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58488" y="393305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414054" y="3933056"/>
            <a:ext cx="5790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pic>
        <p:nvPicPr>
          <p:cNvPr id="2055" name="Picture 7" descr="C:\Users\hyp\AppData\Local\Microsoft\Windows\Temporary Internet Files\Content.IE5\0PSKPZ6N\MM91000112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007" y="2076862"/>
            <a:ext cx="12858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hyp\AppData\Local\Microsoft\Windows\Temporary Internet Files\Content.IE5\JULPBTUZ\MM9100011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449" y="789928"/>
            <a:ext cx="14859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23620" y="1071213"/>
            <a:ext cx="16081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ELA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982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hyp\AppData\Local\Microsoft\Windows\Temporary Internet Files\Content.IE5\RDUALIWV\MC900398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93934"/>
            <a:ext cx="664274" cy="77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49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4" grpId="0"/>
      <p:bldP spid="17" grpId="0"/>
      <p:bldP spid="18" grpId="0"/>
      <p:bldP spid="19" grpId="0"/>
      <p:bldP spid="23" grpId="0"/>
      <p:bldP spid="24" grpId="0"/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539552" y="260648"/>
            <a:ext cx="3888432" cy="2664296"/>
          </a:xfrm>
          <a:prstGeom prst="cloudCallout">
            <a:avLst>
              <a:gd name="adj1" fmla="val 76857"/>
              <a:gd name="adj2" fmla="val 74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Najdi příklad se špatným výsledkem 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1772816"/>
            <a:ext cx="6749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Wingdings" pitchFamily="2" charset="2"/>
              </a:rPr>
              <a:t></a:t>
            </a:r>
            <a:endParaRPr lang="cs-CZ" sz="3200" dirty="0"/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240360" cy="31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442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71734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688530" y="30054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98240" y="2564904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= 3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98240" y="4751439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6 - 4 = 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98240" y="5857856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= 0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788024" y="4751439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= 2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788024" y="3645024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1 = 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788024" y="1513810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1 = 6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788024" y="2564904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2 = 4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788024" y="404664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6 - 1 = 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98240" y="404664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6 - 0 = 6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788024" y="5857856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5 - 4 = 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483768" y="1513810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6 - 3 = 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483768" y="2564904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6 - 4 =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2483768" y="3645024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5 = 6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2483768" y="4751439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= 2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483768" y="5857856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6 - 3 = 3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483768" y="404664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6 -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= 6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948264" y="1513810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- 3 = 0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6948264" y="2564904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- 3 = 3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6948264" y="3645024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6 - 2 = 4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948264" y="4751439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= 5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6948264" y="5857856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3 - 2 = 5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6948264" y="404664"/>
            <a:ext cx="1985546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6 -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= 6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01905" y="1513810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6- 3 = 3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224678" y="3645024"/>
            <a:ext cx="1985546" cy="91440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- 5 = 1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760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3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245" y="12687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121" y="12687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69" y="12687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96143" y="7178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7" name="Obdélník 6"/>
          <p:cNvSpPr/>
          <p:nvPr/>
        </p:nvSpPr>
        <p:spPr>
          <a:xfrm>
            <a:off x="4344019" y="7178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91895" y="7178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stCxn id="5" idx="3"/>
          </p:cNvCxnSpPr>
          <p:nvPr/>
        </p:nvCxnSpPr>
        <p:spPr>
          <a:xfrm>
            <a:off x="2431118" y="184742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5799721" y="1847428"/>
            <a:ext cx="914400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799721" y="1268760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3948" y="1268760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2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725" y="2976329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235" y="3022917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641" y="3022917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953810" y="2457803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301686" y="2457803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649562" y="2457803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>
            <a:stCxn id="25" idx="3"/>
            <a:endCxn id="23" idx="1"/>
          </p:cNvCxnSpPr>
          <p:nvPr/>
        </p:nvCxnSpPr>
        <p:spPr>
          <a:xfrm>
            <a:off x="2396108" y="3601585"/>
            <a:ext cx="93512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5757841" y="3601585"/>
            <a:ext cx="914400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782404" y="2976329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496631" y="2976329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2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6437" y="48691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313" y="48691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39" y="48691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Obdélník 35"/>
          <p:cNvSpPr/>
          <p:nvPr/>
        </p:nvSpPr>
        <p:spPr>
          <a:xfrm>
            <a:off x="966335" y="43182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4314211" y="43182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662087" y="43182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se šipkou 38"/>
          <p:cNvCxnSpPr>
            <a:stCxn id="35" idx="3"/>
          </p:cNvCxnSpPr>
          <p:nvPr/>
        </p:nvCxnSpPr>
        <p:spPr>
          <a:xfrm flipV="1">
            <a:off x="2401310" y="5447827"/>
            <a:ext cx="914400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5769913" y="5447828"/>
            <a:ext cx="914400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769913" y="4869160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484140" y="4869160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2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4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120" y="48691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Obdélník 50"/>
          <p:cNvSpPr/>
          <p:nvPr/>
        </p:nvSpPr>
        <p:spPr>
          <a:xfrm>
            <a:off x="6502304" y="621216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5799721" y="621216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1279197" y="621216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7204887" y="621216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2711743" y="621216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1995470" y="6212160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4345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34397E-6 L 0.70521 -0.795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260" y="-39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34397E-6 L 0.25677 -0.785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30" y="-39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34397E-6 L 0.5408 -0.5438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31" y="-272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34397E-6 L 0.20313 -0.2708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56" y="-135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1.34397E-6 L -0.24392 -0.2708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-135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90608E-6 L -0.33073 -0.5542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-277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  <p:bldP spid="55" grpId="0" animBg="1"/>
      <p:bldP spid="56" grpId="0" animBg="1"/>
      <p:bldP spid="58" grpId="0" animBg="1"/>
      <p:bldP spid="5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pic>
        <p:nvPicPr>
          <p:cNvPr id="1029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245" y="12687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121" y="12687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69" y="12687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96143" y="7178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344019" y="7178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691895" y="7178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stCxn id="14" idx="3"/>
          </p:cNvCxnSpPr>
          <p:nvPr/>
        </p:nvCxnSpPr>
        <p:spPr>
          <a:xfrm flipV="1">
            <a:off x="2431118" y="1847427"/>
            <a:ext cx="914400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5799721" y="1847428"/>
            <a:ext cx="914400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799721" y="1268760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3948" y="1268760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2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827584" y="3701338"/>
            <a:ext cx="2673487" cy="646331"/>
            <a:chOff x="198864" y="2852936"/>
            <a:chExt cx="2673487" cy="646331"/>
          </a:xfrm>
        </p:grpSpPr>
        <p:sp>
          <p:nvSpPr>
            <p:cNvPr id="31" name="TextovéPole 30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>
                  <a:latin typeface="Times New Roman" pitchFamily="18" charset="0"/>
                  <a:cs typeface="Times New Roman" pitchFamily="18" charset="0"/>
                </a:rPr>
                <a:t>5</a:t>
              </a:r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 – 2 – 2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377377" y="5398143"/>
            <a:ext cx="2673487" cy="646331"/>
            <a:chOff x="198864" y="2852936"/>
            <a:chExt cx="2673487" cy="646331"/>
          </a:xfrm>
        </p:grpSpPr>
        <p:sp>
          <p:nvSpPr>
            <p:cNvPr id="34" name="TextovéPole 33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>
                  <a:latin typeface="Times New Roman" pitchFamily="18" charset="0"/>
                  <a:cs typeface="Times New Roman" pitchFamily="18" charset="0"/>
                </a:rPr>
                <a:t>4</a:t>
              </a:r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 – 3 – 1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Vývojový diagram: postup 34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377377" y="3701338"/>
            <a:ext cx="2673487" cy="646331"/>
            <a:chOff x="198864" y="2852936"/>
            <a:chExt cx="2673487" cy="646331"/>
          </a:xfrm>
        </p:grpSpPr>
        <p:sp>
          <p:nvSpPr>
            <p:cNvPr id="37" name="TextovéPole 36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6 – 4 – 1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37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377377" y="4549740"/>
            <a:ext cx="2673487" cy="646331"/>
            <a:chOff x="198864" y="2852936"/>
            <a:chExt cx="2673487" cy="646331"/>
          </a:xfrm>
        </p:grpSpPr>
        <p:sp>
          <p:nvSpPr>
            <p:cNvPr id="40" name="TextovéPole 39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6 – 2 – 2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Vývojový diagram: postup 40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377377" y="2852936"/>
            <a:ext cx="2673487" cy="646331"/>
            <a:chOff x="198864" y="2852936"/>
            <a:chExt cx="2673487" cy="646331"/>
          </a:xfrm>
        </p:grpSpPr>
        <p:sp>
          <p:nvSpPr>
            <p:cNvPr id="43" name="TextovéPole 42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>
                  <a:latin typeface="Times New Roman" pitchFamily="18" charset="0"/>
                  <a:cs typeface="Times New Roman" pitchFamily="18" charset="0"/>
                </a:rPr>
                <a:t>5</a:t>
              </a:r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 – 3 – 2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43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827584" y="4549740"/>
            <a:ext cx="2673487" cy="646331"/>
            <a:chOff x="198864" y="2852936"/>
            <a:chExt cx="2673487" cy="646331"/>
          </a:xfrm>
        </p:grpSpPr>
        <p:sp>
          <p:nvSpPr>
            <p:cNvPr id="49" name="TextovéPole 48"/>
            <p:cNvSpPr txBox="1"/>
            <p:nvPr/>
          </p:nvSpPr>
          <p:spPr>
            <a:xfrm>
              <a:off x="198864" y="2852936"/>
              <a:ext cx="21788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6 – 2 –3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Vývojový diagram: postup 49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827584" y="5398143"/>
            <a:ext cx="2673487" cy="646331"/>
            <a:chOff x="198864" y="2852936"/>
            <a:chExt cx="2673487" cy="646331"/>
          </a:xfrm>
        </p:grpSpPr>
        <p:sp>
          <p:nvSpPr>
            <p:cNvPr id="52" name="TextovéPole 51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>
                  <a:latin typeface="Times New Roman" pitchFamily="18" charset="0"/>
                  <a:cs typeface="Times New Roman" pitchFamily="18" charset="0"/>
                </a:rPr>
                <a:t>4</a:t>
              </a:r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 – 2 – 1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3" name="Vývojový diagram: postup 52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827584" y="2852936"/>
            <a:ext cx="2673487" cy="646331"/>
            <a:chOff x="198864" y="2852936"/>
            <a:chExt cx="2673487" cy="646331"/>
          </a:xfrm>
        </p:grpSpPr>
        <p:sp>
          <p:nvSpPr>
            <p:cNvPr id="61" name="TextovéPole 60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6 – 3 – 1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2" name="Vývojový diagram: postup 61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10648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 dirty="0"/>
          </a:p>
        </p:txBody>
      </p:sp>
      <p:pic>
        <p:nvPicPr>
          <p:cNvPr id="1029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245" y="12687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121" y="12687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hyp\AppData\Local\Microsoft\Windows\Temporary Internet Files\Content.IE5\0PSKPZ6N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69" y="1268760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96143" y="7178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344019" y="7178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691895" y="717848"/>
            <a:ext cx="457200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stCxn id="14" idx="3"/>
          </p:cNvCxnSpPr>
          <p:nvPr/>
        </p:nvCxnSpPr>
        <p:spPr>
          <a:xfrm flipV="1">
            <a:off x="2431118" y="1847427"/>
            <a:ext cx="914400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5799721" y="1847428"/>
            <a:ext cx="914400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799721" y="1268760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1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3948" y="1268760"/>
            <a:ext cx="684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2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827584" y="3701338"/>
            <a:ext cx="2673487" cy="646331"/>
            <a:chOff x="198864" y="2852936"/>
            <a:chExt cx="2673487" cy="646331"/>
          </a:xfrm>
        </p:grpSpPr>
        <p:sp>
          <p:nvSpPr>
            <p:cNvPr id="31" name="TextovéPole 30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>
                  <a:latin typeface="Times New Roman" pitchFamily="18" charset="0"/>
                  <a:cs typeface="Times New Roman" pitchFamily="18" charset="0"/>
                </a:rPr>
                <a:t>5</a:t>
              </a:r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 – 2 – 2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Vývojový diagram: postup 31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377377" y="5398143"/>
            <a:ext cx="2673487" cy="646331"/>
            <a:chOff x="198864" y="2852936"/>
            <a:chExt cx="2673487" cy="646331"/>
          </a:xfrm>
        </p:grpSpPr>
        <p:sp>
          <p:nvSpPr>
            <p:cNvPr id="34" name="TextovéPole 33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>
                  <a:latin typeface="Times New Roman" pitchFamily="18" charset="0"/>
                  <a:cs typeface="Times New Roman" pitchFamily="18" charset="0"/>
                </a:rPr>
                <a:t>4</a:t>
              </a:r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 – 3 – 1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Vývojový diagram: postup 34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377377" y="3701338"/>
            <a:ext cx="2673487" cy="646331"/>
            <a:chOff x="198864" y="2852936"/>
            <a:chExt cx="2673487" cy="646331"/>
          </a:xfrm>
        </p:grpSpPr>
        <p:sp>
          <p:nvSpPr>
            <p:cNvPr id="37" name="TextovéPole 36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6 – 4 – 1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8" name="Vývojový diagram: postup 37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377377" y="4549740"/>
            <a:ext cx="2673487" cy="646331"/>
            <a:chOff x="198864" y="2852936"/>
            <a:chExt cx="2673487" cy="646331"/>
          </a:xfrm>
        </p:grpSpPr>
        <p:sp>
          <p:nvSpPr>
            <p:cNvPr id="40" name="TextovéPole 39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6 – 2 – 2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Vývojový diagram: postup 40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377377" y="2852936"/>
            <a:ext cx="2673487" cy="646331"/>
            <a:chOff x="198864" y="2852936"/>
            <a:chExt cx="2673487" cy="646331"/>
          </a:xfrm>
        </p:grpSpPr>
        <p:sp>
          <p:nvSpPr>
            <p:cNvPr id="43" name="TextovéPole 42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>
                  <a:latin typeface="Times New Roman" pitchFamily="18" charset="0"/>
                  <a:cs typeface="Times New Roman" pitchFamily="18" charset="0"/>
                </a:rPr>
                <a:t>5</a:t>
              </a:r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 – 3 – 2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Vývojový diagram: postup 43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827584" y="4549740"/>
            <a:ext cx="2673487" cy="646331"/>
            <a:chOff x="198864" y="2852936"/>
            <a:chExt cx="2673487" cy="646331"/>
          </a:xfrm>
        </p:grpSpPr>
        <p:sp>
          <p:nvSpPr>
            <p:cNvPr id="49" name="TextovéPole 48"/>
            <p:cNvSpPr txBox="1"/>
            <p:nvPr/>
          </p:nvSpPr>
          <p:spPr>
            <a:xfrm>
              <a:off x="198864" y="2852936"/>
              <a:ext cx="21788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6 – 2 –3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Vývojový diagram: postup 49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827584" y="5398143"/>
            <a:ext cx="2673487" cy="646331"/>
            <a:chOff x="198864" y="2852936"/>
            <a:chExt cx="2673487" cy="646331"/>
          </a:xfrm>
        </p:grpSpPr>
        <p:sp>
          <p:nvSpPr>
            <p:cNvPr id="52" name="TextovéPole 51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>
                  <a:latin typeface="Times New Roman" pitchFamily="18" charset="0"/>
                  <a:cs typeface="Times New Roman" pitchFamily="18" charset="0"/>
                </a:rPr>
                <a:t>4</a:t>
              </a:r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 – 2 – 1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3" name="Vývojový diagram: postup 52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827584" y="2852936"/>
            <a:ext cx="2673487" cy="646331"/>
            <a:chOff x="198864" y="2852936"/>
            <a:chExt cx="2673487" cy="646331"/>
          </a:xfrm>
        </p:grpSpPr>
        <p:sp>
          <p:nvSpPr>
            <p:cNvPr id="61" name="TextovéPole 60"/>
            <p:cNvSpPr txBox="1"/>
            <p:nvPr/>
          </p:nvSpPr>
          <p:spPr>
            <a:xfrm>
              <a:off x="198864" y="2852936"/>
              <a:ext cx="22942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6 – 3 – 1 = 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2" name="Vývojový diagram: postup 61"/>
            <p:cNvSpPr/>
            <p:nvPr/>
          </p:nvSpPr>
          <p:spPr>
            <a:xfrm>
              <a:off x="2383182" y="2954777"/>
              <a:ext cx="489169" cy="503765"/>
            </a:xfrm>
            <a:prstGeom prst="flowChartProcess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3042105" y="2883493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36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 flipH="1">
            <a:off x="7611047" y="5398142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47" name="TextovéPole 46"/>
          <p:cNvSpPr txBox="1"/>
          <p:nvPr/>
        </p:nvSpPr>
        <p:spPr>
          <a:xfrm flipH="1">
            <a:off x="7612324" y="4549739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36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 flipH="1">
            <a:off x="7591897" y="3701337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55" name="TextovéPole 54"/>
          <p:cNvSpPr txBox="1"/>
          <p:nvPr/>
        </p:nvSpPr>
        <p:spPr>
          <a:xfrm flipH="1">
            <a:off x="7591898" y="2871493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56" name="TextovéPole 55"/>
          <p:cNvSpPr txBox="1"/>
          <p:nvPr/>
        </p:nvSpPr>
        <p:spPr>
          <a:xfrm flipH="1">
            <a:off x="3040827" y="3731895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57" name="TextovéPole 56"/>
          <p:cNvSpPr txBox="1"/>
          <p:nvPr/>
        </p:nvSpPr>
        <p:spPr>
          <a:xfrm flipH="1">
            <a:off x="3070544" y="4580297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58" name="TextovéPole 57"/>
          <p:cNvSpPr txBox="1"/>
          <p:nvPr/>
        </p:nvSpPr>
        <p:spPr>
          <a:xfrm flipH="1">
            <a:off x="3042104" y="5428700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59" name="TextovéPole 58"/>
          <p:cNvSpPr txBox="1"/>
          <p:nvPr/>
        </p:nvSpPr>
        <p:spPr>
          <a:xfrm flipH="1">
            <a:off x="7720334" y="623282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63" name="TextovéPole 62"/>
          <p:cNvSpPr txBox="1"/>
          <p:nvPr/>
        </p:nvSpPr>
        <p:spPr>
          <a:xfrm flipH="1">
            <a:off x="4344019" y="622429"/>
            <a:ext cx="428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111109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4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2737</TotalTime>
  <Words>609</Words>
  <Application>Microsoft Office PowerPoint</Application>
  <PresentationFormat>Předvádění na obrazovce (4:3)</PresentationFormat>
  <Paragraphs>194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 Odčítání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Pavlína Hylmarová</cp:lastModifiedBy>
  <cp:revision>246</cp:revision>
  <cp:lastPrinted>2013-11-24T19:41:37Z</cp:lastPrinted>
  <dcterms:created xsi:type="dcterms:W3CDTF">2013-05-10T12:01:16Z</dcterms:created>
  <dcterms:modified xsi:type="dcterms:W3CDTF">2014-01-27T18:20:17Z</dcterms:modified>
</cp:coreProperties>
</file>