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9" autoAdjust="0"/>
    <p:restoredTop sz="94660"/>
  </p:normalViewPr>
  <p:slideViewPr>
    <p:cSldViewPr>
      <p:cViewPr>
        <p:scale>
          <a:sx n="76" d="100"/>
          <a:sy n="76" d="100"/>
        </p:scale>
        <p:origin x="-1212" y="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  </a:t>
          </a:r>
          <a:r>
            <a:rPr lang="cs-CZ" sz="2000" b="1" dirty="0" smtClean="0"/>
            <a:t>VYBRANÉ KAPITOLY Z </a:t>
          </a:r>
          <a:r>
            <a:rPr lang="cs-CZ" sz="2000" b="1" dirty="0" smtClean="0"/>
            <a:t>CHEMIE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VY_32_INOVACE_VLASTNOSTI LÁTEK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     Ing. Minářová Pavlína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0BAB237B-282A-4317-A25A-61CED81A6A76}" type="presOf" srcId="{F3C4A836-23AC-4E41-B6D6-51221E7E6743}" destId="{EF104B90-7E69-4918-A202-E6F91FC6E413}" srcOrd="0" destOrd="0" presId="urn:microsoft.com/office/officeart/2008/layout/VerticalCurvedList"/>
    <dgm:cxn modelId="{78CE922D-0E65-46DD-A7A3-837BE7242BD4}" type="presOf" srcId="{A83A7CFB-B411-4357-9641-4A8443F73655}" destId="{F036299F-AF4D-4DAF-ABF5-87E8CC3FEF1B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77C5D8DB-30DE-4921-8548-E8F82BCC7BEA}" type="presOf" srcId="{3061F91D-8548-4FCB-A021-DD835A272F0F}" destId="{88F378EC-C3F8-47CD-AEFF-49BA634320FB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55BDB909-CB6E-43A7-AA8E-DCB27DB9C92C}" type="presOf" srcId="{E392F34A-E55D-43D5-AEDD-49027298B816}" destId="{7DCEBD2C-792F-484E-9C96-926E03F540ED}" srcOrd="0" destOrd="0" presId="urn:microsoft.com/office/officeart/2008/layout/VerticalCurvedList"/>
    <dgm:cxn modelId="{BC68F65C-579A-4D7D-AA06-AAEEC3D5D611}" type="presOf" srcId="{8D78E2D7-18A7-41DD-9962-57B3FE2BEBDD}" destId="{A1781B13-DE10-4169-ABDE-0384026A6B34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0A3CFB1-B0EF-46AE-9A18-B27CEB1F33B4}" type="presOf" srcId="{A6F0E638-0CDE-4E1F-BB57-10C18463C623}" destId="{7DCEBD2C-792F-484E-9C96-926E03F540ED}" srcOrd="0" destOrd="1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6F887813-F064-42CF-A4B3-4745AB395B7F}" type="presOf" srcId="{60B5D622-D348-4384-9EFA-863CA4F7B7A3}" destId="{CAE44C5F-81A1-4D30-8D3F-2E663ECAC700}" srcOrd="0" destOrd="0" presId="urn:microsoft.com/office/officeart/2008/layout/VerticalCurvedList"/>
    <dgm:cxn modelId="{4501615C-A343-4730-B476-EEC0270384C8}" type="presOf" srcId="{BA9EE107-A5FB-41C4-9EF1-1CC153B68B3F}" destId="{9C0CD981-713F-47B3-AE2F-2963F2684A6F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C0028874-B255-47B6-907D-8795C1D84B10}" type="presParOf" srcId="{9C0CD981-713F-47B3-AE2F-2963F2684A6F}" destId="{96773A7D-3367-4F53-A2D2-EA5770AFFDB3}" srcOrd="0" destOrd="0" presId="urn:microsoft.com/office/officeart/2008/layout/VerticalCurvedList"/>
    <dgm:cxn modelId="{663CEA97-5F57-4A77-9DA9-07D0EA8EED93}" type="presParOf" srcId="{96773A7D-3367-4F53-A2D2-EA5770AFFDB3}" destId="{F31B7103-6E88-4DB9-9888-CB9E0B3FEEF8}" srcOrd="0" destOrd="0" presId="urn:microsoft.com/office/officeart/2008/layout/VerticalCurvedList"/>
    <dgm:cxn modelId="{4B318F1C-5F27-488C-BA57-9607C2C2301C}" type="presParOf" srcId="{F31B7103-6E88-4DB9-9888-CB9E0B3FEEF8}" destId="{F7A92DE4-3445-4B9B-AF3D-F2DA6F69C25D}" srcOrd="0" destOrd="0" presId="urn:microsoft.com/office/officeart/2008/layout/VerticalCurvedList"/>
    <dgm:cxn modelId="{C93AE8A0-DC71-485C-BFC1-F7FF25A285C8}" type="presParOf" srcId="{F31B7103-6E88-4DB9-9888-CB9E0B3FEEF8}" destId="{EF104B90-7E69-4918-A202-E6F91FC6E413}" srcOrd="1" destOrd="0" presId="urn:microsoft.com/office/officeart/2008/layout/VerticalCurvedList"/>
    <dgm:cxn modelId="{E3E8A1CC-B9FC-4E4F-988E-FE1DEBD45B05}" type="presParOf" srcId="{F31B7103-6E88-4DB9-9888-CB9E0B3FEEF8}" destId="{F5A5022A-2B1C-4F3B-B289-BC099E9CE92F}" srcOrd="2" destOrd="0" presId="urn:microsoft.com/office/officeart/2008/layout/VerticalCurvedList"/>
    <dgm:cxn modelId="{7354689B-5B14-49D2-A6C8-92890B506745}" type="presParOf" srcId="{F31B7103-6E88-4DB9-9888-CB9E0B3FEEF8}" destId="{F16BA6F4-95DE-4E28-BF94-6459A70C4A6D}" srcOrd="3" destOrd="0" presId="urn:microsoft.com/office/officeart/2008/layout/VerticalCurvedList"/>
    <dgm:cxn modelId="{BF9C1787-9BC2-4437-955A-44900DC61EA0}" type="presParOf" srcId="{96773A7D-3367-4F53-A2D2-EA5770AFFDB3}" destId="{F036299F-AF4D-4DAF-ABF5-87E8CC3FEF1B}" srcOrd="1" destOrd="0" presId="urn:microsoft.com/office/officeart/2008/layout/VerticalCurvedList"/>
    <dgm:cxn modelId="{41F5F541-89EE-4D33-81F6-6500AFE99A48}" type="presParOf" srcId="{96773A7D-3367-4F53-A2D2-EA5770AFFDB3}" destId="{40B95986-31F6-48A6-A8D8-D04AC3BEDA92}" srcOrd="2" destOrd="0" presId="urn:microsoft.com/office/officeart/2008/layout/VerticalCurvedList"/>
    <dgm:cxn modelId="{4C937CAE-348B-4157-935D-B44285AD07BB}" type="presParOf" srcId="{40B95986-31F6-48A6-A8D8-D04AC3BEDA92}" destId="{112F553D-60C2-4CC4-948D-0369F51C4DB0}" srcOrd="0" destOrd="0" presId="urn:microsoft.com/office/officeart/2008/layout/VerticalCurvedList"/>
    <dgm:cxn modelId="{F63F10C8-386B-4D6A-A531-BB28530C1A61}" type="presParOf" srcId="{96773A7D-3367-4F53-A2D2-EA5770AFFDB3}" destId="{A1781B13-DE10-4169-ABDE-0384026A6B34}" srcOrd="3" destOrd="0" presId="urn:microsoft.com/office/officeart/2008/layout/VerticalCurvedList"/>
    <dgm:cxn modelId="{320C3F3D-C737-4DEB-8278-DB489EA2BC8E}" type="presParOf" srcId="{96773A7D-3367-4F53-A2D2-EA5770AFFDB3}" destId="{65CD74A9-3E7B-49D7-95DD-EB8B72D6CA84}" srcOrd="4" destOrd="0" presId="urn:microsoft.com/office/officeart/2008/layout/VerticalCurvedList"/>
    <dgm:cxn modelId="{0EC252A0-823B-4323-BD80-290A155E118E}" type="presParOf" srcId="{65CD74A9-3E7B-49D7-95DD-EB8B72D6CA84}" destId="{2741B69B-255D-4143-BECE-5BD9035A4FC6}" srcOrd="0" destOrd="0" presId="urn:microsoft.com/office/officeart/2008/layout/VerticalCurvedList"/>
    <dgm:cxn modelId="{0D3E13A2-553B-4C05-9D41-12D455BDE5E9}" type="presParOf" srcId="{96773A7D-3367-4F53-A2D2-EA5770AFFDB3}" destId="{7DCEBD2C-792F-484E-9C96-926E03F540ED}" srcOrd="5" destOrd="0" presId="urn:microsoft.com/office/officeart/2008/layout/VerticalCurvedList"/>
    <dgm:cxn modelId="{6F13CE91-A827-4C66-B53B-47F422943181}" type="presParOf" srcId="{96773A7D-3367-4F53-A2D2-EA5770AFFDB3}" destId="{8E391AE5-35EA-4A7F-ACFF-6E662A0BD046}" srcOrd="6" destOrd="0" presId="urn:microsoft.com/office/officeart/2008/layout/VerticalCurvedList"/>
    <dgm:cxn modelId="{3006855B-E642-4F3B-BD60-90C23EFD3E91}" type="presParOf" srcId="{8E391AE5-35EA-4A7F-ACFF-6E662A0BD046}" destId="{EB133F34-59A3-4639-B813-3EF5396EC28B}" srcOrd="0" destOrd="0" presId="urn:microsoft.com/office/officeart/2008/layout/VerticalCurvedList"/>
    <dgm:cxn modelId="{303A6E24-0524-4015-9D8F-B78054E56CB7}" type="presParOf" srcId="{96773A7D-3367-4F53-A2D2-EA5770AFFDB3}" destId="{88F378EC-C3F8-47CD-AEFF-49BA634320FB}" srcOrd="7" destOrd="0" presId="urn:microsoft.com/office/officeart/2008/layout/VerticalCurvedList"/>
    <dgm:cxn modelId="{5A9642F1-E73A-4E55-AFC4-BD50C3EEF150}" type="presParOf" srcId="{96773A7D-3367-4F53-A2D2-EA5770AFFDB3}" destId="{0C1D6B2A-9239-4220-B9D4-EF24FF044C0E}" srcOrd="8" destOrd="0" presId="urn:microsoft.com/office/officeart/2008/layout/VerticalCurvedList"/>
    <dgm:cxn modelId="{D4E5705A-0025-44B4-AA70-5F0F33F37081}" type="presParOf" srcId="{0C1D6B2A-9239-4220-B9D4-EF24FF044C0E}" destId="{A6FEC19F-0F90-4EC7-BB21-E0ADFEFFA617}" srcOrd="0" destOrd="0" presId="urn:microsoft.com/office/officeart/2008/layout/VerticalCurvedList"/>
    <dgm:cxn modelId="{1178B688-284C-4D5E-9C98-3106CB547A7B}" type="presParOf" srcId="{96773A7D-3367-4F53-A2D2-EA5770AFFDB3}" destId="{CAE44C5F-81A1-4D30-8D3F-2E663ECAC700}" srcOrd="9" destOrd="0" presId="urn:microsoft.com/office/officeart/2008/layout/VerticalCurvedList"/>
    <dgm:cxn modelId="{EB4F0B23-7DFC-4D4F-BA8A-A0B9C0CF3376}" type="presParOf" srcId="{96773A7D-3367-4F53-A2D2-EA5770AFFDB3}" destId="{053E2699-E7D5-4B6C-A824-2ED732C32228}" srcOrd="10" destOrd="0" presId="urn:microsoft.com/office/officeart/2008/layout/VerticalCurvedList"/>
    <dgm:cxn modelId="{16235C10-9E47-4E1F-93E9-B890F4FEA20D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     Ing. Minářová Pavlína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 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  </a:t>
          </a:r>
          <a:r>
            <a:rPr lang="cs-CZ" sz="2000" b="1" kern="1200" dirty="0" smtClean="0"/>
            <a:t>VYBRANÉ KAPITOLY Z </a:t>
          </a:r>
          <a:r>
            <a:rPr lang="cs-CZ" sz="2000" b="1" kern="1200" dirty="0" smtClean="0"/>
            <a:t>CHEMIE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VY_32_INOVACE_VLASTNOSTI LÁTEK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pn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25425"/>
            <a:ext cx="7772400" cy="1031428"/>
          </a:xfrm>
        </p:spPr>
        <p:txBody>
          <a:bodyPr>
            <a:normAutofit/>
          </a:bodyPr>
          <a:lstStyle/>
          <a:p>
            <a:r>
              <a:rPr lang="cs-CZ" sz="2800" dirty="0"/>
              <a:t>Základní škola a Mateřská škola Bílá Třemešná, okres Trutnov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599" y="2708920"/>
            <a:ext cx="6400800" cy="59307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Škola 21. století</a:t>
            </a:r>
            <a:endParaRPr lang="cs-CZ" sz="2400" dirty="0"/>
          </a:p>
        </p:txBody>
      </p:sp>
      <p:pic>
        <p:nvPicPr>
          <p:cNvPr id="4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511710001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3470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196752"/>
            <a:ext cx="8280920" cy="5073427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cs-CZ" dirty="0" smtClean="0"/>
          </a:p>
          <a:p>
            <a:pPr>
              <a:buNone/>
              <a:defRPr/>
            </a:pPr>
            <a:r>
              <a:rPr lang="cs-CZ" dirty="0">
                <a:cs typeface="Calibri" pitchFamily="34" charset="0"/>
              </a:rPr>
              <a:t>předmět: chemie</a:t>
            </a:r>
          </a:p>
          <a:p>
            <a:pPr>
              <a:buNone/>
              <a:defRPr/>
            </a:pPr>
            <a:r>
              <a:rPr lang="cs-CZ" dirty="0">
                <a:cs typeface="Calibri" pitchFamily="34" charset="0"/>
              </a:rPr>
              <a:t>věková skupina: </a:t>
            </a:r>
            <a:r>
              <a:rPr lang="cs-CZ" dirty="0" smtClean="0">
                <a:cs typeface="Calibri" pitchFamily="34" charset="0"/>
              </a:rPr>
              <a:t>8.třída</a:t>
            </a:r>
            <a:endParaRPr lang="cs-CZ" dirty="0">
              <a:cs typeface="Calibri" pitchFamily="34" charset="0"/>
            </a:endParaRPr>
          </a:p>
          <a:p>
            <a:pPr marL="0" indent="0">
              <a:buNone/>
              <a:defRPr/>
            </a:pPr>
            <a:r>
              <a:rPr lang="cs-CZ" dirty="0">
                <a:cs typeface="Calibri" pitchFamily="34" charset="0"/>
              </a:rPr>
              <a:t>Materiál je určen k interaktivní výuce. </a:t>
            </a:r>
            <a:r>
              <a:rPr lang="cs-CZ" dirty="0"/>
              <a:t>Úvodní prezentace může sloužit jako výkladové nebo opakovací  učivo.</a:t>
            </a:r>
            <a:r>
              <a:rPr lang="cs-CZ" dirty="0">
                <a:cs typeface="Calibri" pitchFamily="34" charset="0"/>
              </a:rPr>
              <a:t> Žáci inovativním způsobem vyhledávají a zpracovávají informace o </a:t>
            </a:r>
            <a:r>
              <a:rPr lang="cs-CZ" dirty="0" smtClean="0"/>
              <a:t>základních vlastnostech </a:t>
            </a:r>
            <a:r>
              <a:rPr lang="cs-CZ" dirty="0"/>
              <a:t>chemických </a:t>
            </a:r>
            <a:r>
              <a:rPr lang="cs-CZ" dirty="0" smtClean="0"/>
              <a:t>látek </a:t>
            </a:r>
            <a:r>
              <a:rPr lang="cs-CZ" dirty="0">
                <a:cs typeface="Calibri" pitchFamily="34" charset="0"/>
              </a:rPr>
              <a:t>pomocí internetu a </a:t>
            </a:r>
            <a:r>
              <a:rPr lang="cs-CZ" dirty="0" err="1">
                <a:cs typeface="Calibri" pitchFamily="34" charset="0"/>
              </a:rPr>
              <a:t>powerpointové</a:t>
            </a:r>
            <a:r>
              <a:rPr lang="cs-CZ" dirty="0">
                <a:cs typeface="Calibri" pitchFamily="34" charset="0"/>
              </a:rPr>
              <a:t> prezentace </a:t>
            </a:r>
            <a:r>
              <a:rPr lang="cs-CZ" dirty="0" smtClean="0"/>
              <a:t>. </a:t>
            </a:r>
            <a:r>
              <a:rPr lang="cs-CZ" dirty="0"/>
              <a:t>P</a:t>
            </a:r>
            <a:r>
              <a:rPr lang="cs-CZ" dirty="0" smtClean="0"/>
              <a:t>orovnají je z </a:t>
            </a:r>
            <a:r>
              <a:rPr lang="cs-CZ" dirty="0"/>
              <a:t>hlediska vnitřního uspořádání částic. </a:t>
            </a:r>
            <a:r>
              <a:rPr lang="cs-CZ" dirty="0" smtClean="0"/>
              <a:t>Popisují jednotlivá </a:t>
            </a:r>
            <a:r>
              <a:rPr lang="cs-CZ" dirty="0"/>
              <a:t>skupenské přeměny </a:t>
            </a:r>
            <a:r>
              <a:rPr lang="cs-CZ" dirty="0" smtClean="0"/>
              <a:t>a vyhledávají </a:t>
            </a:r>
            <a:r>
              <a:rPr lang="cs-CZ" dirty="0"/>
              <a:t>u každé chemické látky její teplotu varu a teplotu </a:t>
            </a:r>
            <a:r>
              <a:rPr lang="cs-CZ" dirty="0" smtClean="0"/>
              <a:t>tání.  </a:t>
            </a:r>
            <a:r>
              <a:rPr lang="cs-CZ" dirty="0"/>
              <a:t>N</a:t>
            </a:r>
            <a:r>
              <a:rPr lang="cs-CZ" dirty="0" smtClean="0"/>
              <a:t>a snímcích</a:t>
            </a:r>
            <a:r>
              <a:rPr lang="cs-CZ" dirty="0" smtClean="0">
                <a:cs typeface="Calibri" pitchFamily="34" charset="0"/>
              </a:rPr>
              <a:t>  </a:t>
            </a:r>
            <a:r>
              <a:rPr lang="cs-CZ" dirty="0">
                <a:cs typeface="Calibri" pitchFamily="34" charset="0"/>
              </a:rPr>
              <a:t>8 - </a:t>
            </a:r>
            <a:r>
              <a:rPr lang="cs-CZ" dirty="0" smtClean="0">
                <a:cs typeface="Calibri" pitchFamily="34" charset="0"/>
              </a:rPr>
              <a:t>10</a:t>
            </a:r>
            <a:r>
              <a:rPr lang="cs-CZ" dirty="0" smtClean="0"/>
              <a:t> </a:t>
            </a:r>
            <a:r>
              <a:rPr lang="cs-CZ" dirty="0" smtClean="0">
                <a:cs typeface="Calibri" pitchFamily="34" charset="0"/>
              </a:rPr>
              <a:t>doplňují odpovědi na závěrečné opakování tématu .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06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látek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902412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KTERÉ DRUHY SKUPENSTVÍ ZNÁTE?</a:t>
            </a:r>
            <a:endParaRPr lang="cs-CZ" sz="3600" dirty="0"/>
          </a:p>
        </p:txBody>
      </p:sp>
      <p:pic>
        <p:nvPicPr>
          <p:cNvPr id="1026" name="Picture 2" descr="http://www.zschemie.euweb.cz/latky/pevna_lat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881461"/>
            <a:ext cx="2520280" cy="1764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kapalina.jpg (200×140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3018" y="2970794"/>
            <a:ext cx="2265040" cy="1585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lyn.jpg (200×140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43619"/>
            <a:ext cx="2304256" cy="1612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7504" y="2910257"/>
            <a:ext cx="612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A.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2881461"/>
            <a:ext cx="5811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B.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2200" y="2910257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C.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07604" y="5157192"/>
            <a:ext cx="21242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PEVNÉ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39731" y="5157192"/>
            <a:ext cx="24116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KAPALNÉ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32240" y="5157192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PLYNNÉ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309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2780928"/>
            <a:ext cx="3843949" cy="3631543"/>
          </a:xfrm>
        </p:spPr>
        <p:txBody>
          <a:bodyPr>
            <a:normAutofit/>
          </a:bodyPr>
          <a:lstStyle/>
          <a:p>
            <a:r>
              <a:rPr lang="cs-CZ" sz="3200" dirty="0"/>
              <a:t>č</a:t>
            </a:r>
            <a:r>
              <a:rPr lang="cs-CZ" sz="3200" dirty="0" smtClean="0"/>
              <a:t>ástice jsou uloženy </a:t>
            </a:r>
            <a:r>
              <a:rPr lang="cs-CZ" sz="3200" dirty="0" smtClean="0">
                <a:solidFill>
                  <a:srgbClr val="FF0000"/>
                </a:solidFill>
              </a:rPr>
              <a:t>blízko sebe v uspořádaných strukturách</a:t>
            </a:r>
          </a:p>
          <a:p>
            <a:r>
              <a:rPr lang="cs-CZ" sz="3200" dirty="0"/>
              <a:t>t</a:t>
            </a:r>
            <a:r>
              <a:rPr lang="cs-CZ" sz="3200" dirty="0" smtClean="0"/>
              <a:t>éměř se nemohou pohybovat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Pevné skupenství</a:t>
            </a:r>
            <a:endParaRPr lang="cs-CZ" dirty="0"/>
          </a:p>
        </p:txBody>
      </p:sp>
      <p:pic>
        <p:nvPicPr>
          <p:cNvPr id="4" name="Picture 2" descr="http://www.zschemie.euweb.cz/latky/pevna_lat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0122" y="1988840"/>
            <a:ext cx="2792880" cy="1955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Majda\AppData\Local\Microsoft\Windows\Temporary Internet Files\Content.IE5\DRKQYO2S\MP9004388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84877"/>
            <a:ext cx="3548964" cy="2494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jda\AppData\Local\Microsoft\Windows\Temporary Internet Files\Content.IE5\F1YP1P1L\MC9003967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1872208" cy="2463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6942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7"/>
            <a:ext cx="3843949" cy="3450696"/>
          </a:xfrm>
        </p:spPr>
        <p:txBody>
          <a:bodyPr>
            <a:noAutofit/>
          </a:bodyPr>
          <a:lstStyle/>
          <a:p>
            <a:r>
              <a:rPr lang="cs-CZ" sz="2800" dirty="0" smtClean="0"/>
              <a:t>částice </a:t>
            </a:r>
            <a:r>
              <a:rPr lang="cs-CZ" sz="2800" dirty="0" smtClean="0">
                <a:solidFill>
                  <a:srgbClr val="FF0000"/>
                </a:solidFill>
              </a:rPr>
              <a:t>nejsou uspořádány do pravidelných struktur</a:t>
            </a:r>
          </a:p>
          <a:p>
            <a:r>
              <a:rPr lang="cs-CZ" sz="2800" dirty="0" smtClean="0"/>
              <a:t>jsou od sebe více vzdálenější než v pevné látce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emají stálý tvar, zaujímají tvar nádoby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Kapalné skupenství</a:t>
            </a:r>
            <a:endParaRPr lang="cs-CZ" dirty="0"/>
          </a:p>
        </p:txBody>
      </p:sp>
      <p:pic>
        <p:nvPicPr>
          <p:cNvPr id="4" name="Picture 4" descr="kapalina.jpg (200×140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916832"/>
            <a:ext cx="3086055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Majda\AppData\Local\Microsoft\Windows\Temporary Internet Files\Content.IE5\A6R21DVB\MC90044175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1539" y="393305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jda\AppData\Local\Microsoft\Windows\Temporary Internet Files\Content.IE5\DRKQYO2S\MC900440536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8640"/>
            <a:ext cx="2304256" cy="2343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4081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6"/>
            <a:ext cx="3987965" cy="3777869"/>
          </a:xfrm>
        </p:spPr>
        <p:txBody>
          <a:bodyPr/>
          <a:lstStyle/>
          <a:p>
            <a:r>
              <a:rPr lang="cs-CZ" sz="3200" dirty="0"/>
              <a:t>č</a:t>
            </a:r>
            <a:r>
              <a:rPr lang="cs-CZ" sz="3200" dirty="0" smtClean="0"/>
              <a:t>ástice </a:t>
            </a:r>
            <a:r>
              <a:rPr lang="cs-CZ" sz="3200" dirty="0" smtClean="0">
                <a:solidFill>
                  <a:srgbClr val="FF0000"/>
                </a:solidFill>
              </a:rPr>
              <a:t>se pohybují velmi rychle</a:t>
            </a:r>
          </a:p>
          <a:p>
            <a:r>
              <a:rPr lang="cs-CZ" sz="3200" dirty="0"/>
              <a:t>n</a:t>
            </a:r>
            <a:r>
              <a:rPr lang="cs-CZ" sz="3200" dirty="0" smtClean="0"/>
              <a:t>avzájem na sebe nepůsobí téměř žádnými silami</a:t>
            </a:r>
          </a:p>
          <a:p>
            <a:r>
              <a:rPr lang="cs-CZ" sz="3200" dirty="0"/>
              <a:t>l</a:t>
            </a:r>
            <a:r>
              <a:rPr lang="cs-CZ" sz="3200" dirty="0" smtClean="0"/>
              <a:t>átky nemají stálý tvar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Plynné skupenství</a:t>
            </a:r>
            <a:endParaRPr lang="cs-CZ" dirty="0"/>
          </a:p>
        </p:txBody>
      </p:sp>
      <p:pic>
        <p:nvPicPr>
          <p:cNvPr id="4" name="Picture 6" descr="plyn.jpg (200×140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556792"/>
            <a:ext cx="3359620" cy="2351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Majda\AppData\Local\Microsoft\Windows\Temporary Internet Files\Content.IE5\DRKQYO2S\MC9000147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8224"/>
            <a:ext cx="930630" cy="2021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jda\AppData\Local\Microsoft\Windows\Temporary Internet Files\Content.IE5\9TK3O93K\MC9003346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77071"/>
            <a:ext cx="2127801" cy="2339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674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Změny skupenství</a:t>
            </a:r>
            <a:endParaRPr lang="cs-CZ" dirty="0"/>
          </a:p>
        </p:txBody>
      </p:sp>
      <p:pic>
        <p:nvPicPr>
          <p:cNvPr id="5122" name="Picture 2" descr="skupenstvi.jpg (500×311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40768"/>
            <a:ext cx="8751864" cy="5354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4349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2276872"/>
            <a:ext cx="7668840" cy="41764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600" dirty="0">
              <a:solidFill>
                <a:srgbClr val="FF0000"/>
              </a:solidFill>
            </a:endParaRPr>
          </a:p>
          <a:p>
            <a:r>
              <a:rPr lang="cs-CZ" sz="3600" dirty="0" smtClean="0"/>
              <a:t>ROZTOK ???</a:t>
            </a:r>
            <a:endParaRPr lang="cs-CZ" sz="3400" dirty="0" smtClean="0"/>
          </a:p>
          <a:p>
            <a:pPr marL="0" indent="0">
              <a:buNone/>
            </a:pPr>
            <a:r>
              <a:rPr lang="cs-CZ" sz="3400" dirty="0">
                <a:solidFill>
                  <a:srgbClr val="FF0000"/>
                </a:solidFill>
              </a:rPr>
              <a:t>	</a:t>
            </a:r>
            <a:r>
              <a:rPr lang="cs-CZ" sz="3400" dirty="0" smtClean="0">
                <a:solidFill>
                  <a:srgbClr val="FF0000"/>
                </a:solidFill>
              </a:rPr>
              <a:t>ANO!</a:t>
            </a:r>
            <a:endParaRPr lang="cs-CZ" sz="3600" dirty="0" smtClean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547664" y="332656"/>
            <a:ext cx="7596336" cy="172252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Rozpouštěním látky v rozpouštědle (např. voda, líh,..) vzniká … ?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6146" name="Picture 2" descr="C:\Users\Majda\AppData\Local\Microsoft\Windows\Temporary Internet Files\Content.IE5\F1YP1P1L\MC9004415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721" y="188640"/>
            <a:ext cx="187325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Majda\AppData\Local\Microsoft\Windows\Temporary Internet Files\Content.IE5\A6R21DVB\MC9003118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8587" y="2348880"/>
            <a:ext cx="2704536" cy="2193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Majda\AppData\Local\Microsoft\Windows\Temporary Internet Files\Content.IE5\A6R21DVB\MC9004280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770741"/>
            <a:ext cx="2530723" cy="1542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9476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2204864"/>
            <a:ext cx="6480720" cy="4392488"/>
          </a:xfrm>
        </p:spPr>
        <p:txBody>
          <a:bodyPr>
            <a:noAutofit/>
          </a:bodyPr>
          <a:lstStyle/>
          <a:p>
            <a:r>
              <a:rPr lang="cs-CZ" sz="2800" dirty="0" smtClean="0"/>
              <a:t>= stejnorodá směs látek, ve které </a:t>
            </a:r>
            <a:r>
              <a:rPr lang="cs-CZ" sz="2800" dirty="0" smtClean="0">
                <a:solidFill>
                  <a:srgbClr val="FF0000"/>
                </a:solidFill>
              </a:rPr>
              <a:t>nelze rozlišit jednotlivé složky</a:t>
            </a:r>
            <a:r>
              <a:rPr lang="cs-CZ" sz="2800" dirty="0" smtClean="0"/>
              <a:t> ani pod mikroskopem</a:t>
            </a:r>
          </a:p>
          <a:p>
            <a:r>
              <a:rPr lang="cs-CZ" sz="2800" dirty="0" smtClean="0"/>
              <a:t>vznik – rozpouštěním látky v rozpouštědle (voda, líh, benzín,…)</a:t>
            </a:r>
          </a:p>
          <a:p>
            <a:pPr lvl="1"/>
            <a:r>
              <a:rPr lang="cs-CZ" sz="2600" dirty="0" smtClean="0">
                <a:solidFill>
                  <a:schemeClr val="bg2">
                    <a:lumMod val="10000"/>
                  </a:schemeClr>
                </a:solidFill>
              </a:rPr>
              <a:t>Látka rozpustná ve vodě?</a:t>
            </a:r>
          </a:p>
          <a:p>
            <a:pPr lvl="1"/>
            <a:r>
              <a:rPr lang="cs-CZ" sz="2600" dirty="0" smtClean="0">
                <a:solidFill>
                  <a:srgbClr val="FF0000"/>
                </a:solidFill>
              </a:rPr>
              <a:t>Cukr.</a:t>
            </a:r>
          </a:p>
          <a:p>
            <a:pPr lvl="1"/>
            <a:r>
              <a:rPr lang="cs-CZ" sz="2600" dirty="0" smtClean="0">
                <a:solidFill>
                  <a:schemeClr val="bg2">
                    <a:lumMod val="10000"/>
                  </a:schemeClr>
                </a:solidFill>
              </a:rPr>
              <a:t>Látka rozpustná v benzínu?</a:t>
            </a:r>
          </a:p>
          <a:p>
            <a:pPr lvl="1"/>
            <a:r>
              <a:rPr lang="cs-CZ" sz="2600" dirty="0" smtClean="0">
                <a:solidFill>
                  <a:srgbClr val="FF0000"/>
                </a:solidFill>
              </a:rPr>
              <a:t>Naftalen.</a:t>
            </a:r>
          </a:p>
          <a:p>
            <a:pPr lvl="1"/>
            <a:endParaRPr lang="cs-CZ" sz="26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551322"/>
          </a:xfrm>
        </p:spPr>
        <p:txBody>
          <a:bodyPr/>
          <a:lstStyle/>
          <a:p>
            <a:pPr algn="l"/>
            <a:r>
              <a:rPr lang="cs-CZ" dirty="0" smtClean="0"/>
              <a:t>Roztok</a:t>
            </a:r>
            <a:endParaRPr lang="cs-CZ" dirty="0"/>
          </a:p>
        </p:txBody>
      </p:sp>
      <p:pic>
        <p:nvPicPr>
          <p:cNvPr id="1026" name="Picture 2" descr="C:\Users\Majda\AppData\Local\Microsoft\Windows\Temporary Internet Files\Content.IE5\A6R21DVB\MC9003713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0254" y="404664"/>
            <a:ext cx="1811426" cy="1484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jda\AppData\Local\Microsoft\Windows\Temporary Internet Files\Content.IE5\F1YP1P1L\MP9004036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6331" y="4221088"/>
            <a:ext cx="1580780" cy="1976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jda\AppData\Local\Microsoft\Windows\Temporary Internet Files\Content.IE5\DRKQYO2S\MC9003266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5010" y="2132856"/>
            <a:ext cx="2292101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jda\AppData\Local\Microsoft\Windows\Temporary Internet Files\Content.IE5\A6R21DVB\MC900300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8641" y="5296189"/>
            <a:ext cx="1755648" cy="143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jda\AppData\Local\Microsoft\Windows\Temporary Internet Files\Content.IE5\9TK3O93K\MC9004040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3089" y="220057"/>
            <a:ext cx="1704975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jda\AppData\Local\Microsoft\Windows\Temporary Internet Files\Content.IE5\9TK3O93K\MC90043485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4608717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5209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8352927" cy="4104456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1. Jak obecně označujeme teplotu, při které dochází ke změně skupenství kapalného na plynné?</a:t>
            </a:r>
          </a:p>
          <a:p>
            <a:r>
              <a:rPr lang="cs-CZ" dirty="0" smtClean="0"/>
              <a:t>Teplota varu.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2. Označení teploty, při které dochází ke změně pevného skupenství na kapalné?</a:t>
            </a:r>
          </a:p>
          <a:p>
            <a:r>
              <a:rPr lang="cs-CZ" dirty="0" smtClean="0"/>
              <a:t>Teplota tání.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3. Urči, která kapalina má největší hustotu.</a:t>
            </a:r>
          </a:p>
          <a:p>
            <a:r>
              <a:rPr lang="cs-CZ" dirty="0" smtClean="0"/>
              <a:t>A. benzín</a:t>
            </a:r>
          </a:p>
          <a:p>
            <a:r>
              <a:rPr lang="cs-CZ" dirty="0" smtClean="0"/>
              <a:t>B. voda</a:t>
            </a:r>
          </a:p>
          <a:p>
            <a:r>
              <a:rPr lang="cs-CZ" dirty="0" smtClean="0"/>
              <a:t>C. glycerol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pic>
        <p:nvPicPr>
          <p:cNvPr id="2050" name="Picture 2" descr="C:\Users\Majda\AppData\Local\Microsoft\Windows\Temporary Internet Files\Content.IE5\F1YP1P1L\MC9004039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2636912"/>
            <a:ext cx="1069975" cy="1073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jda\AppData\Local\Microsoft\Windows\Temporary Internet Files\Content.IE5\F1YP1P1L\MC9004039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3965575"/>
            <a:ext cx="1069975" cy="1073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jda\AppData\Local\Microsoft\Windows\Temporary Internet Files\Content.IE5\F1YP1P1L\MC9004039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373216"/>
            <a:ext cx="1069975" cy="1073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9499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500"/>
                            </p:stCondLst>
                            <p:childTnLst>
                              <p:par>
                                <p:cTn id="6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69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0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844824"/>
            <a:ext cx="8568952" cy="4752528"/>
          </a:xfrm>
        </p:spPr>
        <p:txBody>
          <a:bodyPr>
            <a:normAutofit fontScale="40000" lnSpcReduction="20000"/>
          </a:bodyPr>
          <a:lstStyle/>
          <a:p>
            <a:r>
              <a:rPr lang="cs-CZ" sz="4200" u="sng" dirty="0" smtClean="0"/>
              <a:t>Použitá literatura:</a:t>
            </a:r>
          </a:p>
          <a:p>
            <a:pPr marL="0" indent="0">
              <a:buNone/>
            </a:pPr>
            <a:r>
              <a:rPr lang="cs-CZ" sz="4200" dirty="0"/>
              <a:t>ŠKODA, Jiří; DOULÍK, Pavel. </a:t>
            </a:r>
            <a:r>
              <a:rPr lang="cs-CZ" sz="4200" i="1" dirty="0"/>
              <a:t>Chemie 8 učebnice pro základní školy a víceletá gymnázia</a:t>
            </a:r>
            <a:r>
              <a:rPr lang="cs-CZ" sz="4200" dirty="0"/>
              <a:t>. Plzeň: Fraus, 2006, ISBN 80-7238-442-2</a:t>
            </a:r>
            <a:r>
              <a:rPr lang="cs-CZ" sz="4200" dirty="0" smtClean="0"/>
              <a:t>.</a:t>
            </a:r>
          </a:p>
          <a:p>
            <a:pPr marL="0" indent="0">
              <a:buNone/>
            </a:pPr>
            <a:r>
              <a:rPr lang="cs-CZ" sz="4200" dirty="0"/>
              <a:t>ŠKODA, Jiří; DOULÍK, Pavel. </a:t>
            </a:r>
            <a:r>
              <a:rPr lang="cs-CZ" sz="4200" i="1" dirty="0"/>
              <a:t>Chemie 8 </a:t>
            </a:r>
            <a:r>
              <a:rPr lang="cs-CZ" sz="4200" i="1" dirty="0" smtClean="0"/>
              <a:t>pracovní sešit </a:t>
            </a:r>
            <a:r>
              <a:rPr lang="cs-CZ" sz="4200" i="1" dirty="0"/>
              <a:t>pro základní školy a víceletá gymnázia</a:t>
            </a:r>
            <a:r>
              <a:rPr lang="cs-CZ" sz="4200" dirty="0"/>
              <a:t>. Plzeň: Fraus, 2006, ISBN 80-7238-442-2</a:t>
            </a:r>
            <a:r>
              <a:rPr lang="cs-CZ" sz="4200" dirty="0" smtClean="0"/>
              <a:t>.</a:t>
            </a:r>
          </a:p>
          <a:p>
            <a:r>
              <a:rPr lang="cs-CZ" sz="4200" u="sng" dirty="0" smtClean="0"/>
              <a:t>Internetové zdroje: </a:t>
            </a:r>
          </a:p>
          <a:p>
            <a:pPr marL="0" indent="0">
              <a:buNone/>
            </a:pPr>
            <a:r>
              <a:rPr lang="cs-CZ" sz="4200" dirty="0"/>
              <a:t>BRÁNECKÁ, MGR., Jana. </a:t>
            </a:r>
            <a:r>
              <a:rPr lang="cs-CZ" sz="4200" i="1" dirty="0"/>
              <a:t>Učebnice chemie pro 8. ročník ZŠ</a:t>
            </a:r>
            <a:r>
              <a:rPr lang="cs-CZ" sz="4200" dirty="0"/>
              <a:t> [online]. [cit. 27.1.2014]. Dostupný na </a:t>
            </a:r>
            <a:r>
              <a:rPr lang="cs-CZ" sz="4200" dirty="0" smtClean="0"/>
              <a:t>WWW: http</a:t>
            </a:r>
            <a:r>
              <a:rPr lang="cs-CZ" sz="4200" dirty="0"/>
              <a:t>://www.zschemie.euweb.cz/latky/pevna_latka.jpg </a:t>
            </a:r>
            <a:endParaRPr lang="cs-CZ" sz="4200" dirty="0" smtClean="0"/>
          </a:p>
          <a:p>
            <a:pPr marL="0" indent="0">
              <a:buNone/>
            </a:pPr>
            <a:r>
              <a:rPr lang="cs-CZ" sz="4200" dirty="0" smtClean="0"/>
              <a:t>BRÁNECKÁ</a:t>
            </a:r>
            <a:r>
              <a:rPr lang="cs-CZ" sz="4200" dirty="0"/>
              <a:t>, MGR., Jana. </a:t>
            </a:r>
            <a:r>
              <a:rPr lang="cs-CZ" sz="4200" i="1" dirty="0"/>
              <a:t>Učebnice chemie pro 8. ročník ZŠ</a:t>
            </a:r>
            <a:r>
              <a:rPr lang="cs-CZ" sz="4200" dirty="0"/>
              <a:t> [online]. [cit. 27.1.2014]. Dostupný na WWW: </a:t>
            </a:r>
            <a:r>
              <a:rPr lang="cs-CZ" sz="4200" dirty="0" smtClean="0"/>
              <a:t>http</a:t>
            </a:r>
            <a:r>
              <a:rPr lang="cs-CZ" sz="4200" dirty="0"/>
              <a:t>://www.zschemie.euweb.cz/latky/kapalina.jpg </a:t>
            </a:r>
            <a:endParaRPr lang="cs-CZ" sz="4200" dirty="0" smtClean="0"/>
          </a:p>
          <a:p>
            <a:pPr marL="0" indent="0">
              <a:buNone/>
            </a:pPr>
            <a:r>
              <a:rPr lang="cs-CZ" sz="4200" dirty="0" smtClean="0"/>
              <a:t>BRÁNECKÁ</a:t>
            </a:r>
            <a:r>
              <a:rPr lang="cs-CZ" sz="4200" dirty="0"/>
              <a:t>, MGR., Jana. </a:t>
            </a:r>
            <a:r>
              <a:rPr lang="cs-CZ" sz="4200" i="1" dirty="0"/>
              <a:t>Učebnice chemie pro 8. ročník ZŠ</a:t>
            </a:r>
            <a:r>
              <a:rPr lang="cs-CZ" sz="4200" dirty="0"/>
              <a:t> [online]. [cit. 27.1.2014]. Dostupný na WWW: </a:t>
            </a:r>
            <a:r>
              <a:rPr lang="cs-CZ" sz="4200" dirty="0" smtClean="0"/>
              <a:t>http</a:t>
            </a:r>
            <a:r>
              <a:rPr lang="cs-CZ" sz="4200" dirty="0"/>
              <a:t>://</a:t>
            </a:r>
            <a:r>
              <a:rPr lang="cs-CZ" sz="4200" dirty="0" smtClean="0"/>
              <a:t>www.zschemie.euweb.cz/latky/plyn.jpg </a:t>
            </a:r>
          </a:p>
          <a:p>
            <a:pPr marL="0" indent="0">
              <a:buNone/>
            </a:pPr>
            <a:r>
              <a:rPr lang="cs-CZ" sz="4200" dirty="0" smtClean="0"/>
              <a:t>BRÁNECKÁ</a:t>
            </a:r>
            <a:r>
              <a:rPr lang="cs-CZ" sz="4200" dirty="0"/>
              <a:t>, MGR., Jana. </a:t>
            </a:r>
            <a:r>
              <a:rPr lang="cs-CZ" sz="4200" i="1" dirty="0"/>
              <a:t>Učebnice chemie pro 8. ročník ZŠ</a:t>
            </a:r>
            <a:r>
              <a:rPr lang="cs-CZ" sz="4200" dirty="0"/>
              <a:t> [online]. [cit. 27.1.2014]. Dostupný na WWW: </a:t>
            </a:r>
            <a:r>
              <a:rPr lang="cs-CZ" sz="4200" dirty="0" smtClean="0"/>
              <a:t>http</a:t>
            </a:r>
            <a:r>
              <a:rPr lang="cs-CZ" sz="4200" dirty="0"/>
              <a:t>://</a:t>
            </a:r>
            <a:r>
              <a:rPr lang="cs-CZ" sz="4200" dirty="0" smtClean="0"/>
              <a:t>www.zschemie.euweb.cz/latky/skupenstvi.jpg</a:t>
            </a:r>
          </a:p>
          <a:p>
            <a:r>
              <a:rPr lang="cs-CZ" sz="4200" u="sng" dirty="0" smtClean="0"/>
              <a:t>Jiné zdroje:</a:t>
            </a:r>
          </a:p>
          <a:p>
            <a:pPr marL="0" indent="0">
              <a:buNone/>
            </a:pPr>
            <a:r>
              <a:rPr lang="cs-CZ" sz="4200" dirty="0">
                <a:solidFill>
                  <a:srgbClr val="073E87"/>
                </a:solidFill>
              </a:rPr>
              <a:t>Microsoft Office – otevřená galerie klipart.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3053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244</TotalTime>
  <Words>322</Words>
  <Application>Microsoft Office PowerPoint</Application>
  <PresentationFormat>Předvádění na obrazovce (4:3)</PresentationFormat>
  <Paragraphs>63</Paragraphs>
  <Slides>11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Základní škola a Mateřská škola Bílá Třemešná, okres Trutnov</vt:lpstr>
      <vt:lpstr>Anotace</vt:lpstr>
      <vt:lpstr>Vlastnosti látek</vt:lpstr>
      <vt:lpstr>Pevné skupenství</vt:lpstr>
      <vt:lpstr>Kapalné skupenství</vt:lpstr>
      <vt:lpstr>Plynné skupenství</vt:lpstr>
      <vt:lpstr>Změny skupenství</vt:lpstr>
      <vt:lpstr>Rozpouštěním látky v rozpouštědle (např. voda, líh,..) vzniká … ?</vt:lpstr>
      <vt:lpstr>Roztok</vt:lpstr>
      <vt:lpstr>Test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Mája</dc:creator>
  <cp:lastModifiedBy>Pavlína</cp:lastModifiedBy>
  <cp:revision>39</cp:revision>
  <dcterms:created xsi:type="dcterms:W3CDTF">2013-09-10T07:16:41Z</dcterms:created>
  <dcterms:modified xsi:type="dcterms:W3CDTF">2014-01-27T20:28:39Z</dcterms:modified>
</cp:coreProperties>
</file>