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6"/>
  </p:notesMasterIdLst>
  <p:sldIdLst>
    <p:sldId id="256" r:id="rId2"/>
    <p:sldId id="262" r:id="rId3"/>
    <p:sldId id="296" r:id="rId4"/>
    <p:sldId id="293" r:id="rId5"/>
    <p:sldId id="297" r:id="rId6"/>
    <p:sldId id="292" r:id="rId7"/>
    <p:sldId id="303" r:id="rId8"/>
    <p:sldId id="304" r:id="rId9"/>
    <p:sldId id="302" r:id="rId10"/>
    <p:sldId id="294" r:id="rId11"/>
    <p:sldId id="300" r:id="rId12"/>
    <p:sldId id="298" r:id="rId13"/>
    <p:sldId id="299" r:id="rId14"/>
    <p:sldId id="310" r:id="rId15"/>
    <p:sldId id="301" r:id="rId16"/>
    <p:sldId id="306" r:id="rId17"/>
    <p:sldId id="307" r:id="rId18"/>
    <p:sldId id="308" r:id="rId19"/>
    <p:sldId id="309" r:id="rId20"/>
    <p:sldId id="291" r:id="rId21"/>
    <p:sldId id="290" r:id="rId22"/>
    <p:sldId id="277" r:id="rId23"/>
    <p:sldId id="281" r:id="rId24"/>
    <p:sldId id="30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0E8"/>
    <a:srgbClr val="C83644"/>
    <a:srgbClr val="F3A7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VY_32_INOVACE_Gotické umění </a:t>
          </a:r>
        </a:p>
        <a:p>
          <a:r>
            <a:rPr lang="cs-CZ" sz="2000" b="0" dirty="0" smtClean="0"/>
            <a:t>v českých zemích za posledních Přemyslovců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7FB765-F7D3-4507-9C0C-DC07DCB4199B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0EFD3B36-902C-418B-B5D9-E77D7014D595}">
      <dgm:prSet phldrT="[Text]" custT="1"/>
      <dgm:spPr/>
      <dgm:t>
        <a:bodyPr/>
        <a:lstStyle/>
        <a:p>
          <a:r>
            <a:rPr lang="cs-CZ" sz="2400" dirty="0" smtClean="0"/>
            <a:t>Přemysl Otakar I. (1197 – 1230)</a:t>
          </a:r>
          <a:endParaRPr lang="cs-CZ" sz="2400" dirty="0"/>
        </a:p>
      </dgm:t>
    </dgm:pt>
    <dgm:pt modelId="{EEBC62B9-70B8-473D-82E5-401BEAAC3DB2}" type="parTrans" cxnId="{FC69C170-C072-49AD-92D8-01F5E1ACB57D}">
      <dgm:prSet/>
      <dgm:spPr/>
      <dgm:t>
        <a:bodyPr/>
        <a:lstStyle/>
        <a:p>
          <a:endParaRPr lang="cs-CZ"/>
        </a:p>
      </dgm:t>
    </dgm:pt>
    <dgm:pt modelId="{8A56C154-C642-4623-A92A-43AC3DF7612C}" type="sibTrans" cxnId="{FC69C170-C072-49AD-92D8-01F5E1ACB57D}">
      <dgm:prSet/>
      <dgm:spPr/>
      <dgm:t>
        <a:bodyPr/>
        <a:lstStyle/>
        <a:p>
          <a:endParaRPr lang="cs-CZ"/>
        </a:p>
      </dgm:t>
    </dgm:pt>
    <dgm:pt modelId="{4A845552-2788-4C32-8B40-61C617FA5BD1}">
      <dgm:prSet phldrT="[Text]" custT="1"/>
      <dgm:spPr/>
      <dgm:t>
        <a:bodyPr/>
        <a:lstStyle/>
        <a:p>
          <a:r>
            <a:rPr lang="cs-CZ" sz="2400" dirty="0" smtClean="0"/>
            <a:t>Václav I. (1230 – 1253)</a:t>
          </a:r>
          <a:endParaRPr lang="cs-CZ" sz="2400" dirty="0"/>
        </a:p>
      </dgm:t>
    </dgm:pt>
    <dgm:pt modelId="{D2D48C60-8475-4F2D-BD32-3DCB19D176B6}" type="parTrans" cxnId="{88E22A7E-EDBE-4806-A976-50E426355CDF}">
      <dgm:prSet/>
      <dgm:spPr/>
      <dgm:t>
        <a:bodyPr/>
        <a:lstStyle/>
        <a:p>
          <a:endParaRPr lang="cs-CZ"/>
        </a:p>
      </dgm:t>
    </dgm:pt>
    <dgm:pt modelId="{366F2A0C-D5BC-437D-9177-8A8F432EDA1B}" type="sibTrans" cxnId="{88E22A7E-EDBE-4806-A976-50E426355CDF}">
      <dgm:prSet/>
      <dgm:spPr/>
      <dgm:t>
        <a:bodyPr/>
        <a:lstStyle/>
        <a:p>
          <a:endParaRPr lang="cs-CZ"/>
        </a:p>
      </dgm:t>
    </dgm:pt>
    <dgm:pt modelId="{4F67271E-6DFE-4E28-A92D-1D4F423F0827}">
      <dgm:prSet phldrT="[Text]" custT="1"/>
      <dgm:spPr/>
      <dgm:t>
        <a:bodyPr/>
        <a:lstStyle/>
        <a:p>
          <a:r>
            <a:rPr lang="cs-CZ" sz="2400" dirty="0" smtClean="0"/>
            <a:t>Václav II. (1289 – 1305)</a:t>
          </a:r>
          <a:endParaRPr lang="cs-CZ" sz="2400" dirty="0"/>
        </a:p>
      </dgm:t>
    </dgm:pt>
    <dgm:pt modelId="{8B51C45C-55F9-4D18-ACAF-EB49811A2213}" type="parTrans" cxnId="{BD1E6D62-C10E-4BBD-8CCC-3CFDB427DE61}">
      <dgm:prSet/>
      <dgm:spPr/>
      <dgm:t>
        <a:bodyPr/>
        <a:lstStyle/>
        <a:p>
          <a:endParaRPr lang="cs-CZ"/>
        </a:p>
      </dgm:t>
    </dgm:pt>
    <dgm:pt modelId="{F9537093-A4E0-4508-84BD-0A6CAE096BE6}" type="sibTrans" cxnId="{BD1E6D62-C10E-4BBD-8CCC-3CFDB427DE61}">
      <dgm:prSet/>
      <dgm:spPr/>
      <dgm:t>
        <a:bodyPr/>
        <a:lstStyle/>
        <a:p>
          <a:endParaRPr lang="cs-CZ"/>
        </a:p>
      </dgm:t>
    </dgm:pt>
    <dgm:pt modelId="{51D4347E-6747-4083-A4FE-7C8E3BDCA8B0}">
      <dgm:prSet phldrT="[Text]" custT="1"/>
      <dgm:spPr/>
      <dgm:t>
        <a:bodyPr/>
        <a:lstStyle/>
        <a:p>
          <a:r>
            <a:rPr lang="cs-CZ" sz="2400" dirty="0" smtClean="0"/>
            <a:t>Přemysl Otakar II. (1253 – 1278)</a:t>
          </a:r>
          <a:endParaRPr lang="cs-CZ" sz="2400" dirty="0"/>
        </a:p>
      </dgm:t>
    </dgm:pt>
    <dgm:pt modelId="{0F4FF2FF-6860-440B-B30D-FAB5A9DB826F}" type="parTrans" cxnId="{6266C6A8-0970-413E-B2AA-4201C024EE6A}">
      <dgm:prSet/>
      <dgm:spPr/>
      <dgm:t>
        <a:bodyPr/>
        <a:lstStyle/>
        <a:p>
          <a:endParaRPr lang="cs-CZ"/>
        </a:p>
      </dgm:t>
    </dgm:pt>
    <dgm:pt modelId="{07B78B0B-B902-4F2F-9753-54B93036CEBD}" type="sibTrans" cxnId="{6266C6A8-0970-413E-B2AA-4201C024EE6A}">
      <dgm:prSet/>
      <dgm:spPr/>
      <dgm:t>
        <a:bodyPr/>
        <a:lstStyle/>
        <a:p>
          <a:endParaRPr lang="cs-CZ"/>
        </a:p>
      </dgm:t>
    </dgm:pt>
    <dgm:pt modelId="{3612B3B6-E8CD-4156-A034-676A2F681885}" type="pres">
      <dgm:prSet presAssocID="{857FB765-F7D3-4507-9C0C-DC07DCB4199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43CFB2-F2DF-4B52-9E4B-2AC21DF31011}" type="pres">
      <dgm:prSet presAssocID="{0EFD3B36-902C-418B-B5D9-E77D7014D595}" presName="parentLin" presStyleCnt="0"/>
      <dgm:spPr/>
    </dgm:pt>
    <dgm:pt modelId="{8FD88724-3181-4D28-BF80-DF03073720B2}" type="pres">
      <dgm:prSet presAssocID="{0EFD3B36-902C-418B-B5D9-E77D7014D595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3805AF83-215D-49C2-80D7-1B057FA7E27C}" type="pres">
      <dgm:prSet presAssocID="{0EFD3B36-902C-418B-B5D9-E77D7014D595}" presName="parentText" presStyleLbl="node1" presStyleIdx="0" presStyleCnt="4" custScaleX="133698" custScaleY="1059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BE7A-7D07-4888-9ABC-CE3C9FF34CB4}" type="pres">
      <dgm:prSet presAssocID="{0EFD3B36-902C-418B-B5D9-E77D7014D595}" presName="negativeSpace" presStyleCnt="0"/>
      <dgm:spPr/>
    </dgm:pt>
    <dgm:pt modelId="{C6549091-B643-454A-952D-799681D6E178}" type="pres">
      <dgm:prSet presAssocID="{0EFD3B36-902C-418B-B5D9-E77D7014D595}" presName="childText" presStyleLbl="conFgAcc1" presStyleIdx="0" presStyleCnt="4">
        <dgm:presLayoutVars>
          <dgm:bulletEnabled val="1"/>
        </dgm:presLayoutVars>
      </dgm:prSet>
      <dgm:spPr/>
    </dgm:pt>
    <dgm:pt modelId="{C7ED06FB-4DEC-49D1-9271-EB9A0D99BDB5}" type="pres">
      <dgm:prSet presAssocID="{8A56C154-C642-4623-A92A-43AC3DF7612C}" presName="spaceBetweenRectangles" presStyleCnt="0"/>
      <dgm:spPr/>
    </dgm:pt>
    <dgm:pt modelId="{13AFCFB0-DFB3-4733-94AE-FBD13C7E693A}" type="pres">
      <dgm:prSet presAssocID="{4A845552-2788-4C32-8B40-61C617FA5BD1}" presName="parentLin" presStyleCnt="0"/>
      <dgm:spPr/>
    </dgm:pt>
    <dgm:pt modelId="{0B1360B6-C337-409E-B1A7-2CD1AE58557A}" type="pres">
      <dgm:prSet presAssocID="{4A845552-2788-4C32-8B40-61C617FA5BD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0EB06E-F7F9-4DF0-918A-7D3F90071DEC}" type="pres">
      <dgm:prSet presAssocID="{4A845552-2788-4C32-8B40-61C617FA5BD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8A97F-5AE0-4573-90A5-BD3C098AAF2A}" type="pres">
      <dgm:prSet presAssocID="{4A845552-2788-4C32-8B40-61C617FA5BD1}" presName="negativeSpace" presStyleCnt="0"/>
      <dgm:spPr/>
    </dgm:pt>
    <dgm:pt modelId="{4115F724-7EFE-4579-8369-F0655CB51E07}" type="pres">
      <dgm:prSet presAssocID="{4A845552-2788-4C32-8B40-61C617FA5BD1}" presName="childText" presStyleLbl="conFgAcc1" presStyleIdx="1" presStyleCnt="4">
        <dgm:presLayoutVars>
          <dgm:bulletEnabled val="1"/>
        </dgm:presLayoutVars>
      </dgm:prSet>
      <dgm:spPr/>
    </dgm:pt>
    <dgm:pt modelId="{62A5CFCF-073F-4F4D-AEAF-8E55FDA6FA37}" type="pres">
      <dgm:prSet presAssocID="{366F2A0C-D5BC-437D-9177-8A8F432EDA1B}" presName="spaceBetweenRectangles" presStyleCnt="0"/>
      <dgm:spPr/>
    </dgm:pt>
    <dgm:pt modelId="{A89E2EDA-DC53-40D6-A1F1-49688DD27AC6}" type="pres">
      <dgm:prSet presAssocID="{51D4347E-6747-4083-A4FE-7C8E3BDCA8B0}" presName="parentLin" presStyleCnt="0"/>
      <dgm:spPr/>
    </dgm:pt>
    <dgm:pt modelId="{2A6FDEE0-9904-4501-B533-A509EAB2213E}" type="pres">
      <dgm:prSet presAssocID="{51D4347E-6747-4083-A4FE-7C8E3BDCA8B0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63869731-E81F-4699-8F93-F4F4C1EECCB9}" type="pres">
      <dgm:prSet presAssocID="{51D4347E-6747-4083-A4FE-7C8E3BDCA8B0}" presName="parentText" presStyleLbl="node1" presStyleIdx="2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0E576-E44C-4080-8193-BC0561873312}" type="pres">
      <dgm:prSet presAssocID="{51D4347E-6747-4083-A4FE-7C8E3BDCA8B0}" presName="negativeSpace" presStyleCnt="0"/>
      <dgm:spPr/>
    </dgm:pt>
    <dgm:pt modelId="{4EF31128-9C1B-4800-9ED1-72CC56778C13}" type="pres">
      <dgm:prSet presAssocID="{51D4347E-6747-4083-A4FE-7C8E3BDCA8B0}" presName="childText" presStyleLbl="conFgAcc1" presStyleIdx="2" presStyleCnt="4">
        <dgm:presLayoutVars>
          <dgm:bulletEnabled val="1"/>
        </dgm:presLayoutVars>
      </dgm:prSet>
      <dgm:spPr/>
    </dgm:pt>
    <dgm:pt modelId="{1DB2737A-C1BE-4939-B988-3B97163820ED}" type="pres">
      <dgm:prSet presAssocID="{07B78B0B-B902-4F2F-9753-54B93036CEBD}" presName="spaceBetweenRectangles" presStyleCnt="0"/>
      <dgm:spPr/>
    </dgm:pt>
    <dgm:pt modelId="{CF53D72C-BA5E-4B85-94E3-70E35811934D}" type="pres">
      <dgm:prSet presAssocID="{4F67271E-6DFE-4E28-A92D-1D4F423F0827}" presName="parentLin" presStyleCnt="0"/>
      <dgm:spPr/>
    </dgm:pt>
    <dgm:pt modelId="{10B001DF-29F8-41A2-BD05-9F5D16D9388D}" type="pres">
      <dgm:prSet presAssocID="{4F67271E-6DFE-4E28-A92D-1D4F423F0827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3D10DC41-E989-4582-82E2-A150550C6862}" type="pres">
      <dgm:prSet presAssocID="{4F67271E-6DFE-4E28-A92D-1D4F423F082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C7E61-91A3-4B7A-84D2-AC88299D47A1}" type="pres">
      <dgm:prSet presAssocID="{4F67271E-6DFE-4E28-A92D-1D4F423F0827}" presName="negativeSpace" presStyleCnt="0"/>
      <dgm:spPr/>
    </dgm:pt>
    <dgm:pt modelId="{B30EDFCC-70C0-4F6C-9352-E6A36371133A}" type="pres">
      <dgm:prSet presAssocID="{4F67271E-6DFE-4E28-A92D-1D4F423F082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25789EC-4254-492A-876E-D331F5FD9D2D}" type="presOf" srcId="{51D4347E-6747-4083-A4FE-7C8E3BDCA8B0}" destId="{63869731-E81F-4699-8F93-F4F4C1EECCB9}" srcOrd="1" destOrd="0" presId="urn:microsoft.com/office/officeart/2005/8/layout/list1"/>
    <dgm:cxn modelId="{C946D8B0-45EF-4AE7-AF12-3216B166E33A}" type="presOf" srcId="{4F67271E-6DFE-4E28-A92D-1D4F423F0827}" destId="{10B001DF-29F8-41A2-BD05-9F5D16D9388D}" srcOrd="0" destOrd="0" presId="urn:microsoft.com/office/officeart/2005/8/layout/list1"/>
    <dgm:cxn modelId="{BA8C95F6-B70E-4D3B-9BEB-4F564A53E37E}" type="presOf" srcId="{0EFD3B36-902C-418B-B5D9-E77D7014D595}" destId="{3805AF83-215D-49C2-80D7-1B057FA7E27C}" srcOrd="1" destOrd="0" presId="urn:microsoft.com/office/officeart/2005/8/layout/list1"/>
    <dgm:cxn modelId="{2508F8DB-4746-490A-8813-4D1CA212AF0D}" type="presOf" srcId="{4A845552-2788-4C32-8B40-61C617FA5BD1}" destId="{0B1360B6-C337-409E-B1A7-2CD1AE58557A}" srcOrd="0" destOrd="0" presId="urn:microsoft.com/office/officeart/2005/8/layout/list1"/>
    <dgm:cxn modelId="{2D5EB7C7-E797-43CB-9E6A-BB2CCAEA6E7D}" type="presOf" srcId="{4A845552-2788-4C32-8B40-61C617FA5BD1}" destId="{FF0EB06E-F7F9-4DF0-918A-7D3F90071DEC}" srcOrd="1" destOrd="0" presId="urn:microsoft.com/office/officeart/2005/8/layout/list1"/>
    <dgm:cxn modelId="{FC69C170-C072-49AD-92D8-01F5E1ACB57D}" srcId="{857FB765-F7D3-4507-9C0C-DC07DCB4199B}" destId="{0EFD3B36-902C-418B-B5D9-E77D7014D595}" srcOrd="0" destOrd="0" parTransId="{EEBC62B9-70B8-473D-82E5-401BEAAC3DB2}" sibTransId="{8A56C154-C642-4623-A92A-43AC3DF7612C}"/>
    <dgm:cxn modelId="{76476196-B39D-475A-83B2-80590C1E2188}" type="presOf" srcId="{4F67271E-6DFE-4E28-A92D-1D4F423F0827}" destId="{3D10DC41-E989-4582-82E2-A150550C6862}" srcOrd="1" destOrd="0" presId="urn:microsoft.com/office/officeart/2005/8/layout/list1"/>
    <dgm:cxn modelId="{03691A1C-A002-4E3F-A2EA-33FC2C1CE9C9}" type="presOf" srcId="{0EFD3B36-902C-418B-B5D9-E77D7014D595}" destId="{8FD88724-3181-4D28-BF80-DF03073720B2}" srcOrd="0" destOrd="0" presId="urn:microsoft.com/office/officeart/2005/8/layout/list1"/>
    <dgm:cxn modelId="{88E22A7E-EDBE-4806-A976-50E426355CDF}" srcId="{857FB765-F7D3-4507-9C0C-DC07DCB4199B}" destId="{4A845552-2788-4C32-8B40-61C617FA5BD1}" srcOrd="1" destOrd="0" parTransId="{D2D48C60-8475-4F2D-BD32-3DCB19D176B6}" sibTransId="{366F2A0C-D5BC-437D-9177-8A8F432EDA1B}"/>
    <dgm:cxn modelId="{EE52B9DA-20E1-4DFC-A78A-577F7DE082D5}" type="presOf" srcId="{51D4347E-6747-4083-A4FE-7C8E3BDCA8B0}" destId="{2A6FDEE0-9904-4501-B533-A509EAB2213E}" srcOrd="0" destOrd="0" presId="urn:microsoft.com/office/officeart/2005/8/layout/list1"/>
    <dgm:cxn modelId="{C55B5830-163E-4575-BD2D-A658247FF938}" type="presOf" srcId="{857FB765-F7D3-4507-9C0C-DC07DCB4199B}" destId="{3612B3B6-E8CD-4156-A034-676A2F681885}" srcOrd="0" destOrd="0" presId="urn:microsoft.com/office/officeart/2005/8/layout/list1"/>
    <dgm:cxn modelId="{BD1E6D62-C10E-4BBD-8CCC-3CFDB427DE61}" srcId="{857FB765-F7D3-4507-9C0C-DC07DCB4199B}" destId="{4F67271E-6DFE-4E28-A92D-1D4F423F0827}" srcOrd="3" destOrd="0" parTransId="{8B51C45C-55F9-4D18-ACAF-EB49811A2213}" sibTransId="{F9537093-A4E0-4508-84BD-0A6CAE096BE6}"/>
    <dgm:cxn modelId="{6266C6A8-0970-413E-B2AA-4201C024EE6A}" srcId="{857FB765-F7D3-4507-9C0C-DC07DCB4199B}" destId="{51D4347E-6747-4083-A4FE-7C8E3BDCA8B0}" srcOrd="2" destOrd="0" parTransId="{0F4FF2FF-6860-440B-B30D-FAB5A9DB826F}" sibTransId="{07B78B0B-B902-4F2F-9753-54B93036CEBD}"/>
    <dgm:cxn modelId="{857D54A6-12E1-4C6E-8733-0E46AC213AFA}" type="presParOf" srcId="{3612B3B6-E8CD-4156-A034-676A2F681885}" destId="{8843CFB2-F2DF-4B52-9E4B-2AC21DF31011}" srcOrd="0" destOrd="0" presId="urn:microsoft.com/office/officeart/2005/8/layout/list1"/>
    <dgm:cxn modelId="{EE6FF90B-21A4-4A0A-8FA1-C37B6A146E1A}" type="presParOf" srcId="{8843CFB2-F2DF-4B52-9E4B-2AC21DF31011}" destId="{8FD88724-3181-4D28-BF80-DF03073720B2}" srcOrd="0" destOrd="0" presId="urn:microsoft.com/office/officeart/2005/8/layout/list1"/>
    <dgm:cxn modelId="{2BD8E59F-37EB-48B6-A1B8-59B66A745F88}" type="presParOf" srcId="{8843CFB2-F2DF-4B52-9E4B-2AC21DF31011}" destId="{3805AF83-215D-49C2-80D7-1B057FA7E27C}" srcOrd="1" destOrd="0" presId="urn:microsoft.com/office/officeart/2005/8/layout/list1"/>
    <dgm:cxn modelId="{9C145214-469F-42D3-852B-41CE5F6AB68E}" type="presParOf" srcId="{3612B3B6-E8CD-4156-A034-676A2F681885}" destId="{D752BE7A-7D07-4888-9ABC-CE3C9FF34CB4}" srcOrd="1" destOrd="0" presId="urn:microsoft.com/office/officeart/2005/8/layout/list1"/>
    <dgm:cxn modelId="{19EDA238-05BE-4FAC-8177-9A67E846A977}" type="presParOf" srcId="{3612B3B6-E8CD-4156-A034-676A2F681885}" destId="{C6549091-B643-454A-952D-799681D6E178}" srcOrd="2" destOrd="0" presId="urn:microsoft.com/office/officeart/2005/8/layout/list1"/>
    <dgm:cxn modelId="{3513AC07-3C8E-4891-8439-2B68A22E8F97}" type="presParOf" srcId="{3612B3B6-E8CD-4156-A034-676A2F681885}" destId="{C7ED06FB-4DEC-49D1-9271-EB9A0D99BDB5}" srcOrd="3" destOrd="0" presId="urn:microsoft.com/office/officeart/2005/8/layout/list1"/>
    <dgm:cxn modelId="{F2145DE7-EBEA-4F89-AD2B-9467C7EBEC0A}" type="presParOf" srcId="{3612B3B6-E8CD-4156-A034-676A2F681885}" destId="{13AFCFB0-DFB3-4733-94AE-FBD13C7E693A}" srcOrd="4" destOrd="0" presId="urn:microsoft.com/office/officeart/2005/8/layout/list1"/>
    <dgm:cxn modelId="{552C5334-3F3B-47D6-AE1D-84DCD89AA701}" type="presParOf" srcId="{13AFCFB0-DFB3-4733-94AE-FBD13C7E693A}" destId="{0B1360B6-C337-409E-B1A7-2CD1AE58557A}" srcOrd="0" destOrd="0" presId="urn:microsoft.com/office/officeart/2005/8/layout/list1"/>
    <dgm:cxn modelId="{86E4CDBB-F84F-4F37-93E4-CFC67B05D8E7}" type="presParOf" srcId="{13AFCFB0-DFB3-4733-94AE-FBD13C7E693A}" destId="{FF0EB06E-F7F9-4DF0-918A-7D3F90071DEC}" srcOrd="1" destOrd="0" presId="urn:microsoft.com/office/officeart/2005/8/layout/list1"/>
    <dgm:cxn modelId="{E7858DEF-45E4-4236-9C62-E695E343657A}" type="presParOf" srcId="{3612B3B6-E8CD-4156-A034-676A2F681885}" destId="{53A8A97F-5AE0-4573-90A5-BD3C098AAF2A}" srcOrd="5" destOrd="0" presId="urn:microsoft.com/office/officeart/2005/8/layout/list1"/>
    <dgm:cxn modelId="{F9D2DF4A-EAEA-40FB-BE7E-2B02A640560B}" type="presParOf" srcId="{3612B3B6-E8CD-4156-A034-676A2F681885}" destId="{4115F724-7EFE-4579-8369-F0655CB51E07}" srcOrd="6" destOrd="0" presId="urn:microsoft.com/office/officeart/2005/8/layout/list1"/>
    <dgm:cxn modelId="{49321ACC-310D-46F7-9A60-D7C006639140}" type="presParOf" srcId="{3612B3B6-E8CD-4156-A034-676A2F681885}" destId="{62A5CFCF-073F-4F4D-AEAF-8E55FDA6FA37}" srcOrd="7" destOrd="0" presId="urn:microsoft.com/office/officeart/2005/8/layout/list1"/>
    <dgm:cxn modelId="{87ECBF82-DAC0-44B7-94D8-4AA4C2BA465B}" type="presParOf" srcId="{3612B3B6-E8CD-4156-A034-676A2F681885}" destId="{A89E2EDA-DC53-40D6-A1F1-49688DD27AC6}" srcOrd="8" destOrd="0" presId="urn:microsoft.com/office/officeart/2005/8/layout/list1"/>
    <dgm:cxn modelId="{5DA566BE-FD6E-4951-B1BE-764ABA00A296}" type="presParOf" srcId="{A89E2EDA-DC53-40D6-A1F1-49688DD27AC6}" destId="{2A6FDEE0-9904-4501-B533-A509EAB2213E}" srcOrd="0" destOrd="0" presId="urn:microsoft.com/office/officeart/2005/8/layout/list1"/>
    <dgm:cxn modelId="{160DF1FD-B742-466D-AA42-D21109AC3F7C}" type="presParOf" srcId="{A89E2EDA-DC53-40D6-A1F1-49688DD27AC6}" destId="{63869731-E81F-4699-8F93-F4F4C1EECCB9}" srcOrd="1" destOrd="0" presId="urn:microsoft.com/office/officeart/2005/8/layout/list1"/>
    <dgm:cxn modelId="{859E9575-DAB3-4BA2-B9BD-2055EB330CF4}" type="presParOf" srcId="{3612B3B6-E8CD-4156-A034-676A2F681885}" destId="{E6C0E576-E44C-4080-8193-BC0561873312}" srcOrd="9" destOrd="0" presId="urn:microsoft.com/office/officeart/2005/8/layout/list1"/>
    <dgm:cxn modelId="{06D2E580-4D9B-473A-92D3-62A8ACA192E5}" type="presParOf" srcId="{3612B3B6-E8CD-4156-A034-676A2F681885}" destId="{4EF31128-9C1B-4800-9ED1-72CC56778C13}" srcOrd="10" destOrd="0" presId="urn:microsoft.com/office/officeart/2005/8/layout/list1"/>
    <dgm:cxn modelId="{745F2BF6-2FE0-4B90-B7EC-ACE7D25B3DAB}" type="presParOf" srcId="{3612B3B6-E8CD-4156-A034-676A2F681885}" destId="{1DB2737A-C1BE-4939-B988-3B97163820ED}" srcOrd="11" destOrd="0" presId="urn:microsoft.com/office/officeart/2005/8/layout/list1"/>
    <dgm:cxn modelId="{83CB15C7-3641-4663-A332-90DFEACDEF14}" type="presParOf" srcId="{3612B3B6-E8CD-4156-A034-676A2F681885}" destId="{CF53D72C-BA5E-4B85-94E3-70E35811934D}" srcOrd="12" destOrd="0" presId="urn:microsoft.com/office/officeart/2005/8/layout/list1"/>
    <dgm:cxn modelId="{07F1D480-1CD7-476F-8EDB-427FA99CD1B9}" type="presParOf" srcId="{CF53D72C-BA5E-4B85-94E3-70E35811934D}" destId="{10B001DF-29F8-41A2-BD05-9F5D16D9388D}" srcOrd="0" destOrd="0" presId="urn:microsoft.com/office/officeart/2005/8/layout/list1"/>
    <dgm:cxn modelId="{46FCBA52-496B-4784-B3F2-D30FC1DFE23C}" type="presParOf" srcId="{CF53D72C-BA5E-4B85-94E3-70E35811934D}" destId="{3D10DC41-E989-4582-82E2-A150550C6862}" srcOrd="1" destOrd="0" presId="urn:microsoft.com/office/officeart/2005/8/layout/list1"/>
    <dgm:cxn modelId="{810EF5FC-8ADD-46B0-9297-50369BD20E39}" type="presParOf" srcId="{3612B3B6-E8CD-4156-A034-676A2F681885}" destId="{7A2C7E61-91A3-4B7A-84D2-AC88299D47A1}" srcOrd="13" destOrd="0" presId="urn:microsoft.com/office/officeart/2005/8/layout/list1"/>
    <dgm:cxn modelId="{A5F50F6E-8BFE-49DD-971C-6A18DDE2455C}" type="presParOf" srcId="{3612B3B6-E8CD-4156-A034-676A2F681885}" destId="{B30EDFCC-70C0-4F6C-9352-E6A36371133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VY_32_INOVACE_Gotické umění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v českých zemích za posledních Přemyslovců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49091-B643-454A-952D-799681D6E178}">
      <dsp:nvSpPr>
        <dsp:cNvPr id="0" name=""/>
        <dsp:cNvSpPr/>
      </dsp:nvSpPr>
      <dsp:spPr>
        <a:xfrm>
          <a:off x="0" y="386044"/>
          <a:ext cx="4680520" cy="478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5AF83-215D-49C2-80D7-1B057FA7E27C}">
      <dsp:nvSpPr>
        <dsp:cNvPr id="0" name=""/>
        <dsp:cNvSpPr/>
      </dsp:nvSpPr>
      <dsp:spPr>
        <a:xfrm>
          <a:off x="234026" y="72007"/>
          <a:ext cx="4380433" cy="5944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Přemysl Otakar I. (1197 – 1230)</a:t>
          </a:r>
          <a:endParaRPr lang="cs-CZ" sz="2400" kern="1200" dirty="0"/>
        </a:p>
      </dsp:txBody>
      <dsp:txXfrm>
        <a:off x="263046" y="101027"/>
        <a:ext cx="4322393" cy="536436"/>
      </dsp:txXfrm>
    </dsp:sp>
    <dsp:sp modelId="{4115F724-7EFE-4579-8369-F0655CB51E07}">
      <dsp:nvSpPr>
        <dsp:cNvPr id="0" name=""/>
        <dsp:cNvSpPr/>
      </dsp:nvSpPr>
      <dsp:spPr>
        <a:xfrm>
          <a:off x="0" y="1247884"/>
          <a:ext cx="4680520" cy="478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0EB06E-F7F9-4DF0-918A-7D3F90071DEC}">
      <dsp:nvSpPr>
        <dsp:cNvPr id="0" name=""/>
        <dsp:cNvSpPr/>
      </dsp:nvSpPr>
      <dsp:spPr>
        <a:xfrm>
          <a:off x="234026" y="967444"/>
          <a:ext cx="3276364" cy="56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Václav I. (1230 – 1253)</a:t>
          </a:r>
          <a:endParaRPr lang="cs-CZ" sz="2400" kern="1200" dirty="0"/>
        </a:p>
      </dsp:txBody>
      <dsp:txXfrm>
        <a:off x="261406" y="994824"/>
        <a:ext cx="3221604" cy="506120"/>
      </dsp:txXfrm>
    </dsp:sp>
    <dsp:sp modelId="{4EF31128-9C1B-4800-9ED1-72CC56778C13}">
      <dsp:nvSpPr>
        <dsp:cNvPr id="0" name=""/>
        <dsp:cNvSpPr/>
      </dsp:nvSpPr>
      <dsp:spPr>
        <a:xfrm>
          <a:off x="0" y="2109724"/>
          <a:ext cx="4680520" cy="478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69731-E81F-4699-8F93-F4F4C1EECCB9}">
      <dsp:nvSpPr>
        <dsp:cNvPr id="0" name=""/>
        <dsp:cNvSpPr/>
      </dsp:nvSpPr>
      <dsp:spPr>
        <a:xfrm>
          <a:off x="222827" y="1829284"/>
          <a:ext cx="4456545" cy="56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Přemysl Otakar II. (1253 – 1278)</a:t>
          </a:r>
          <a:endParaRPr lang="cs-CZ" sz="2400" kern="1200" dirty="0"/>
        </a:p>
      </dsp:txBody>
      <dsp:txXfrm>
        <a:off x="250207" y="1856664"/>
        <a:ext cx="4401785" cy="506120"/>
      </dsp:txXfrm>
    </dsp:sp>
    <dsp:sp modelId="{B30EDFCC-70C0-4F6C-9352-E6A36371133A}">
      <dsp:nvSpPr>
        <dsp:cNvPr id="0" name=""/>
        <dsp:cNvSpPr/>
      </dsp:nvSpPr>
      <dsp:spPr>
        <a:xfrm>
          <a:off x="0" y="2971564"/>
          <a:ext cx="4680520" cy="478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0DC41-E989-4582-82E2-A150550C6862}">
      <dsp:nvSpPr>
        <dsp:cNvPr id="0" name=""/>
        <dsp:cNvSpPr/>
      </dsp:nvSpPr>
      <dsp:spPr>
        <a:xfrm>
          <a:off x="234026" y="2691124"/>
          <a:ext cx="3276364" cy="56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Václav II. (1289 – 1305)</a:t>
          </a:r>
          <a:endParaRPr lang="cs-CZ" sz="2400" kern="1200" dirty="0"/>
        </a:p>
      </dsp:txBody>
      <dsp:txXfrm>
        <a:off x="261406" y="2718504"/>
        <a:ext cx="3221604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tmp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tm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tm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mp"/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3.tmp"/><Relationship Id="rId4" Type="http://schemas.openxmlformats.org/officeDocument/2006/relationships/image" Target="../media/image29.tmp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5984331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39949"/>
            <a:ext cx="7452816" cy="4641379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výtvarné a estetické výchovy na 2. stupni základní školy. Slouží jako osnova pro výklad. Je  doplněn fotografiemi </a:t>
            </a:r>
            <a:r>
              <a:rPr lang="cs-CZ" dirty="0" smtClean="0"/>
              <a:t> a obrázky. S </a:t>
            </a:r>
            <a:r>
              <a:rPr lang="cs-CZ" dirty="0"/>
              <a:t>tématem se žáci setkávají také  v hodinách </a:t>
            </a:r>
            <a:r>
              <a:rPr lang="cs-CZ" dirty="0" smtClean="0"/>
              <a:t>dějepisu.</a:t>
            </a:r>
          </a:p>
          <a:p>
            <a:r>
              <a:rPr lang="cs-CZ" dirty="0" smtClean="0"/>
              <a:t>Na snímku 4 se odpovědi odkryjí po kliknutí do oválu.</a:t>
            </a:r>
          </a:p>
          <a:p>
            <a:r>
              <a:rPr lang="cs-CZ" dirty="0" smtClean="0"/>
              <a:t>Na snímku 5 se odpověď objeví po kliknutí do obrázku. Na snímcích 6 – 9 jsou ukázky kostelů pocházejících z raného období gotiky. Na snímcích 12, 14 – 19 poznávají žáci hrady a města, pocházející z doby posledních Přemyslovců. Po kliknutí do obrázků se objeví informace.</a:t>
            </a:r>
          </a:p>
          <a:p>
            <a:r>
              <a:rPr lang="cs-CZ" dirty="0" smtClean="0"/>
              <a:t> Na snímku 20 a 21 přiřazují žáci názvy prvků gotické architektury k obrázkům.</a:t>
            </a:r>
          </a:p>
          <a:p>
            <a:r>
              <a:rPr lang="cs-CZ" dirty="0" smtClean="0"/>
              <a:t>Materiál je určen pro interaktivní výuku.</a:t>
            </a:r>
          </a:p>
          <a:p>
            <a:r>
              <a:rPr lang="cs-CZ" dirty="0" smtClean="0"/>
              <a:t>Časová dotace 25 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50512"/>
            <a:ext cx="7408333" cy="3450696"/>
          </a:xfrm>
        </p:spPr>
        <p:txBody>
          <a:bodyPr/>
          <a:lstStyle/>
          <a:p>
            <a:r>
              <a:rPr lang="cs-CZ" dirty="0" smtClean="0"/>
              <a:t>Gotický sloh se objevuje v Čechách nejprve jako importovaný- stavby byly vybudovány cizinci, cisterciáckými mnichy z Francie (burgundský styl)</a:t>
            </a:r>
          </a:p>
          <a:p>
            <a:r>
              <a:rPr lang="cs-CZ" dirty="0" smtClean="0"/>
              <a:t>Na románských stavbách se objevují gotické architektonické detaily</a:t>
            </a:r>
          </a:p>
          <a:p>
            <a:r>
              <a:rPr lang="cs-CZ" dirty="0" smtClean="0"/>
              <a:t>Na začátku 14. století se česká gotika dostává do čela evropského umění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Gotické umění v Čechách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322520"/>
            <a:ext cx="1638529" cy="191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630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67834" y="2492896"/>
            <a:ext cx="7408333" cy="3450696"/>
          </a:xfrm>
        </p:spPr>
        <p:txBody>
          <a:bodyPr/>
          <a:lstStyle/>
          <a:p>
            <a:r>
              <a:rPr lang="cs-CZ" dirty="0" smtClean="0"/>
              <a:t>První gotické kostely u nás byly stavěny okolo roku 1230 (v Evropě to bylo již okolo roku  1150)</a:t>
            </a:r>
          </a:p>
          <a:p>
            <a:r>
              <a:rPr lang="cs-CZ" dirty="0" smtClean="0"/>
              <a:t>Stavěli je cisterciáci  z přicházející z Francie</a:t>
            </a:r>
          </a:p>
          <a:p>
            <a:r>
              <a:rPr lang="cs-CZ" dirty="0" smtClean="0"/>
              <a:t>Zakládali stavební podniky zvané huti</a:t>
            </a:r>
          </a:p>
          <a:p>
            <a:r>
              <a:rPr lang="cs-CZ" dirty="0" smtClean="0"/>
              <a:t>Cisterciácká architektura byla jednoduchá, hmotná, bez věží, potlačuje </a:t>
            </a:r>
            <a:r>
              <a:rPr lang="cs-CZ" dirty="0" err="1" smtClean="0"/>
              <a:t>vertikalitu</a:t>
            </a:r>
            <a:endParaRPr lang="cs-CZ" dirty="0" smtClean="0"/>
          </a:p>
          <a:p>
            <a:r>
              <a:rPr lang="cs-CZ" dirty="0" smtClean="0"/>
              <a:t>Používá lomený oblouk a strop zpevňuje žebry, vytesanými z kamene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52728"/>
          </a:xfrm>
        </p:spPr>
        <p:txBody>
          <a:bodyPr/>
          <a:lstStyle/>
          <a:p>
            <a:r>
              <a:rPr lang="cs-CZ" dirty="0" smtClean="0"/>
              <a:t>Gotické umění v Česku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940152" y="2827784"/>
            <a:ext cx="914400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24128" y="3284984"/>
            <a:ext cx="1058416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57800" y="3717032"/>
            <a:ext cx="914400" cy="504056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1062465" cy="124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34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7879519" y="6356862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za posledních Přemyslovců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22971510"/>
              </p:ext>
            </p:extLst>
          </p:nvPr>
        </p:nvGraphicFramePr>
        <p:xfrm>
          <a:off x="755576" y="2348880"/>
          <a:ext cx="4680520" cy="3522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184482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Vyjmenuj poslední Přemyslovce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974267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Pro odpověď 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937" y="2023976"/>
            <a:ext cx="2135495" cy="277317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300192" y="198884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9676" y="6063679"/>
            <a:ext cx="7392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Václav III. byl zavražděn v roce 1306, v šestnácti letech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17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476672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20156"/>
            <a:ext cx="4392488" cy="39210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869160"/>
            <a:ext cx="3168352" cy="83099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Kostel kláštera v Teplé, vysvěcen roku 1232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255438"/>
            <a:ext cx="3456384" cy="473195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491880" y="5157192"/>
            <a:ext cx="5544616" cy="120032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Románsko</a:t>
            </a:r>
            <a:r>
              <a:rPr lang="cs-CZ" sz="2400" dirty="0" smtClean="0">
                <a:solidFill>
                  <a:schemeClr val="bg1"/>
                </a:solidFill>
              </a:rPr>
              <a:t> – gotický kostel, součást kláštera Porta </a:t>
            </a:r>
            <a:r>
              <a:rPr lang="cs-CZ" sz="2400" dirty="0" err="1" smtClean="0">
                <a:solidFill>
                  <a:schemeClr val="bg1"/>
                </a:solidFill>
              </a:rPr>
              <a:t>coeli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v Tišnově - Předklášteří, z let 1233 - 1240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095127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31031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6632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Nejstarší gotické kostely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na našem území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236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4444920" cy="4529772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4842" y="3405184"/>
            <a:ext cx="114316" cy="47632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32656"/>
            <a:ext cx="3159322" cy="426247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5157192"/>
            <a:ext cx="7488832" cy="1200329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Kostel sv. Štěpána v Kouřimi ze 60. let 13. století, zachoval se v téměř původní podobě. Ukázka prolínání románského a gotického slohu.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303039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184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28722"/>
            <a:ext cx="5400600" cy="296967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7606" y="404664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48" y="3501008"/>
            <a:ext cx="4860032" cy="2867514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6712" y="404664"/>
            <a:ext cx="2665768" cy="403388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3471391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42965" y="393305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9" y="4653137"/>
            <a:ext cx="3114486" cy="1938992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Všechny tyto stavby v Písku jsou zřejmě prací královské huti, ovlivněné cisterciáky, okolo roku 1260.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01791" y="548680"/>
            <a:ext cx="45223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Model hradu v Písku, oblíbeném městě Přemysla Otakara II.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847655"/>
            <a:ext cx="4666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Kamenný most přes Otavu v Písku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72847" y="548680"/>
            <a:ext cx="2665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Farní kostel v Písku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4036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6404"/>
            <a:ext cx="4791744" cy="65064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188640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2060848"/>
            <a:ext cx="3672408" cy="34163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Biskupský kostel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sv. Václava v Olomouci, přestavba románské baziliky, poškozené požárem  roku 1266. Původně zde byl pohřben Václav III., který byl zavražděn ve vedlejším domě.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330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7" y="1052736"/>
            <a:ext cx="7524824" cy="3882744"/>
          </a:xfrm>
        </p:spPr>
        <p:txBody>
          <a:bodyPr>
            <a:normAutofit/>
          </a:bodyPr>
          <a:lstStyle/>
          <a:p>
            <a:r>
              <a:rPr lang="cs-CZ" dirty="0" smtClean="0"/>
              <a:t>Většina českých a moravských měst byla založena ve 13. století</a:t>
            </a:r>
          </a:p>
          <a:p>
            <a:r>
              <a:rPr lang="cs-CZ" dirty="0" smtClean="0"/>
              <a:t>Nejstarší česká a moravská města:</a:t>
            </a:r>
          </a:p>
          <a:p>
            <a:r>
              <a:rPr lang="cs-CZ" dirty="0" smtClean="0"/>
              <a:t>Čechy: Litoměřice (1219), Hradec Králové (1225), Praha (1230), Stříbro, Jihlava</a:t>
            </a:r>
          </a:p>
          <a:p>
            <a:r>
              <a:rPr lang="cs-CZ" dirty="0" smtClean="0"/>
              <a:t>Morava: Bruntál (1213), Opava (1224), Znojmo (1226), Olomouc, Brno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Města a architektura ve městech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" name="Obrázek 2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549460"/>
            <a:ext cx="3600400" cy="2831868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179512" y="4365104"/>
            <a:ext cx="4824536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Letecký pohled  na historické jádro Olomouce, královského města od roku 1239, středověkého centra Moravy, sídla biskupa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66958" y="350100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68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  <p:bldLst>
      <p:bldP spid="4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644" y="1124744"/>
            <a:ext cx="6408712" cy="434024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71600" y="601524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Litoměřice – mapa  z poloviny 17. století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559623"/>
            <a:ext cx="7200800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Pravidelná síť ulic, velké obdélníkové náměstí, hradby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4220" y="1268760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723582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704"/>
            <a:ext cx="6034559" cy="419243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116632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středověké město podle modelu?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764704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44208" y="773415"/>
            <a:ext cx="25202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Osada na soutoku dvou řek ve východních Čechách se stala svobodným královským městem  roku 1225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4149080"/>
            <a:ext cx="22322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Věnné město českých královen, sídlo dvora královny vdovy Elišky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Rejčky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15719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 pro nápovědu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HRADEC KRÁLOVÉ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9272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1700808"/>
            <a:ext cx="7236792" cy="4425355"/>
          </a:xfrm>
        </p:spPr>
        <p:txBody>
          <a:bodyPr/>
          <a:lstStyle/>
          <a:p>
            <a:r>
              <a:rPr lang="cs-CZ" dirty="0" smtClean="0"/>
              <a:t>Města vzniklá ze starších osad mají nepravidelnou síť ulic</a:t>
            </a:r>
          </a:p>
          <a:p>
            <a:r>
              <a:rPr lang="cs-CZ" dirty="0" smtClean="0"/>
              <a:t>Nová města mají zpravidla oválný nebo obdélníkový tvar se šachovnicovou sítí ulic a s centrálním velkým náměstím, které sloužilo pro trhy.</a:t>
            </a:r>
          </a:p>
          <a:p>
            <a:r>
              <a:rPr lang="cs-CZ" dirty="0" smtClean="0"/>
              <a:t>Vysoké Mýto, České Budějovice – vrcholy urbanismu za Přemysla Otakara II.</a:t>
            </a:r>
          </a:p>
          <a:p>
            <a:r>
              <a:rPr lang="cs-CZ" dirty="0" smtClean="0"/>
              <a:t>Domy byly jednopatrové, úzké a hluboké do dvora, dřevěné nebo hrázděné</a:t>
            </a:r>
          </a:p>
          <a:p>
            <a:r>
              <a:rPr lang="cs-CZ" dirty="0" smtClean="0"/>
              <a:t>Přemysl Otakar II. zakládal města také v Rakousku, které připojil k českým zemím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64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7982966" y="6381328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5493991" cy="3744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251937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Co je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343599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 pro nápovědu, na šipku pro popis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838363"/>
            <a:ext cx="78128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Část Prahy, která se stala městem za Přemysla Otakara II.,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v roce 1257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188640"/>
            <a:ext cx="24482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MALÁ STRANA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627784" y="4705690"/>
            <a:ext cx="4104456" cy="1634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732240" y="4365104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Malostranské náměstí</a:t>
            </a:r>
            <a:endParaRPr lang="cs-CZ" sz="2400" dirty="0"/>
          </a:p>
        </p:txBody>
      </p:sp>
      <p:cxnSp>
        <p:nvCxnSpPr>
          <p:cNvPr id="24" name="Přímá spojnice se šipkou 23"/>
          <p:cNvCxnSpPr>
            <a:stCxn id="30" idx="1"/>
          </p:cNvCxnSpPr>
          <p:nvPr/>
        </p:nvCxnSpPr>
        <p:spPr>
          <a:xfrm flipH="1">
            <a:off x="5148064" y="3587825"/>
            <a:ext cx="1584176" cy="12920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732240" y="335699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Mostecká ulice</a:t>
            </a:r>
            <a:endParaRPr lang="cs-CZ" sz="2400" dirty="0"/>
          </a:p>
        </p:txBody>
      </p:sp>
      <p:cxnSp>
        <p:nvCxnSpPr>
          <p:cNvPr id="32" name="Přímá spojnice se šipkou 31"/>
          <p:cNvCxnSpPr/>
          <p:nvPr/>
        </p:nvCxnSpPr>
        <p:spPr>
          <a:xfrm flipH="1" flipV="1">
            <a:off x="5148064" y="2060848"/>
            <a:ext cx="1584176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732240" y="253528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Karlův most</a:t>
            </a:r>
            <a:endParaRPr lang="cs-CZ" sz="2400" dirty="0"/>
          </a:p>
        </p:txBody>
      </p:sp>
      <p:cxnSp>
        <p:nvCxnSpPr>
          <p:cNvPr id="41" name="Přímá spojnice se šipkou 40"/>
          <p:cNvCxnSpPr>
            <a:stCxn id="46" idx="1"/>
          </p:cNvCxnSpPr>
          <p:nvPr/>
        </p:nvCxnSpPr>
        <p:spPr>
          <a:xfrm flipH="1" flipV="1">
            <a:off x="4932040" y="1658417"/>
            <a:ext cx="1800200" cy="417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732240" y="18448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Mostecká věž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39552" y="1196752"/>
            <a:ext cx="478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25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6849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21" grpId="0"/>
      <p:bldP spid="30" grpId="0"/>
      <p:bldP spid="38" grpId="0"/>
      <p:bldP spid="4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7965810" y="6447601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632" y="935358"/>
            <a:ext cx="6308737" cy="39761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260647"/>
            <a:ext cx="4969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město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530120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Město v jižních Čechách na soutoku Malše a Vltavy, založené 1265 Přemyslem Otakarem II.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52130" y="908720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9632" y="494116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6032817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ČESKÉ BUDĚJOVICE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5019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4070548" cy="54118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60032" y="4766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hrad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866" y="476672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1778040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Hrad nad soutokem Otavy a Vltavy v Jihočeském kraji, stál již ve 12. století, dostavěn ve 13. století Václavem I.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172887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Stojí nedaleko obce Zvíkovské Podhradí, na Orlické přehradě.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112474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539879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ZVÍKOV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384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908720"/>
            <a:ext cx="5518339" cy="39604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26064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hrad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908720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1850048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Zřícenina hradu v okrese Česká Lípa, hrad založen Přemyslem Otakarem II.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52225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18568" y="5118283"/>
            <a:ext cx="4661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Je spojen se jménem našeho největšího romantického básníka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171727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BEZDĚZ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039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96986"/>
            <a:ext cx="3984627" cy="488028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98072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60648"/>
            <a:ext cx="3938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hrad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149930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Leží v okrese Rakovník , poblíž Berounky, ve 13. století přestavován a rozšiřován posledními Přemyslovci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522258"/>
            <a:ext cx="442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47139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Dětství zde prožil Karel IV.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4581128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KŘIVOKLÁT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6063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5956281" cy="40278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hrad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700808"/>
            <a:ext cx="2160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Založen Přemyslem Otakarem II., sídlo moravských markrabat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52225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373216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Stojí nad historickým centrem jihomoravské metropole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5395863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ŠPILBERK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506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60890" y="548680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5541"/>
            <a:ext cx="1814793" cy="183955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635896" y="735087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228" y="936904"/>
            <a:ext cx="3094467" cy="187174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004048" y="426347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57" y="936904"/>
            <a:ext cx="1853659" cy="2271086"/>
          </a:xfrm>
          <a:prstGeom prst="rect">
            <a:avLst/>
          </a:prstGeom>
        </p:spPr>
      </p:pic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0612" y="3801725"/>
            <a:ext cx="2541921" cy="184683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77814" y="303039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4687" y="3284984"/>
            <a:ext cx="58162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Přiřaď pojmy k obrázkům, správnost ověř kliknutím do obrázku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76753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portál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89252" y="4797152"/>
            <a:ext cx="1670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tympanon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564856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chrlič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89252" y="5648563"/>
            <a:ext cx="1022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vitrail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836712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87824" y="83671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836712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378904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9476"/>
            <a:ext cx="4225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Prvky gotické architektury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5991671"/>
            <a:ext cx="2952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Autor: Alfons Mucha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9564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9778E-7 L 0.68507 -0.228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53" y="-114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8178E-6 L 0.05209 -0.285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" y="-14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7872E-6 L 0.03559 -0.4303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1" y="-215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7872E-6 L 0.39462 -0.0002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22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505" y="392661"/>
            <a:ext cx="714475" cy="3267531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4664"/>
            <a:ext cx="1274704" cy="254325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07504" y="4462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8962" y="538826"/>
            <a:ext cx="1856778" cy="231971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95536" y="3789040"/>
            <a:ext cx="8388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Přiřaď pojmy k obrázkům, správnost ověř kliknutím do obrázku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36510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opěrný systém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72980" y="436510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fiála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6" name="Obrázek 1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741287"/>
            <a:ext cx="1638529" cy="1914792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827584" y="515719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lomený oblouk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5127575"/>
            <a:ext cx="1323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rozeta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476672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365104"/>
            <a:ext cx="2736304" cy="17347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5949280"/>
            <a:ext cx="248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žebrová klenba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82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03608E-6 L -0.05503 -0.211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-105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3608E-6 L -0.09844 -0.148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31" y="-74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3691E-6 L 0.37014 -0.379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-189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71045E-6 L 0.37656 -0.34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19" y="-172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7428E-6 L 0.57274 0.018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28" y="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4" grpId="1"/>
      <p:bldP spid="15" grpId="1"/>
      <p:bldP spid="17" grpId="0"/>
      <p:bldP spid="18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592" y="1628801"/>
            <a:ext cx="7398816" cy="4392488"/>
          </a:xfrm>
        </p:spPr>
        <p:txBody>
          <a:bodyPr>
            <a:normAutofit fontScale="32500" lnSpcReduction="20000"/>
          </a:bodyPr>
          <a:lstStyle/>
          <a:p>
            <a:endParaRPr lang="cs-CZ" i="1" u="sng" dirty="0" smtClean="0"/>
          </a:p>
          <a:p>
            <a:r>
              <a:rPr lang="cs-CZ" sz="3100" i="1" u="sng" dirty="0" smtClean="0"/>
              <a:t>Použitá literatura:</a:t>
            </a:r>
          </a:p>
          <a:p>
            <a:r>
              <a:rPr lang="cs-CZ" sz="3100" dirty="0"/>
              <a:t>PIJOAN, José. </a:t>
            </a:r>
            <a:r>
              <a:rPr lang="cs-CZ" sz="3100" i="1" dirty="0"/>
              <a:t>Dějiny umění</a:t>
            </a:r>
            <a:r>
              <a:rPr lang="cs-CZ" sz="3100" dirty="0"/>
              <a:t>. Praha: Odeon, 1982</a:t>
            </a:r>
          </a:p>
          <a:p>
            <a:r>
              <a:rPr lang="cs-CZ" sz="3100" dirty="0"/>
              <a:t>HEROUT, Jaroslav a kol. </a:t>
            </a:r>
            <a:r>
              <a:rPr lang="cs-CZ" sz="3100" i="1" dirty="0"/>
              <a:t>Staletí kolem nás</a:t>
            </a:r>
            <a:r>
              <a:rPr lang="cs-CZ" sz="3100" dirty="0"/>
              <a:t>. Praha: Panorama, </a:t>
            </a:r>
            <a:r>
              <a:rPr lang="cs-CZ" sz="3100" dirty="0" smtClean="0"/>
              <a:t>1981</a:t>
            </a:r>
          </a:p>
          <a:p>
            <a:r>
              <a:rPr lang="cs-CZ" sz="3100" dirty="0"/>
              <a:t>CHADRABA, Rudolf a kol. </a:t>
            </a:r>
            <a:r>
              <a:rPr lang="cs-CZ" sz="3100" i="1" dirty="0"/>
              <a:t>Dějiny českého výtvarného umění</a:t>
            </a:r>
            <a:r>
              <a:rPr lang="cs-CZ" sz="3100" dirty="0"/>
              <a:t>. Praha: Academia, 1984</a:t>
            </a:r>
          </a:p>
          <a:p>
            <a:r>
              <a:rPr lang="cs-CZ" sz="3100" dirty="0"/>
              <a:t>KOLEKTIV AUTORŮ. </a:t>
            </a:r>
            <a:r>
              <a:rPr lang="cs-CZ" sz="3100" i="1" dirty="0"/>
              <a:t>Dějiny českých zemí v obrazech od pravěku po současnost</a:t>
            </a:r>
            <a:r>
              <a:rPr lang="cs-CZ" sz="3100" dirty="0"/>
              <a:t>. Praha: Albatros, 2006, ISBN 80-00-01704-0. </a:t>
            </a:r>
          </a:p>
          <a:p>
            <a:r>
              <a:rPr lang="cs-CZ" sz="3100" i="1" u="sng" dirty="0" smtClean="0"/>
              <a:t>Internetové </a:t>
            </a:r>
            <a:r>
              <a:rPr lang="cs-CZ" sz="3100" i="1" u="sng" dirty="0"/>
              <a:t>odkazy: </a:t>
            </a:r>
            <a:endParaRPr lang="cs-CZ" sz="3100" i="1" u="sng" dirty="0" smtClean="0"/>
          </a:p>
          <a:p>
            <a:r>
              <a:rPr lang="cs-CZ" sz="3100" dirty="0"/>
              <a:t>LE DUC, Eugene Violet. </a:t>
            </a:r>
            <a:r>
              <a:rPr lang="cs-CZ" sz="3100" i="1" dirty="0"/>
              <a:t>wikimedia.org</a:t>
            </a:r>
            <a:r>
              <a:rPr lang="cs-CZ" sz="3100" dirty="0"/>
              <a:t> [online]. [cit. 11.1.2014]. Dostupný na WWW: http://upload.wikimedia.org/wikipedia/commons/a/ab/Coupe.cathedrale.Amiens.png (obr. </a:t>
            </a:r>
            <a:r>
              <a:rPr lang="cs-CZ" sz="3100" dirty="0" smtClean="0"/>
              <a:t>1)</a:t>
            </a:r>
          </a:p>
          <a:p>
            <a:r>
              <a:rPr lang="cs-CZ" sz="3100" dirty="0"/>
              <a:t>AIBAKKER. </a:t>
            </a:r>
            <a:r>
              <a:rPr lang="cs-CZ" sz="3100" i="1" dirty="0"/>
              <a:t>flickr.com</a:t>
            </a:r>
            <a:r>
              <a:rPr lang="cs-CZ" sz="3100" dirty="0"/>
              <a:t> [online]. [cit. 22.1.2014]. Dostupný na WWW: http://www.flickr.com/photos/aibakker/2190049651/in/photolist-4kwzsK-4kwzG4-4kwzMg-4kAAQG-4kAATQ-4kAAYC-4kAB8h-4kABbC-4kABjm-4kABwo-4kABCf-4kABQU-5ioxZi-6xAHdk-6xAHSH-6xB1K8-6xB3pX-6xB4nK-6xB4Fk-6xB7gM-6xB88R-6xB8AX-6xB9Ha-6xBdUp-6xBeEk-6xBfwp-6xBgYT-6xBPmP-6xBR1c-6xBSRx-6xBWui-6xBX7T-6xDWs6-6xDXhR-6xDY2X-6xDYkr-6xE1rx-6xE2ge-6xE3r6-6xE3Ct-6xE6r4-6xE9Kt-6xE9Yx-6xEadz-6xEaDk-6xEaWa-6xEbaK-6xEcmR-6xEdwv-6xErG8-6xERef/lightbox/ </a:t>
            </a:r>
            <a:r>
              <a:rPr lang="cs-CZ" sz="3100" dirty="0" smtClean="0"/>
              <a:t>(obr. 2)</a:t>
            </a:r>
          </a:p>
          <a:p>
            <a:r>
              <a:rPr lang="cs-CZ" sz="3100" dirty="0"/>
              <a:t>SHARDLOW, John. </a:t>
            </a:r>
            <a:r>
              <a:rPr lang="cs-CZ" sz="3100" i="1" dirty="0"/>
              <a:t>flickr.com</a:t>
            </a:r>
            <a:r>
              <a:rPr lang="cs-CZ" sz="3100" dirty="0"/>
              <a:t> [online]. [cit. 22.1.2014]. Dostupný na WWW: http://www.flickr.com/photos/john_scone/537006715/in/photolist-Psiot-4kwz3x-4kwzg8-4kwzp8-4kwzsK-4kwzG4-4kwzMg-4kAAQG-4kAATQ-4kAAYC-4kAB8h-4kABbC-4kABjm-4kABwo-4kABCf-4kABQU-5ioxZi-6xAHdk-6xAHSH-6xB1K8-6xB3pX-6xB4nK-6xB4Fk-6xB7gM-6xB88R-6xB8AX-6xB9Ha-6xBdUp-6xBeEk-6xBfwp-6xBgYT-6xBPmP-6xBR1c-6xBSRx-6xBWui-6xBX7T-6xDWs6-6xDXhR-6xDY2X-6xDYkr-6xE1rx-6xE2ge-6xE3r6-6xE3Ct-6xE6r4-6xE9Kt-6xE9Yx-6xEadz-6xEaDk-6xEaWa-6xEbaK/lightbox/ </a:t>
            </a:r>
            <a:r>
              <a:rPr lang="cs-CZ" sz="3100" dirty="0" smtClean="0"/>
              <a:t>(obr.3)</a:t>
            </a:r>
          </a:p>
          <a:p>
            <a:r>
              <a:rPr lang="en-US" sz="3100" dirty="0"/>
              <a:t>GONZALES, Patrick. </a:t>
            </a:r>
            <a:r>
              <a:rPr lang="en-US" sz="3100" i="1" dirty="0"/>
              <a:t>flickr.com</a:t>
            </a:r>
            <a:r>
              <a:rPr lang="en-US" sz="3100" dirty="0"/>
              <a:t> [online]. [cit. 22.1.2014]. </a:t>
            </a:r>
            <a:r>
              <a:rPr lang="en-US" sz="3100" dirty="0" err="1"/>
              <a:t>Dostupný</a:t>
            </a:r>
            <a:r>
              <a:rPr lang="en-US" sz="3100" dirty="0"/>
              <a:t> </a:t>
            </a:r>
            <a:r>
              <a:rPr lang="en-US" sz="3100" dirty="0" err="1"/>
              <a:t>na</a:t>
            </a:r>
            <a:r>
              <a:rPr lang="en-US" sz="3100" dirty="0"/>
              <a:t> WWW: http://www.flickr.com/photos/pagonzales/4902480825/in/photolist-8tduKt-8tgxgu-9WnnLw-9WnnZ9-9WjwyK-9WjvTH-9WnkNd-9WjvBg-9WnkZS-9Wjurx-9WnpaU-9WjxRV-dqBej4-9WmPpt-dgnASZ-9W5CWp-9WjxAi-9WjuPk-9WnpkJ-9Wmn1F-9WpckS-dgnA17-dgnygN-9Wjwbk-9Wjwne-dqewqP-dqeDzJ-9Wjw2e-dqeD6Y-dgnzWt/lightbox/ </a:t>
            </a:r>
            <a:r>
              <a:rPr lang="cs-CZ" sz="3100" dirty="0" smtClean="0"/>
              <a:t>(foto 4)</a:t>
            </a:r>
          </a:p>
          <a:p>
            <a:r>
              <a:rPr lang="cs-CZ" sz="3100" dirty="0"/>
              <a:t>HAMMOND, </a:t>
            </a:r>
            <a:r>
              <a:rPr lang="cs-CZ" sz="3100" dirty="0" err="1"/>
              <a:t>Cheryl</a:t>
            </a:r>
            <a:r>
              <a:rPr lang="cs-CZ" sz="3100" dirty="0"/>
              <a:t>. </a:t>
            </a:r>
            <a:r>
              <a:rPr lang="cs-CZ" sz="3100" i="1" dirty="0"/>
              <a:t>flickr.com</a:t>
            </a:r>
            <a:r>
              <a:rPr lang="cs-CZ" sz="3100" dirty="0"/>
              <a:t> [online]. [cit. 22.1.2014]. Dostupný na WWW: http://www.flickr.com/photos/bsktcase/2765690731/in/photolist-5doTuX-5doU8D-5doUBT-5doVCM-5doYDv-5dp2dX-5dp3tk-5dp3Se-5dp4gD-5dp5VX-5dp6AX-5dp7cv-5dp7SP-5dp8nk-5dpaci-5dpboT-5dpbQt-5dpcPZ-5dpfae-5dpgdK-5dpgJZ-5dph72-5dpiwx-5dpiYZ-5dpnpV-5dpofV-5dppbe-5dpqq8-5dprwV-5dpszV-5dptfK-5dpvqt-5dpwx2-5dpBzR-5dpCj4-5dpD1D-5dpEQk-5dt9o7-5dtar5-5dtfMd-5dtgRA-5dthvU-5dtieA-5dtiPA-5dtjLy-5dtngq-5dtnEw-5dtpjU-5dtpRo-5dttk7-5dttMj/lightbox/ </a:t>
            </a:r>
            <a:r>
              <a:rPr lang="cs-CZ" sz="3100" dirty="0" smtClean="0"/>
              <a:t>(foto 5)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133599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667941"/>
            <a:ext cx="7524825" cy="4713387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/>
              <a:t>JILL. </a:t>
            </a:r>
            <a:r>
              <a:rPr lang="cs-CZ" i="1" dirty="0"/>
              <a:t>flickr.com</a:t>
            </a:r>
            <a:r>
              <a:rPr lang="cs-CZ" dirty="0"/>
              <a:t> [online]. [cit. 22.1.2014]. Dostupný na WWW: http://www.flickr.com/photos/73489862@N00/3640000357/in/photolist-6xDXhR-6xDXM2-6xDY2X-6xDYkr-6xDYxT-6xDYWB-6xDZVt-6xE1rx-6xE2ge-6xE2VR-6xE3r6-6xE3Ct-6xE6ca-6xE6r4-6xE7ze-6xE8gV-6xE8ua-6xE8Ha-6xE9fn-6xE9Kt-6xE9Yx-6xEadz-6xEaDk-6xEaWa-6xEbaK-6xEcmR-6xEdwv-6xEknK-6xEkJn-6xEnY8-6xEr84-6xErG8-6xEQ2G-6xEQPL-6xERef-6xEUs5-6xEV4L-6xEZv5-6xF1rj-6xF4sU-6xF5hJ-6xF5FN-6xF66G-6xF7mW-6xF8o9-6xFbsS-6xFbLw-6xFeqY-6xFeG5-6xFf1Q-6xFfxd/lightbox/ (foto 6)</a:t>
            </a:r>
          </a:p>
          <a:p>
            <a:r>
              <a:rPr lang="cs-CZ" dirty="0" smtClean="0"/>
              <a:t>K</a:t>
            </a:r>
            <a:r>
              <a:rPr lang="cs-CZ" dirty="0"/>
              <a:t>. JAHNE. </a:t>
            </a:r>
            <a:r>
              <a:rPr lang="cs-CZ" i="1" dirty="0"/>
              <a:t>wikipedia.cz</a:t>
            </a:r>
            <a:r>
              <a:rPr lang="cs-CZ" dirty="0"/>
              <a:t> [online]. [cit. 24.1.2014]. Dostupný na WWW: http://</a:t>
            </a:r>
            <a:r>
              <a:rPr lang="cs-CZ" dirty="0" smtClean="0"/>
              <a:t>upload.wikimedia.org/wikipedia/commons/4/4c/20060903_Michaelsberg_Michaelskirche (foto 7)</a:t>
            </a:r>
          </a:p>
          <a:p>
            <a:r>
              <a:rPr lang="cs-CZ" dirty="0"/>
              <a:t>KARELJ. </a:t>
            </a:r>
            <a:r>
              <a:rPr lang="cs-CZ" i="1" dirty="0"/>
              <a:t>wikipedia.cz</a:t>
            </a:r>
            <a:r>
              <a:rPr lang="cs-CZ" dirty="0"/>
              <a:t> [online]. [cit. 24.1.2014]. Dostupný na WWW: http://upload.wikimedia.org/wikipedia/commons/8/81/Klater_Tepla.jpg </a:t>
            </a:r>
            <a:r>
              <a:rPr lang="cs-CZ" dirty="0" smtClean="0"/>
              <a:t>(foto 8)</a:t>
            </a:r>
            <a:r>
              <a:rPr lang="cs-CZ" i="1" u="sng" dirty="0" smtClean="0"/>
              <a:t> </a:t>
            </a:r>
          </a:p>
          <a:p>
            <a:r>
              <a:rPr lang="cs-CZ" dirty="0"/>
              <a:t>SKÁLA, Ben. </a:t>
            </a:r>
            <a:r>
              <a:rPr lang="cs-CZ" i="1" dirty="0"/>
              <a:t>wikipedia.cz</a:t>
            </a:r>
            <a:r>
              <a:rPr lang="cs-CZ" dirty="0"/>
              <a:t> [online]. [cit. 24.1.2014]. Dostupný na WWW: http://upload.wikimedia.org/wikipedia/commons/9/95/Porta_Coeli2010f.jpg </a:t>
            </a:r>
            <a:r>
              <a:rPr lang="cs-CZ" dirty="0" smtClean="0"/>
              <a:t>(foto 9)</a:t>
            </a:r>
          </a:p>
          <a:p>
            <a:r>
              <a:rPr lang="pt-BR" dirty="0"/>
              <a:t>AUTOR NEZNÁMÝ. </a:t>
            </a:r>
            <a:r>
              <a:rPr lang="pt-BR" i="1" dirty="0"/>
              <a:t>wikipedia.cz</a:t>
            </a:r>
            <a:r>
              <a:rPr lang="pt-BR" dirty="0"/>
              <a:t> [online]. [cit. 26.1.2014]. Dostupný na WWW: http://upload.wikimedia.org/wikipedia/commons/f/fe/Ottokar_II_Premysl.jpg </a:t>
            </a:r>
            <a:r>
              <a:rPr lang="cs-CZ" dirty="0" smtClean="0"/>
              <a:t>(obr. 10)</a:t>
            </a:r>
          </a:p>
          <a:p>
            <a:r>
              <a:rPr lang="cs-CZ" dirty="0"/>
              <a:t>ZEILLER, Martin.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http://upload.wikimedia.org/wikipedia/commons/c/cf/Bohemiae_Moraviae_et_Silesiae_%28Merian%29_077.jpg </a:t>
            </a:r>
            <a:r>
              <a:rPr lang="cs-CZ" dirty="0" smtClean="0"/>
              <a:t>(obr.11)</a:t>
            </a:r>
          </a:p>
          <a:p>
            <a:r>
              <a:rPr lang="cs-CZ" dirty="0"/>
              <a:t>BORIS7.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http://upload.wikimedia.org/wikipedia/commons/c/cb/Model_st%C5%99edov%C4%9Bk%C3%A9ho_HK_1.JPG </a:t>
            </a:r>
            <a:r>
              <a:rPr lang="cs-CZ" dirty="0" smtClean="0"/>
              <a:t>(foto 12)</a:t>
            </a:r>
          </a:p>
          <a:p>
            <a:r>
              <a:rPr lang="cs-CZ" dirty="0"/>
              <a:t>RADEKS.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http://upload.wikimedia.org/wikipedia/commons/2/29/Olomouc_letecky_2.jpg </a:t>
            </a:r>
            <a:r>
              <a:rPr lang="cs-CZ" dirty="0" smtClean="0"/>
              <a:t>(foto 13)</a:t>
            </a:r>
          </a:p>
          <a:p>
            <a:r>
              <a:rPr lang="cs-CZ" dirty="0"/>
              <a:t>RYCHTECKÝ, Pavel.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http://upload.wikimedia.org/wikipedia/commons/1/1b/%C4%8Cesk%C3%A9_Bud%C4%9Bjovice_-_centrum_letecky.jpg </a:t>
            </a:r>
            <a:r>
              <a:rPr lang="cs-CZ" dirty="0" smtClean="0"/>
              <a:t>(foto 14)</a:t>
            </a:r>
          </a:p>
          <a:p>
            <a:r>
              <a:rPr lang="cs-CZ" dirty="0"/>
              <a:t>MAŇAS, Michal.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http://upload.wikimedia.org/wikipedia/commons/6/6f/Dom_svateho_Vaclava.jpg </a:t>
            </a:r>
            <a:r>
              <a:rPr lang="cs-CZ" dirty="0" smtClean="0"/>
              <a:t>(foto 15)</a:t>
            </a:r>
          </a:p>
          <a:p>
            <a:r>
              <a:rPr lang="cs-CZ" dirty="0" smtClean="0"/>
              <a:t>JIRKA. 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http://upload.wikimedia.org/wikipedia/commons/2/23/Kostel_svateho_Stepana.jpg </a:t>
            </a:r>
            <a:r>
              <a:rPr lang="cs-CZ" dirty="0" smtClean="0"/>
              <a:t>(foto 16)</a:t>
            </a:r>
          </a:p>
          <a:p>
            <a:r>
              <a:rPr lang="cs-CZ" dirty="0"/>
              <a:t>JIRKA.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http://upload.wikimedia.org/wikipedia/commons/f/f2/Kostel_svat%C3%A9ho_%C5%A0t%C4%9Bp%C3%A1na_vnit%C5%99ek.jpg </a:t>
            </a:r>
            <a:r>
              <a:rPr lang="cs-CZ" dirty="0" smtClean="0"/>
              <a:t>(foto 17)</a:t>
            </a:r>
          </a:p>
          <a:p>
            <a:r>
              <a:rPr lang="cs-CZ" dirty="0"/>
              <a:t>ESPERANTO- KLUBO PÍSEK.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http://upload.wikimedia.org/wikipedia/commons/c/cd/Pisek_hrad_model.jpg </a:t>
            </a:r>
            <a:r>
              <a:rPr lang="cs-CZ" dirty="0" smtClean="0"/>
              <a:t>( foto  18)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4241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380808" cy="4065315"/>
          </a:xfrm>
        </p:spPr>
        <p:txBody>
          <a:bodyPr>
            <a:normAutofit fontScale="55000" lnSpcReduction="20000"/>
          </a:bodyPr>
          <a:lstStyle/>
          <a:p>
            <a:r>
              <a:rPr lang="cs-CZ" i="1" dirty="0" smtClean="0"/>
              <a:t>Internetové odkazy:</a:t>
            </a:r>
          </a:p>
          <a:p>
            <a:r>
              <a:rPr lang="cs-CZ" dirty="0"/>
              <a:t>ŠJŮ.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http://upload.wikimedia.org/wikipedia/commons/8/84/P%C3%ADsek%2C_Kamenn%C3%BD_most%2C_pohled_k_hradu_%2801%29.jpg (foto 19)</a:t>
            </a:r>
            <a:endParaRPr lang="cs-CZ" i="1" u="sng" dirty="0"/>
          </a:p>
          <a:p>
            <a:r>
              <a:rPr lang="cs-CZ" dirty="0" smtClean="0"/>
              <a:t>AKTRON</a:t>
            </a:r>
            <a:r>
              <a:rPr lang="cs-CZ" dirty="0"/>
              <a:t>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http://upload.wikimedia.org/wikipedia/commons/8/8b/P%C3%ADsek%2C_Na_Bakal%C3%A1%C5%99%C3%ADch%2C_Kostel.jpg </a:t>
            </a:r>
            <a:r>
              <a:rPr lang="cs-CZ" dirty="0" smtClean="0"/>
              <a:t>(foto 20)</a:t>
            </a:r>
          </a:p>
          <a:p>
            <a:r>
              <a:rPr lang="cs-CZ" dirty="0"/>
              <a:t>STRZELECKI, </a:t>
            </a:r>
            <a:r>
              <a:rPr lang="cs-CZ" dirty="0" err="1"/>
              <a:t>Jerzy</a:t>
            </a:r>
            <a:r>
              <a:rPr lang="cs-CZ" dirty="0"/>
              <a:t>. </a:t>
            </a:r>
            <a:r>
              <a:rPr lang="cs-CZ" i="1" dirty="0"/>
              <a:t>wikpedia.cz</a:t>
            </a:r>
            <a:r>
              <a:rPr lang="cs-CZ" dirty="0"/>
              <a:t> [online]. [cit. 26.1.2014]. Dostupný na WWW: http://upload.wikimedia.org/wikipedia/commons/d/d1/Zvikov_%28js%29.jpg </a:t>
            </a:r>
            <a:r>
              <a:rPr lang="cs-CZ" dirty="0" smtClean="0"/>
              <a:t>(foto 21)</a:t>
            </a:r>
          </a:p>
          <a:p>
            <a:r>
              <a:rPr lang="cs-CZ" dirty="0"/>
              <a:t>MERSEBURG, </a:t>
            </a:r>
            <a:r>
              <a:rPr lang="cs-CZ" dirty="0" err="1"/>
              <a:t>Groundhopping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26.1.2014]. Dostupný na WWW: http://www.flickr.com/photos/fchmksfkcb/4721455474/in/photolist-8cdGdJ-8cdR3s-8cdRHW-8cam1V-8caret-8cdWCs-cJRmDq-cJRnuG-cJRmcU-cJRhPh-cJRi3h-cJRiVW-cJRh8h-cJRhpy-cJRpts-cJRoVN-cJRpQ9-cJRpCd-cJRiGC-cJRjaC-cJRkem-cJRojA-cJRjWy-cJRn2h-cJRpdC-cJRo4j-cJRkvd-cJRhAu-cJRjs9-cJRnMN-cJRisC-cJRigd-cJRkPS/lightbox/ </a:t>
            </a:r>
            <a:r>
              <a:rPr lang="cs-CZ" dirty="0" smtClean="0"/>
              <a:t>(foto 22)</a:t>
            </a:r>
          </a:p>
          <a:p>
            <a:r>
              <a:rPr lang="cs-CZ" dirty="0"/>
              <a:t>GROH, Honza.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http://upload.wikimedia.org/wikipedia/commons/7/78/K%C5%99ivokl%C3%A1t%2C_hrad_z_vyhl%C3%ADdky.jpg </a:t>
            </a:r>
            <a:r>
              <a:rPr lang="cs-CZ" dirty="0" smtClean="0"/>
              <a:t>(foto 23)</a:t>
            </a:r>
          </a:p>
          <a:p>
            <a:r>
              <a:rPr lang="cs-CZ" dirty="0"/>
              <a:t>KMÍNEK, Michal. </a:t>
            </a:r>
            <a:r>
              <a:rPr lang="cs-CZ" i="1" dirty="0"/>
              <a:t>wikipedia.cz</a:t>
            </a:r>
            <a:r>
              <a:rPr lang="cs-CZ" dirty="0"/>
              <a:t> [online]. [cit. 26.1.2014]. Dostupný na WWW: http://upload.wikimedia.org/wikipedia/commons/c/ca/Hrad_%C5%A0pilberk_%28Brno%29%2C_Brno_-_st%C5%99ed_208%2C_Brno.JPG </a:t>
            </a:r>
            <a:r>
              <a:rPr lang="cs-CZ" dirty="0" smtClean="0"/>
              <a:t>(foto 24)</a:t>
            </a:r>
          </a:p>
          <a:p>
            <a:r>
              <a:rPr lang="cs-CZ" dirty="0"/>
              <a:t>ISLAND, </a:t>
            </a:r>
            <a:r>
              <a:rPr lang="cs-CZ" dirty="0" err="1"/>
              <a:t>Joker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27.1.2014]. Dostupný na WWW: http://</a:t>
            </a:r>
            <a:r>
              <a:rPr lang="cs-CZ" dirty="0" smtClean="0"/>
              <a:t>upload.wikimedia.org/wikipedia/commons/e/ed/Lesser_Town_Square.jpg(foto 25) </a:t>
            </a:r>
            <a:endParaRPr lang="cs-CZ" i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210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3899</TotalTime>
  <Words>1661</Words>
  <Application>Microsoft Office PowerPoint</Application>
  <PresentationFormat>Předvádění na obrazovce (4:3)</PresentationFormat>
  <Paragraphs>199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Vlnění</vt:lpstr>
      <vt:lpstr>Základní škola a Mateřská škola Bílá Třemešná, okres Trutnov</vt:lpstr>
      <vt:lpstr>Anotace</vt:lpstr>
      <vt:lpstr>Gotické umění v Čechách</vt:lpstr>
      <vt:lpstr>Gotické umění v Česku</vt:lpstr>
      <vt:lpstr>Umění za posledních Přemyslovců</vt:lpstr>
      <vt:lpstr>Prezentace aplikace PowerPoint</vt:lpstr>
      <vt:lpstr>Prezentace aplikace PowerPoint</vt:lpstr>
      <vt:lpstr>Prezentace aplikace PowerPoint</vt:lpstr>
      <vt:lpstr>Prezentace aplikace PowerPoint</vt:lpstr>
      <vt:lpstr>Města a architektura ve městech</vt:lpstr>
      <vt:lpstr>Prezentace aplikace PowerPoint</vt:lpstr>
      <vt:lpstr>Prezentace aplikace PowerPoint</vt:lpstr>
      <vt:lpstr>Města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473</cp:revision>
  <dcterms:created xsi:type="dcterms:W3CDTF">2013-05-10T12:01:16Z</dcterms:created>
  <dcterms:modified xsi:type="dcterms:W3CDTF">2014-01-27T21:18:17Z</dcterms:modified>
</cp:coreProperties>
</file>