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0"/>
  </p:notesMasterIdLst>
  <p:sldIdLst>
    <p:sldId id="256" r:id="rId2"/>
    <p:sldId id="262" r:id="rId3"/>
    <p:sldId id="261" r:id="rId4"/>
    <p:sldId id="263" r:id="rId5"/>
    <p:sldId id="264" r:id="rId6"/>
    <p:sldId id="265" r:id="rId7"/>
    <p:sldId id="266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523" y="1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13" Type="http://schemas.openxmlformats.org/officeDocument/2006/relationships/image" Target="../media/image24.wmf"/><Relationship Id="rId3" Type="http://schemas.openxmlformats.org/officeDocument/2006/relationships/image" Target="../media/image15.wmf"/><Relationship Id="rId7" Type="http://schemas.openxmlformats.org/officeDocument/2006/relationships/image" Target="../media/image18.wmf"/><Relationship Id="rId12" Type="http://schemas.openxmlformats.org/officeDocument/2006/relationships/image" Target="../media/image23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wmf"/><Relationship Id="rId11" Type="http://schemas.openxmlformats.org/officeDocument/2006/relationships/image" Target="../media/image22.wmf"/><Relationship Id="rId5" Type="http://schemas.openxmlformats.org/officeDocument/2006/relationships/image" Target="../media/image16.wmf"/><Relationship Id="rId10" Type="http://schemas.openxmlformats.org/officeDocument/2006/relationships/image" Target="../media/image21.png"/><Relationship Id="rId4" Type="http://schemas.openxmlformats.org/officeDocument/2006/relationships/image" Target="../media/image10.wmf"/><Relationship Id="rId9" Type="http://schemas.openxmlformats.org/officeDocument/2006/relationships/image" Target="../media/image20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image" Target="../media/image35.wmf"/><Relationship Id="rId18" Type="http://schemas.openxmlformats.org/officeDocument/2006/relationships/image" Target="../media/image40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12" Type="http://schemas.openxmlformats.org/officeDocument/2006/relationships/image" Target="../media/image8.wmf"/><Relationship Id="rId17" Type="http://schemas.openxmlformats.org/officeDocument/2006/relationships/image" Target="../media/image39.wmf"/><Relationship Id="rId2" Type="http://schemas.openxmlformats.org/officeDocument/2006/relationships/image" Target="../media/image25.wmf"/><Relationship Id="rId16" Type="http://schemas.openxmlformats.org/officeDocument/2006/relationships/image" Target="../media/image38.jpeg"/><Relationship Id="rId20" Type="http://schemas.openxmlformats.org/officeDocument/2006/relationships/image" Target="../media/image4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wmf"/><Relationship Id="rId11" Type="http://schemas.openxmlformats.org/officeDocument/2006/relationships/image" Target="../media/image34.wmf"/><Relationship Id="rId5" Type="http://schemas.openxmlformats.org/officeDocument/2006/relationships/image" Target="../media/image28.wmf"/><Relationship Id="rId15" Type="http://schemas.openxmlformats.org/officeDocument/2006/relationships/image" Target="../media/image37.wmf"/><Relationship Id="rId10" Type="http://schemas.openxmlformats.org/officeDocument/2006/relationships/image" Target="../media/image33.wmf"/><Relationship Id="rId19" Type="http://schemas.openxmlformats.org/officeDocument/2006/relationships/image" Target="../media/image41.wmf"/><Relationship Id="rId4" Type="http://schemas.openxmlformats.org/officeDocument/2006/relationships/image" Target="../media/image27.wmf"/><Relationship Id="rId9" Type="http://schemas.openxmlformats.org/officeDocument/2006/relationships/image" Target="../media/image32.wmf"/><Relationship Id="rId14" Type="http://schemas.openxmlformats.org/officeDocument/2006/relationships/image" Target="../media/image3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image" Target="../media/image26.wmf"/><Relationship Id="rId3" Type="http://schemas.openxmlformats.org/officeDocument/2006/relationships/image" Target="../media/image39.wmf"/><Relationship Id="rId7" Type="http://schemas.openxmlformats.org/officeDocument/2006/relationships/image" Target="../media/image46.png"/><Relationship Id="rId12" Type="http://schemas.openxmlformats.org/officeDocument/2006/relationships/image" Target="../media/image50.wmf"/><Relationship Id="rId2" Type="http://schemas.openxmlformats.org/officeDocument/2006/relationships/image" Target="../media/image43.wmf"/><Relationship Id="rId16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jpeg"/><Relationship Id="rId11" Type="http://schemas.openxmlformats.org/officeDocument/2006/relationships/image" Target="../media/image49.wmf"/><Relationship Id="rId5" Type="http://schemas.openxmlformats.org/officeDocument/2006/relationships/image" Target="../media/image15.wmf"/><Relationship Id="rId15" Type="http://schemas.openxmlformats.org/officeDocument/2006/relationships/image" Target="../media/image52.wmf"/><Relationship Id="rId10" Type="http://schemas.openxmlformats.org/officeDocument/2006/relationships/image" Target="../media/image48.jpeg"/><Relationship Id="rId4" Type="http://schemas.openxmlformats.org/officeDocument/2006/relationships/image" Target="../media/image44.wmf"/><Relationship Id="rId9" Type="http://schemas.openxmlformats.org/officeDocument/2006/relationships/image" Target="../media/image47.jpeg"/><Relationship Id="rId14" Type="http://schemas.openxmlformats.org/officeDocument/2006/relationships/image" Target="../media/image5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412776"/>
            <a:ext cx="7408333" cy="4713387"/>
          </a:xfrm>
        </p:spPr>
        <p:txBody>
          <a:bodyPr>
            <a:normAutofit fontScale="70000" lnSpcReduction="200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Předmět – Anglický jazyk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Věková skupina - </a:t>
            </a:r>
            <a:r>
              <a:rPr lang="cs-CZ" dirty="0" smtClean="0"/>
              <a:t>9. </a:t>
            </a:r>
            <a:r>
              <a:rPr lang="cs-CZ" dirty="0"/>
              <a:t>ročník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Časový fond – </a:t>
            </a:r>
            <a:r>
              <a:rPr lang="cs-CZ" dirty="0" smtClean="0"/>
              <a:t>20 </a:t>
            </a:r>
            <a:r>
              <a:rPr lang="cs-CZ" dirty="0"/>
              <a:t>minut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Popis – </a:t>
            </a:r>
            <a:r>
              <a:rPr lang="cs-CZ" dirty="0" smtClean="0"/>
              <a:t>Materiál </a:t>
            </a:r>
            <a:r>
              <a:rPr lang="cs-CZ" dirty="0"/>
              <a:t>slouží k procvičení slovní zásoby z oblasti </a:t>
            </a:r>
            <a:r>
              <a:rPr lang="cs-CZ" dirty="0" err="1" smtClean="0"/>
              <a:t>Healthy</a:t>
            </a:r>
            <a:r>
              <a:rPr lang="cs-CZ" dirty="0" smtClean="0"/>
              <a:t> </a:t>
            </a:r>
            <a:r>
              <a:rPr lang="cs-CZ" dirty="0" err="1" smtClean="0"/>
              <a:t>lifestyle</a:t>
            </a:r>
            <a:r>
              <a:rPr lang="cs-CZ" dirty="0" smtClean="0"/>
              <a:t>.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Snímek č. 3 – Ú</a:t>
            </a:r>
            <a:r>
              <a:rPr lang="cs-CZ" dirty="0" smtClean="0"/>
              <a:t>kolem žáků je vymyslet, jak by se měl člověk chovat, co by měl jíst a pít, aby žil zdravě. Jednotlivé složky se zobrazí kliknutím.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Snímek č. 4 – </a:t>
            </a:r>
            <a:r>
              <a:rPr lang="cs-CZ" dirty="0" smtClean="0"/>
              <a:t>Obsahuje dvě cesty – zdravý a nezdravý životní styl. Úkolem žáků je popsat to, co vidí, nebo co je k tomu napadá.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Snímek č. 5 – </a:t>
            </a:r>
            <a:r>
              <a:rPr lang="cs-CZ" dirty="0" smtClean="0"/>
              <a:t>Žáci </a:t>
            </a:r>
            <a:r>
              <a:rPr lang="cs-CZ" dirty="0"/>
              <a:t>mají </a:t>
            </a:r>
            <a:r>
              <a:rPr lang="cs-CZ" dirty="0" smtClean="0"/>
              <a:t>určit, které jídlo a aktivity podporují či ničí životní styl. Poté mají dávat rady, co by se mělo a nemělo, aby člověk žil zdravě. Rady se zobrazí a zmizí kliknutím.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Snímek </a:t>
            </a:r>
            <a:r>
              <a:rPr lang="cs-CZ" dirty="0"/>
              <a:t>č. 6 – </a:t>
            </a:r>
            <a:r>
              <a:rPr lang="cs-CZ" dirty="0" smtClean="0"/>
              <a:t>Na tomto snímku se žáci seznámí s potravinovou pyramidou a jejími </a:t>
            </a:r>
            <a:r>
              <a:rPr lang="cs-CZ" dirty="0"/>
              <a:t>s</a:t>
            </a:r>
            <a:r>
              <a:rPr lang="cs-CZ" dirty="0" smtClean="0"/>
              <a:t>ložkami. Popíší, co je v které části pyramidy </a:t>
            </a:r>
            <a:r>
              <a:rPr lang="cs-CZ" dirty="0"/>
              <a:t>(kliknutím se zobrazí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a jaký má význam samotný tvar pyramidy.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Snímek </a:t>
            </a:r>
            <a:r>
              <a:rPr lang="cs-CZ" dirty="0"/>
              <a:t>č. 7 – </a:t>
            </a:r>
            <a:r>
              <a:rPr lang="cs-CZ" dirty="0" smtClean="0"/>
              <a:t>Úkolem žáků je přiřadit potravinu k dané složce potravy.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Další nápady: žáci mohou ve skupinách či individuálně vytvořit projekty zaměřené na životní styl a jeho složky.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Materiál je určen k interaktivní </a:t>
            </a:r>
            <a:r>
              <a:rPr lang="cs-CZ" dirty="0" smtClean="0"/>
              <a:t>výuce.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anča\AppData\Local\Microsoft\Windows\Temporary Internet Files\Content.IE5\7IS2NZ0J\MP9004387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15" y="2253590"/>
            <a:ext cx="1078192" cy="1787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5" name="Mrak 4"/>
          <p:cNvSpPr/>
          <p:nvPr/>
        </p:nvSpPr>
        <p:spPr>
          <a:xfrm>
            <a:off x="1835696" y="1916832"/>
            <a:ext cx="4729891" cy="2609056"/>
          </a:xfrm>
          <a:prstGeom prst="cloud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ysClr val="windowText" lastClr="000000"/>
                </a:solidFill>
              </a:rPr>
              <a:t>What</a:t>
            </a:r>
            <a:r>
              <a:rPr lang="cs-CZ" sz="3600" dirty="0" smtClean="0">
                <a:solidFill>
                  <a:sysClr val="windowText" lastClr="000000"/>
                </a:solidFill>
              </a:rPr>
              <a:t> </a:t>
            </a:r>
            <a:r>
              <a:rPr lang="cs-CZ" sz="3600" dirty="0" err="1" smtClean="0">
                <a:solidFill>
                  <a:sysClr val="windowText" lastClr="000000"/>
                </a:solidFill>
              </a:rPr>
              <a:t>should</a:t>
            </a:r>
            <a:r>
              <a:rPr lang="cs-CZ" sz="3600" dirty="0">
                <a:solidFill>
                  <a:sysClr val="windowText" lastClr="000000"/>
                </a:solidFill>
              </a:rPr>
              <a:t> </a:t>
            </a:r>
            <a:r>
              <a:rPr lang="cs-CZ" sz="3600" dirty="0" smtClean="0">
                <a:solidFill>
                  <a:sysClr val="windowText" lastClr="000000"/>
                </a:solidFill>
              </a:rPr>
              <a:t>I do </a:t>
            </a:r>
            <a:r>
              <a:rPr lang="cs-CZ" sz="3600" dirty="0" err="1" smtClean="0">
                <a:solidFill>
                  <a:sysClr val="windowText" lastClr="000000"/>
                </a:solidFill>
              </a:rPr>
              <a:t>for</a:t>
            </a:r>
            <a:r>
              <a:rPr lang="cs-CZ" sz="3600" dirty="0" smtClean="0">
                <a:solidFill>
                  <a:sysClr val="windowText" lastClr="000000"/>
                </a:solidFill>
              </a:rPr>
              <a:t> my </a:t>
            </a:r>
            <a:r>
              <a:rPr lang="cs-CZ" sz="3600" dirty="0" err="1" smtClean="0">
                <a:solidFill>
                  <a:sysClr val="windowText" lastClr="000000"/>
                </a:solidFill>
              </a:rPr>
              <a:t>healthy</a:t>
            </a:r>
            <a:r>
              <a:rPr lang="cs-CZ" sz="3600" dirty="0" smtClean="0">
                <a:solidFill>
                  <a:sysClr val="windowText" lastClr="000000"/>
                </a:solidFill>
              </a:rPr>
              <a:t> </a:t>
            </a:r>
            <a:r>
              <a:rPr lang="cs-CZ" sz="3600" dirty="0" err="1" smtClean="0">
                <a:solidFill>
                  <a:sysClr val="windowText" lastClr="000000"/>
                </a:solidFill>
              </a:rPr>
              <a:t>lifestyle</a:t>
            </a:r>
            <a:r>
              <a:rPr lang="cs-CZ" sz="3600" dirty="0" smtClean="0">
                <a:solidFill>
                  <a:sysClr val="windowText" lastClr="000000"/>
                </a:solidFill>
              </a:rPr>
              <a:t>?</a:t>
            </a:r>
            <a:endParaRPr lang="cs-CZ" sz="3600" dirty="0">
              <a:solidFill>
                <a:sysClr val="windowText" lastClr="000000"/>
              </a:solidFill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6084168" y="764704"/>
            <a:ext cx="2304256" cy="1656184"/>
          </a:xfrm>
          <a:prstGeom prst="wedgeEllipseCallout">
            <a:avLst>
              <a:gd name="adj1" fmla="val -37685"/>
              <a:gd name="adj2" fmla="val 54937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Exercise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regulary</a:t>
            </a:r>
            <a:endParaRPr lang="cs-CZ" sz="2400" b="1" dirty="0"/>
          </a:p>
        </p:txBody>
      </p:sp>
      <p:sp>
        <p:nvSpPr>
          <p:cNvPr id="8" name="Oválný popisek 7"/>
          <p:cNvSpPr/>
          <p:nvPr/>
        </p:nvSpPr>
        <p:spPr>
          <a:xfrm>
            <a:off x="145615" y="4005064"/>
            <a:ext cx="2448272" cy="1656184"/>
          </a:xfrm>
          <a:prstGeom prst="wedgeEllipseCallout">
            <a:avLst>
              <a:gd name="adj1" fmla="val 71580"/>
              <a:gd name="adj2" fmla="val -2296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ysClr val="windowText" lastClr="000000"/>
                </a:solidFill>
              </a:rPr>
              <a:t>Have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a rest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6558758" y="3144000"/>
            <a:ext cx="2304256" cy="1656184"/>
          </a:xfrm>
          <a:prstGeom prst="wedgeEllipseCallout">
            <a:avLst>
              <a:gd name="adj1" fmla="val -76281"/>
              <a:gd name="adj2" fmla="val -1031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Eat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regulary</a:t>
            </a:r>
            <a:endParaRPr lang="cs-CZ" sz="2400" b="1" dirty="0"/>
          </a:p>
        </p:txBody>
      </p:sp>
      <p:sp>
        <p:nvSpPr>
          <p:cNvPr id="10" name="Oválný popisek 9"/>
          <p:cNvSpPr/>
          <p:nvPr/>
        </p:nvSpPr>
        <p:spPr>
          <a:xfrm>
            <a:off x="239460" y="841076"/>
            <a:ext cx="2304256" cy="1656184"/>
          </a:xfrm>
          <a:prstGeom prst="wedgeEllipseCallout">
            <a:avLst>
              <a:gd name="adj1" fmla="val 28091"/>
              <a:gd name="adj2" fmla="val 73845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Eat</a:t>
            </a:r>
            <a:r>
              <a:rPr lang="cs-CZ" sz="2400" b="1" dirty="0" smtClean="0"/>
              <a:t> more </a:t>
            </a:r>
            <a:r>
              <a:rPr lang="cs-CZ" sz="2400" b="1" dirty="0" err="1" smtClean="0"/>
              <a:t>fruits</a:t>
            </a:r>
            <a:r>
              <a:rPr lang="cs-CZ" sz="2400" b="1" dirty="0" smtClean="0"/>
              <a:t> and </a:t>
            </a:r>
            <a:r>
              <a:rPr lang="cs-CZ" sz="2400" b="1" dirty="0" err="1" smtClean="0"/>
              <a:t>vegetables</a:t>
            </a:r>
            <a:endParaRPr lang="cs-CZ" sz="2400" b="1" dirty="0"/>
          </a:p>
        </p:txBody>
      </p:sp>
      <p:sp>
        <p:nvSpPr>
          <p:cNvPr id="11" name="Oválný popisek 10"/>
          <p:cNvSpPr/>
          <p:nvPr/>
        </p:nvSpPr>
        <p:spPr>
          <a:xfrm>
            <a:off x="3259249" y="260648"/>
            <a:ext cx="2304256" cy="1656184"/>
          </a:xfrm>
          <a:prstGeom prst="wedgeEllipse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ysClr val="windowText" lastClr="000000"/>
                </a:solidFill>
              </a:rPr>
              <a:t>Reduce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stress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2" name="Oválný popisek 11"/>
          <p:cNvSpPr/>
          <p:nvPr/>
        </p:nvSpPr>
        <p:spPr>
          <a:xfrm>
            <a:off x="3851920" y="4653136"/>
            <a:ext cx="2448272" cy="1656184"/>
          </a:xfrm>
          <a:prstGeom prst="wedgeEllipseCallout">
            <a:avLst>
              <a:gd name="adj1" fmla="val -48013"/>
              <a:gd name="adj2" fmla="val -57755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Drink more </a:t>
            </a:r>
            <a:r>
              <a:rPr lang="cs-CZ" sz="2400" b="1" dirty="0" err="1" smtClean="0"/>
              <a:t>water</a:t>
            </a:r>
            <a:endParaRPr lang="cs-CZ" sz="2400" b="1" dirty="0"/>
          </a:p>
        </p:txBody>
      </p:sp>
      <p:pic>
        <p:nvPicPr>
          <p:cNvPr id="1027" name="Picture 3" descr="C:\Users\Janča\AppData\Local\Microsoft\Windows\Temporary Internet Files\Content.IE5\M5C23NMS\MC9003187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886" y="1694656"/>
            <a:ext cx="908428" cy="14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nča\AppData\Local\Microsoft\Windows\Temporary Internet Files\Content.IE5\7IS2NZ0J\MC9004300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941168"/>
            <a:ext cx="1895475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ča\AppData\Local\Microsoft\Windows\Temporary Internet Files\Content.IE5\KAN4DWXC\MC90044175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128263"/>
            <a:ext cx="1424270" cy="142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anča\AppData\Local\Microsoft\Windows\Temporary Internet Files\Content.IE5\SV775IUY\MP90040524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438" y="4833156"/>
            <a:ext cx="1627857" cy="116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132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a </a:t>
            </a:r>
            <a:r>
              <a:rPr lang="cs-CZ" dirty="0" err="1" smtClean="0"/>
              <a:t>choise</a:t>
            </a:r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pic>
        <p:nvPicPr>
          <p:cNvPr id="4" name="Picture 2" descr="C:\Users\Janča\AppData\Local\Microsoft\Windows\Temporary Internet Files\Content.IE5\M5C23NMS\MC900441872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784"/>
            <a:ext cx="1917700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Kříž 4"/>
          <p:cNvSpPr/>
          <p:nvPr/>
        </p:nvSpPr>
        <p:spPr>
          <a:xfrm>
            <a:off x="2257112" y="2214434"/>
            <a:ext cx="792088" cy="720080"/>
          </a:xfrm>
          <a:prstGeom prst="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 descr="C:\Users\Janča\AppData\Local\Microsoft\Windows\Temporary Internet Files\Content.IE5\7IS2NZ0J\MC90044175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941" y="1771092"/>
            <a:ext cx="1731640" cy="173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Kříž 7"/>
          <p:cNvSpPr/>
          <p:nvPr/>
        </p:nvSpPr>
        <p:spPr>
          <a:xfrm>
            <a:off x="2223853" y="4996019"/>
            <a:ext cx="792088" cy="720080"/>
          </a:xfrm>
          <a:prstGeom prst="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2" name="Picture 4" descr="C:\Users\Janča\AppData\Local\Microsoft\Windows\Temporary Internet Files\Content.IE5\KAN4DWXC\MC9004134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0233"/>
            <a:ext cx="1048206" cy="157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nča\AppData\Local\Microsoft\Windows\Temporary Internet Files\Content.IE5\7IS2NZ0J\MC90044178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444792"/>
            <a:ext cx="1708646" cy="170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nča\AppData\Local\Microsoft\Windows\Temporary Internet Files\Content.IE5\KAN4DWXC\MP90042258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781" y="4444792"/>
            <a:ext cx="1368152" cy="1853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Kříž 13"/>
          <p:cNvSpPr/>
          <p:nvPr/>
        </p:nvSpPr>
        <p:spPr>
          <a:xfrm>
            <a:off x="4715577" y="4939075"/>
            <a:ext cx="792088" cy="720080"/>
          </a:xfrm>
          <a:prstGeom prst="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říž 14"/>
          <p:cNvSpPr/>
          <p:nvPr/>
        </p:nvSpPr>
        <p:spPr>
          <a:xfrm>
            <a:off x="4747581" y="2231048"/>
            <a:ext cx="792088" cy="720080"/>
          </a:xfrm>
          <a:prstGeom prst="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7" name="Picture 9" descr="C:\Users\Janča\AppData\Local\Microsoft\Windows\Temporary Internet Files\Content.IE5\M5C23NMS\MP90043060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046" y="2090973"/>
            <a:ext cx="1644240" cy="109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Veselý obličej 5"/>
          <p:cNvSpPr/>
          <p:nvPr/>
        </p:nvSpPr>
        <p:spPr>
          <a:xfrm>
            <a:off x="7553977" y="1958078"/>
            <a:ext cx="1408595" cy="1266019"/>
          </a:xfrm>
          <a:prstGeom prst="smileyFac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7553977" y="4738361"/>
            <a:ext cx="1408595" cy="1266019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683568" y="3502732"/>
            <a:ext cx="7704856" cy="7183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ysClr val="windowText" lastClr="000000"/>
                </a:solidFill>
              </a:rPr>
              <a:t>If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you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eat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healthy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food, drink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water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and do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sports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,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you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will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have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a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good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lifestyle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.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778577" y="6009405"/>
            <a:ext cx="7704856" cy="7183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ysClr val="windowText" lastClr="000000"/>
                </a:solidFill>
              </a:rPr>
              <a:t>If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you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eat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unhealthy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food, drink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alcohol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and do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nothing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,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you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will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have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a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bad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 </a:t>
            </a:r>
            <a:r>
              <a:rPr lang="cs-CZ" sz="2400" b="1" dirty="0" err="1" smtClean="0">
                <a:solidFill>
                  <a:sysClr val="windowText" lastClr="000000"/>
                </a:solidFill>
              </a:rPr>
              <a:t>lifestyle</a:t>
            </a:r>
            <a:r>
              <a:rPr lang="cs-CZ" sz="2400" b="1" dirty="0" smtClean="0">
                <a:solidFill>
                  <a:sysClr val="windowText" lastClr="000000"/>
                </a:solidFill>
              </a:rPr>
              <a:t>.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8138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Healthy</a:t>
            </a:r>
            <a:r>
              <a:rPr lang="cs-CZ" dirty="0" smtClean="0"/>
              <a:t> / </a:t>
            </a:r>
            <a:r>
              <a:rPr lang="cs-CZ" dirty="0" err="1" smtClean="0"/>
              <a:t>unhealthy</a:t>
            </a:r>
            <a:r>
              <a:rPr lang="cs-CZ" dirty="0" smtClean="0"/>
              <a:t> </a:t>
            </a:r>
            <a:r>
              <a:rPr lang="cs-CZ" dirty="0" err="1" smtClean="0"/>
              <a:t>lifestyle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Give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advise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pic>
        <p:nvPicPr>
          <p:cNvPr id="3075" name="Picture 3" descr="C:\Users\Janča\AppData\Local\Microsoft\Windows\Temporary Internet Files\Content.IE5\7IS2NZ0J\MC90044178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057400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anča\AppData\Local\Microsoft\Windows\Temporary Internet Files\Content.IE5\KAN4DWXC\MC9004282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042" y="4722980"/>
            <a:ext cx="1663700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anča\AppData\Local\Microsoft\Windows\Temporary Internet Files\Content.IE5\SV775IUY\MC9004134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45308"/>
            <a:ext cx="1143755" cy="1723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anča\AppData\Local\Microsoft\Windows\Temporary Internet Files\Content.IE5\SV775IUY\MC90029980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876" y="5681256"/>
            <a:ext cx="1814170" cy="111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Janča\AppData\Local\Microsoft\Windows\Temporary Internet Files\Content.IE5\KAN4DWXC\MC90022944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51" y="2514600"/>
            <a:ext cx="178399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Janča\AppData\Local\Microsoft\Windows\Temporary Internet Files\Content.IE5\M5C23NMS\MC90029095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620688"/>
            <a:ext cx="1490804" cy="164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Janča\AppData\Local\Microsoft\Windows\Temporary Internet Files\Content.IE5\7IS2NZ0J\MC90023082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61" y="2870301"/>
            <a:ext cx="3124954" cy="329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Janča\AppData\Local\Microsoft\Windows\Temporary Internet Files\Content.IE5\M5C23NMS\MC90022988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1706"/>
            <a:ext cx="1819656" cy="1416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Janča\AppData\Local\Microsoft\Windows\Temporary Internet Files\Content.IE5\KAN4DWXC\MC900441753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687" y="13716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Janča\AppData\Local\Microsoft\Windows\Temporary Internet Files\Content.IE5\M5C23NMS\MC90030492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474" y="3756871"/>
            <a:ext cx="1230782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Janča\AppData\Local\Microsoft\Windows\Temporary Internet Files\Content.IE5\M5C23NMS\MC90041243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659" y="4313453"/>
            <a:ext cx="1495373" cy="126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Janča\AppData\Local\Microsoft\Windows\Temporary Internet Files\Content.IE5\M5C23NMS\MC900413024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666" y="3429000"/>
            <a:ext cx="1888237" cy="914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37481" y="6130333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Have</a:t>
            </a:r>
            <a:r>
              <a:rPr lang="cs-CZ" sz="3200" b="1" dirty="0" smtClean="0"/>
              <a:t> a rest!</a:t>
            </a:r>
            <a:endParaRPr lang="cs-CZ" sz="32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13166" y="6031720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Drink more </a:t>
            </a:r>
            <a:r>
              <a:rPr lang="cs-CZ" sz="3200" b="1" dirty="0" err="1" smtClean="0"/>
              <a:t>water</a:t>
            </a:r>
            <a:r>
              <a:rPr lang="cs-CZ" sz="3200" b="1" dirty="0" smtClean="0"/>
              <a:t>!</a:t>
            </a:r>
            <a:endParaRPr lang="cs-CZ" sz="32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237282" y="6023966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Don´t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eat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chips</a:t>
            </a:r>
            <a:r>
              <a:rPr lang="cs-CZ" sz="3200" b="1" dirty="0" smtClean="0"/>
              <a:t>!</a:t>
            </a:r>
            <a:endParaRPr lang="cs-CZ" sz="32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244072" y="6014272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Don´t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smoke</a:t>
            </a:r>
            <a:r>
              <a:rPr lang="cs-CZ" sz="3200" b="1" dirty="0" smtClean="0"/>
              <a:t>!</a:t>
            </a:r>
            <a:endParaRPr lang="cs-CZ" sz="32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611265" y="5837945"/>
            <a:ext cx="4119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Eat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lots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of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vegetables</a:t>
            </a:r>
            <a:endParaRPr lang="cs-CZ" sz="32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030216" y="6014271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Don´t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watch</a:t>
            </a:r>
            <a:r>
              <a:rPr lang="cs-CZ" sz="3200" b="1" dirty="0" smtClean="0"/>
              <a:t> TV!</a:t>
            </a:r>
            <a:endParaRPr lang="cs-CZ" sz="32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101757" y="5947568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Don´t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eat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salami</a:t>
            </a:r>
            <a:r>
              <a:rPr lang="cs-CZ" sz="3200" b="1" dirty="0" smtClean="0"/>
              <a:t>!</a:t>
            </a:r>
            <a:endParaRPr lang="cs-CZ" sz="32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782666" y="5981680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Reduce</a:t>
            </a:r>
            <a:r>
              <a:rPr lang="cs-CZ" sz="3200" b="1" dirty="0" smtClean="0"/>
              <a:t> stress!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850472" y="5578356"/>
            <a:ext cx="3384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Don´t</a:t>
            </a:r>
            <a:r>
              <a:rPr lang="cs-CZ" sz="3200" b="1" dirty="0" smtClean="0"/>
              <a:t> drink </a:t>
            </a:r>
            <a:r>
              <a:rPr lang="cs-CZ" sz="3200" b="1" dirty="0" err="1" smtClean="0"/>
              <a:t>too</a:t>
            </a:r>
            <a:r>
              <a:rPr lang="cs-CZ" sz="3200" b="1" dirty="0" smtClean="0"/>
              <a:t> much </a:t>
            </a:r>
            <a:r>
              <a:rPr lang="cs-CZ" sz="3200" b="1" dirty="0" err="1" smtClean="0"/>
              <a:t>beer</a:t>
            </a:r>
            <a:r>
              <a:rPr lang="cs-CZ" sz="3200" b="1" dirty="0" smtClean="0"/>
              <a:t>!</a:t>
            </a:r>
            <a:endParaRPr lang="cs-CZ" sz="32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730123" y="5898770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Don´t</a:t>
            </a:r>
            <a:r>
              <a:rPr lang="cs-CZ" sz="3200" b="1" dirty="0"/>
              <a:t> </a:t>
            </a:r>
            <a:r>
              <a:rPr lang="cs-CZ" sz="3200" b="1" dirty="0" err="1" smtClean="0"/>
              <a:t>eat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sweets</a:t>
            </a:r>
            <a:r>
              <a:rPr lang="cs-CZ" sz="3200" b="1" dirty="0" smtClean="0"/>
              <a:t>!</a:t>
            </a:r>
            <a:endParaRPr lang="cs-CZ" sz="32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237282" y="5898770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Do </a:t>
            </a:r>
            <a:r>
              <a:rPr lang="cs-CZ" sz="3200" b="1" dirty="0" err="1" smtClean="0"/>
              <a:t>sports</a:t>
            </a:r>
            <a:r>
              <a:rPr lang="cs-CZ" sz="3200" b="1" dirty="0" smtClean="0"/>
              <a:t>!</a:t>
            </a:r>
            <a:endParaRPr lang="cs-CZ" sz="32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237282" y="5898770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Eat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lots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of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fruits</a:t>
            </a:r>
            <a:r>
              <a:rPr lang="cs-CZ" sz="3200" b="1" dirty="0" smtClean="0"/>
              <a:t>!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9921202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1475656" y="1772816"/>
            <a:ext cx="5544616" cy="417646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3635896" y="2852936"/>
            <a:ext cx="12961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843808" y="3861048"/>
            <a:ext cx="288870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216588" y="5013176"/>
            <a:ext cx="416399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099" name="Picture 3" descr="C:\Users\Janča\AppData\Local\Microsoft\Windows\Temporary Internet Files\Content.IE5\KAN4DWXC\MC9003312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675" y="5361949"/>
            <a:ext cx="720080" cy="569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Janča\AppData\Local\Microsoft\Windows\Temporary Internet Files\Content.IE5\SV775IUY\MC9002153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188" y="5350578"/>
            <a:ext cx="872480" cy="61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Janča\AppData\Local\Microsoft\Windows\Temporary Internet Files\Content.IE5\7IS2NZ0J\MC9003914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517" y="5092973"/>
            <a:ext cx="547562" cy="76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Janča\AppData\Local\Microsoft\Windows\Temporary Internet Files\Content.IE5\SV775IUY\MC90034706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945" y="5052513"/>
            <a:ext cx="912571" cy="84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Janča\AppData\Local\Microsoft\Windows\Temporary Internet Files\Content.IE5\SV775IUY\MC90033137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468" y="5041951"/>
            <a:ext cx="792088" cy="551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Janča\AppData\Local\Microsoft\Windows\Temporary Internet Files\Content.IE5\M5C23NMS\MC90021578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569" y="5041951"/>
            <a:ext cx="675413" cy="54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Janča\AppData\Local\Microsoft\Windows\Temporary Internet Files\Content.IE5\M5C23NMS\MC90041284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931" y="5090175"/>
            <a:ext cx="1065092" cy="816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Janča\AppData\Local\Microsoft\Windows\Temporary Internet Files\Content.IE5\7IS2NZ0J\MC90044183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689" y="3967660"/>
            <a:ext cx="1044959" cy="107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Janča\AppData\Local\Microsoft\Windows\Temporary Internet Files\Content.IE5\7IS2NZ0J\MC90033575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648" y="4285575"/>
            <a:ext cx="702512" cy="71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Janča\AppData\Local\Microsoft\Windows\Temporary Internet Files\Content.IE5\KAN4DWXC\MC90021537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733" y="3847167"/>
            <a:ext cx="661634" cy="611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Janča\AppData\Local\Microsoft\Windows\Temporary Internet Files\Content.IE5\M5C23NMS\MC90044187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741" y="4053385"/>
            <a:ext cx="1122357" cy="98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C:\Users\Janča\AppData\Local\Microsoft\Windows\Temporary Internet Files\Content.IE5\SV775IUY\MC900251599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540" y="3888550"/>
            <a:ext cx="603953" cy="62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C:\Users\Janča\AppData\Local\Microsoft\Windows\Temporary Internet Files\Content.IE5\KAN4DWXC\MP900177942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016" y="4514991"/>
            <a:ext cx="732533" cy="48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C:\Users\Janča\AppData\Local\Microsoft\Windows\Temporary Internet Files\Content.IE5\M5C23NMS\MC90023281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790" y="2837377"/>
            <a:ext cx="1198451" cy="7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C:\Users\Janča\AppData\Local\Microsoft\Windows\Temporary Internet Files\Content.IE5\SV775IUY\MP900177957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82" y="3204031"/>
            <a:ext cx="964704" cy="64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19" descr="C:\Users\Janča\AppData\Local\Microsoft\Windows\Temporary Internet Files\Content.IE5\7IS2NZ0J\MC900441854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540" y="3126921"/>
            <a:ext cx="727868" cy="720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C:\Users\Janča\AppData\Local\Microsoft\Windows\Temporary Internet Files\Content.IE5\M5C23NMS\MC900232581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588" y="1821856"/>
            <a:ext cx="565997" cy="61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C:\Users\Janča\AppData\Local\Microsoft\Windows\Temporary Internet Files\Content.IE5\7IS2NZ0J\MC900290250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360" y="2228747"/>
            <a:ext cx="468450" cy="52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C:\Users\Janča\AppData\Local\Microsoft\Windows\Temporary Internet Files\Content.IE5\SV775IUY\MC900300049[1].wmf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480" y="2351586"/>
            <a:ext cx="601647" cy="49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5925188" y="2821853"/>
            <a:ext cx="2799928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If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food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higher</a:t>
            </a:r>
            <a:r>
              <a:rPr lang="cs-CZ" sz="2400" dirty="0" smtClean="0"/>
              <a:t> use </a:t>
            </a:r>
            <a:r>
              <a:rPr lang="cs-CZ" sz="2400" dirty="0" err="1" smtClean="0"/>
              <a:t>it</a:t>
            </a:r>
            <a:r>
              <a:rPr lang="cs-CZ" sz="2400" dirty="0" smtClean="0"/>
              <a:t> in </a:t>
            </a:r>
            <a:r>
              <a:rPr lang="cs-CZ" sz="2400" dirty="0" err="1" smtClean="0"/>
              <a:t>small</a:t>
            </a:r>
            <a:r>
              <a:rPr lang="cs-CZ" sz="2400" dirty="0" smtClean="0"/>
              <a:t> </a:t>
            </a:r>
            <a:r>
              <a:rPr lang="cs-CZ" sz="2400" dirty="0" err="1" smtClean="0"/>
              <a:t>amounts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9" name="Mrak 18"/>
          <p:cNvSpPr/>
          <p:nvPr/>
        </p:nvSpPr>
        <p:spPr>
          <a:xfrm>
            <a:off x="1653926" y="459015"/>
            <a:ext cx="5472608" cy="1152128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ysClr val="windowText" lastClr="000000"/>
                </a:solidFill>
              </a:rPr>
              <a:t>The</a:t>
            </a:r>
            <a:r>
              <a:rPr lang="cs-CZ" sz="3200" dirty="0">
                <a:solidFill>
                  <a:sysClr val="windowText" lastClr="000000"/>
                </a:solidFill>
              </a:rPr>
              <a:t> food pyramid</a:t>
            </a:r>
          </a:p>
        </p:txBody>
      </p:sp>
      <p:sp>
        <p:nvSpPr>
          <p:cNvPr id="2" name="Zaoblený obdélník 1"/>
          <p:cNvSpPr/>
          <p:nvPr/>
        </p:nvSpPr>
        <p:spPr>
          <a:xfrm>
            <a:off x="302143" y="1982695"/>
            <a:ext cx="1351783" cy="52973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Sweets</a:t>
            </a:r>
            <a:endParaRPr lang="cs-CZ" sz="2000" b="1" dirty="0"/>
          </a:p>
        </p:txBody>
      </p:sp>
      <p:sp>
        <p:nvSpPr>
          <p:cNvPr id="29" name="Zaoblený obdélník 28"/>
          <p:cNvSpPr/>
          <p:nvPr/>
        </p:nvSpPr>
        <p:spPr>
          <a:xfrm>
            <a:off x="1711385" y="1982695"/>
            <a:ext cx="1351783" cy="52973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Sugar</a:t>
            </a:r>
            <a:endParaRPr lang="cs-CZ" sz="2000" b="1" dirty="0"/>
          </a:p>
        </p:txBody>
      </p:sp>
      <p:sp>
        <p:nvSpPr>
          <p:cNvPr id="30" name="Zaoblený obdélník 29"/>
          <p:cNvSpPr/>
          <p:nvPr/>
        </p:nvSpPr>
        <p:spPr>
          <a:xfrm>
            <a:off x="262523" y="4042475"/>
            <a:ext cx="1661997" cy="52973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Vegetables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Fruit</a:t>
            </a:r>
            <a:endParaRPr lang="cs-CZ" sz="2000" b="1" dirty="0"/>
          </a:p>
        </p:txBody>
      </p:sp>
      <p:sp>
        <p:nvSpPr>
          <p:cNvPr id="31" name="Zaoblený obdélník 30"/>
          <p:cNvSpPr/>
          <p:nvPr/>
        </p:nvSpPr>
        <p:spPr>
          <a:xfrm>
            <a:off x="436608" y="4999517"/>
            <a:ext cx="1351783" cy="52973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Legumes</a:t>
            </a:r>
            <a:endParaRPr lang="cs-CZ" sz="2000" b="1" dirty="0"/>
          </a:p>
        </p:txBody>
      </p:sp>
      <p:sp>
        <p:nvSpPr>
          <p:cNvPr id="32" name="Zaoblený obdélník 31"/>
          <p:cNvSpPr/>
          <p:nvPr/>
        </p:nvSpPr>
        <p:spPr>
          <a:xfrm>
            <a:off x="-96250" y="5529247"/>
            <a:ext cx="1351783" cy="52973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Cereals</a:t>
            </a:r>
            <a:endParaRPr lang="cs-CZ" sz="2000" b="1" dirty="0"/>
          </a:p>
        </p:txBody>
      </p:sp>
      <p:sp>
        <p:nvSpPr>
          <p:cNvPr id="33" name="Zaoblený obdélník 32"/>
          <p:cNvSpPr/>
          <p:nvPr/>
        </p:nvSpPr>
        <p:spPr>
          <a:xfrm>
            <a:off x="1648585" y="3031783"/>
            <a:ext cx="1351783" cy="52973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Meat</a:t>
            </a:r>
            <a:endParaRPr lang="cs-CZ" sz="2000" b="1" dirty="0"/>
          </a:p>
        </p:txBody>
      </p:sp>
      <p:sp>
        <p:nvSpPr>
          <p:cNvPr id="34" name="Zaoblený obdélník 33"/>
          <p:cNvSpPr/>
          <p:nvPr/>
        </p:nvSpPr>
        <p:spPr>
          <a:xfrm>
            <a:off x="251520" y="3031783"/>
            <a:ext cx="1351783" cy="52973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Dairy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products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857853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1653926" y="459015"/>
            <a:ext cx="5472608" cy="1152128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ysClr val="windowText" lastClr="000000"/>
                </a:solidFill>
              </a:rPr>
              <a:t>The</a:t>
            </a:r>
            <a:r>
              <a:rPr lang="cs-CZ" sz="3200" dirty="0" smtClean="0">
                <a:solidFill>
                  <a:sysClr val="windowText" lastClr="000000"/>
                </a:solidFill>
              </a:rPr>
              <a:t> food </a:t>
            </a:r>
            <a:r>
              <a:rPr lang="cs-CZ" sz="3200" dirty="0" err="1" smtClean="0">
                <a:solidFill>
                  <a:sysClr val="windowText" lastClr="000000"/>
                </a:solidFill>
              </a:rPr>
              <a:t>folders</a:t>
            </a:r>
            <a:endParaRPr lang="cs-CZ" sz="3200" dirty="0">
              <a:solidFill>
                <a:sysClr val="windowText" lastClr="00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23528" y="1912530"/>
            <a:ext cx="1944216" cy="829167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Protein</a:t>
            </a:r>
            <a:endParaRPr lang="cs-CZ" sz="2400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2446014" y="1912530"/>
            <a:ext cx="1944216" cy="829167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Sugar</a:t>
            </a:r>
            <a:endParaRPr lang="cs-CZ" sz="24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4534290" y="1912530"/>
            <a:ext cx="1944216" cy="108442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Minerals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fibre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vitamins</a:t>
            </a:r>
            <a:endParaRPr lang="cs-CZ" sz="24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6588224" y="1909099"/>
            <a:ext cx="2304256" cy="943837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Complex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Carbohydrates</a:t>
            </a:r>
            <a:endParaRPr lang="cs-CZ" sz="2400" b="1" dirty="0"/>
          </a:p>
        </p:txBody>
      </p:sp>
      <p:pic>
        <p:nvPicPr>
          <p:cNvPr id="3074" name="Picture 2" descr="C:\Users\Janča\AppData\Local\Microsoft\Windows\Temporary Internet Files\Content.IE5\SV775IUY\MC9000583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94" y="5085184"/>
            <a:ext cx="1245192" cy="117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anča\AppData\Local\Microsoft\Windows\Temporary Internet Files\Content.IE5\7IS2NZ0J\MC900441854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399" y="5142739"/>
            <a:ext cx="1125662" cy="111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anča\AppData\Local\Microsoft\Windows\Temporary Internet Files\Content.IE5\KAN4DWXC\MC9004418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835" y="5189126"/>
            <a:ext cx="1558024" cy="106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anča\AppData\Local\Microsoft\Windows\Temporary Internet Files\Content.IE5\SV775IUY\MC90042824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75" y="5324232"/>
            <a:ext cx="831850" cy="75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anča\AppData\Local\Microsoft\Windows\Temporary Internet Files\Content.IE5\M5C23NMS\MP90044835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437" y="5464865"/>
            <a:ext cx="1187624" cy="79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Janča\AppData\Local\Microsoft\Windows\Temporary Internet Files\Content.IE5\7IS2NZ0J\MC900441718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94" y="5085184"/>
            <a:ext cx="1158849" cy="115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Janča\AppData\Local\Microsoft\Windows\Temporary Internet Files\Content.IE5\KAN4DWXC\MC90021578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4204" y="5133785"/>
            <a:ext cx="1195592" cy="97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Janča\AppData\Local\Microsoft\Windows\Temporary Internet Files\Content.IE5\SV775IUY\MP90040057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975157" y="4858440"/>
            <a:ext cx="1118266" cy="139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Janča\AppData\Local\Microsoft\Windows\Temporary Internet Files\Content.IE5\7IS2NZ0J\MP900400589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299" y="5087664"/>
            <a:ext cx="960124" cy="12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Janča\AppData\Local\Microsoft\Windows\Temporary Internet Files\Content.IE5\KAN4DWXC\MC90029892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935" y="5189126"/>
            <a:ext cx="1056130" cy="80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Janča\AppData\Local\Microsoft\Windows\Temporary Internet Files\Content.IE5\M5C23NMS\MC90023424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498" y="4992591"/>
            <a:ext cx="1488791" cy="129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Janča\AppData\Local\Microsoft\Windows\Temporary Internet Files\Content.IE5\SV775IUY\MC900215377[2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375" y="5294514"/>
            <a:ext cx="1407036" cy="99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Janča\AppData\Local\Microsoft\Windows\Temporary Internet Files\Content.IE5\KAN4DWXC\MP900387875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246" y="5189126"/>
            <a:ext cx="1616049" cy="115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Janča\AppData\Local\Microsoft\Windows\Temporary Internet Files\Content.IE5\SV775IUY\MC900430129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458" y="5324232"/>
            <a:ext cx="1205607" cy="951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Janča\AppData\Local\Microsoft\Windows\Temporary Internet Files\Content.IE5\M5C23NMS\MP900406484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509" y="5063828"/>
            <a:ext cx="1010981" cy="127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3163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04348E-6 L 0.40573 -0.3369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78" y="-168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31267E-7 L -0.41319 -0.3621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60" y="-181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22109E-6 L -0.31493 -0.28168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7" y="-140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31267E-7 L 0.05521 -0.3411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-170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22942E-6 L -0.11059 -0.38552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8" y="-192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8714E-6 L 0.16632 -0.30458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16" y="-15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59852E-6 L 0.28351 -0.32956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-164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29232E-6 L 0.3507 -0.15264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35" y="-76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8.97317E-7 L -0.17777 -0.23474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89" y="-117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58927E-6 L -0.07882 -0.25208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-126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87697E-6 L 0.34445 0.02405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2" y="12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27475E-6 L -0.36441 -0.11332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29" y="-56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9722E-6 L 0.11753 -0.18316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68" y="-9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88529E-7 L 0.1342 -0.06198 " pathEditMode="relative" rAng="0" ptsTypes="AA">
                                      <p:cBhvr>
                                        <p:cTn id="156" dur="2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-30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30342E-6 L -0.14965 -0.04787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-24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r>
              <a:rPr lang="cs-CZ" i="1" u="sng" dirty="0" smtClean="0"/>
              <a:t>Galerie </a:t>
            </a:r>
            <a:r>
              <a:rPr lang="cs-CZ" i="1" u="sng" dirty="0" err="1" smtClean="0"/>
              <a:t>microsoft</a:t>
            </a:r>
            <a:r>
              <a:rPr lang="cs-CZ" i="1" u="sng" dirty="0" smtClean="0"/>
              <a:t> </a:t>
            </a:r>
            <a:r>
              <a:rPr lang="cs-CZ" i="1" u="sng" dirty="0" err="1" smtClean="0"/>
              <a:t>office</a:t>
            </a:r>
            <a:r>
              <a:rPr lang="cs-CZ" i="1" u="sng" smtClean="0"/>
              <a:t> – www.office.microsoft.com</a:t>
            </a:r>
            <a:endParaRPr lang="cs-CZ" i="1" u="sng" dirty="0">
              <a:solidFill>
                <a:srgbClr val="073E87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395</TotalTime>
  <Words>415</Words>
  <Application>Microsoft Office PowerPoint</Application>
  <PresentationFormat>Předvádění na obrazovce (4:3)</PresentationFormat>
  <Paragraphs>67</Paragraphs>
  <Slides>8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Vlnění</vt:lpstr>
      <vt:lpstr>Základní škola a Mateřská škola Bílá Třemešná, okres Trutnov</vt:lpstr>
      <vt:lpstr>Anotace</vt:lpstr>
      <vt:lpstr>Prezentace aplikace PowerPoint</vt:lpstr>
      <vt:lpstr>You have a choise…</vt:lpstr>
      <vt:lpstr>Healthy / unhealthy lifestyle Give me an advise!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jitka</cp:lastModifiedBy>
  <cp:revision>39</cp:revision>
  <dcterms:created xsi:type="dcterms:W3CDTF">2013-05-10T12:01:16Z</dcterms:created>
  <dcterms:modified xsi:type="dcterms:W3CDTF">2014-02-02T11:47:42Z</dcterms:modified>
</cp:coreProperties>
</file>