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4" r:id="rId8"/>
    <p:sldId id="263" r:id="rId9"/>
    <p:sldId id="265" r:id="rId10"/>
    <p:sldId id="266" r:id="rId11"/>
    <p:sldId id="267" r:id="rId12"/>
    <p:sldId id="268" r:id="rId13"/>
    <p:sldId id="26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20" d="100"/>
          <a:sy n="120" d="100"/>
        </p:scale>
        <p:origin x="-98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</a:t>
          </a:r>
          <a:r>
            <a:rPr lang="cs-CZ" sz="2000" b="1" dirty="0" smtClean="0"/>
            <a:t>sady </a:t>
          </a:r>
          <a:r>
            <a:rPr lang="cs-CZ" sz="2000" dirty="0" smtClean="0"/>
            <a:t>VYBRANÉ KAPITOLY Z CHEMIE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 ODDĚLOVÁNÍ SLOŽEK SMĚSÍ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     Ing. Minářová Pavlína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  podzim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Y="154464" custLinFactNeighborX="173" custLinFactNeighborY="456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9769CAA7-9C3A-495E-8101-7B3FEA976AD1}" type="presOf" srcId="{BA9EE107-A5FB-41C4-9EF1-1CC153B68B3F}" destId="{9C0CD981-713F-47B3-AE2F-2963F2684A6F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0CA187B-663D-4837-8445-E7ADFDD10974}" type="presOf" srcId="{E392F34A-E55D-43D5-AEDD-49027298B816}" destId="{7DCEBD2C-792F-484E-9C96-926E03F540ED}" srcOrd="0" destOrd="0" presId="urn:microsoft.com/office/officeart/2008/layout/VerticalCurvedList"/>
    <dgm:cxn modelId="{9FB482EC-5F59-4940-A0AD-6EA2718B6187}" type="presOf" srcId="{A83A7CFB-B411-4357-9641-4A8443F73655}" destId="{F036299F-AF4D-4DAF-ABF5-87E8CC3FEF1B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4608AB51-A1B9-4049-B061-0A5979A7543A}" type="presOf" srcId="{60B5D622-D348-4384-9EFA-863CA4F7B7A3}" destId="{CAE44C5F-81A1-4D30-8D3F-2E663ECAC700}" srcOrd="0" destOrd="0" presId="urn:microsoft.com/office/officeart/2008/layout/VerticalCurvedList"/>
    <dgm:cxn modelId="{6F829CC4-98AA-4CB3-AADD-84F53CAD8786}" type="presOf" srcId="{3061F91D-8548-4FCB-A021-DD835A272F0F}" destId="{88F378EC-C3F8-47CD-AEFF-49BA634320FB}" srcOrd="0" destOrd="0" presId="urn:microsoft.com/office/officeart/2008/layout/VerticalCurvedList"/>
    <dgm:cxn modelId="{6419FF52-C8B7-4D70-BBF9-E97411F64DB5}" type="presOf" srcId="{A6F0E638-0CDE-4E1F-BB57-10C18463C623}" destId="{7DCEBD2C-792F-484E-9C96-926E03F540ED}" srcOrd="0" destOrd="1" presId="urn:microsoft.com/office/officeart/2008/layout/VerticalCurvedList"/>
    <dgm:cxn modelId="{8913039D-32CD-40E5-9567-C4382BAA4B96}" type="presOf" srcId="{8D78E2D7-18A7-41DD-9962-57B3FE2BEBDD}" destId="{A1781B13-DE10-4169-ABDE-0384026A6B34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F6E87413-ADBD-477F-9B1A-2D51DA2DCB90}" type="presOf" srcId="{F3C4A836-23AC-4E41-B6D6-51221E7E6743}" destId="{EF104B90-7E69-4918-A202-E6F91FC6E413}" srcOrd="0" destOrd="0" presId="urn:microsoft.com/office/officeart/2008/layout/VerticalCurvedList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D21FB500-F67E-4A49-BE4F-333AE2FCE67E}" type="presParOf" srcId="{9C0CD981-713F-47B3-AE2F-2963F2684A6F}" destId="{96773A7D-3367-4F53-A2D2-EA5770AFFDB3}" srcOrd="0" destOrd="0" presId="urn:microsoft.com/office/officeart/2008/layout/VerticalCurvedList"/>
    <dgm:cxn modelId="{813CE214-B6BE-46BD-9CBA-2E611BCE815F}" type="presParOf" srcId="{96773A7D-3367-4F53-A2D2-EA5770AFFDB3}" destId="{F31B7103-6E88-4DB9-9888-CB9E0B3FEEF8}" srcOrd="0" destOrd="0" presId="urn:microsoft.com/office/officeart/2008/layout/VerticalCurvedList"/>
    <dgm:cxn modelId="{B109995B-3065-4DDF-A705-92BF1DFC7FE4}" type="presParOf" srcId="{F31B7103-6E88-4DB9-9888-CB9E0B3FEEF8}" destId="{F7A92DE4-3445-4B9B-AF3D-F2DA6F69C25D}" srcOrd="0" destOrd="0" presId="urn:microsoft.com/office/officeart/2008/layout/VerticalCurvedList"/>
    <dgm:cxn modelId="{139E6D71-099E-470D-8482-1504B0DEBC2F}" type="presParOf" srcId="{F31B7103-6E88-4DB9-9888-CB9E0B3FEEF8}" destId="{EF104B90-7E69-4918-A202-E6F91FC6E413}" srcOrd="1" destOrd="0" presId="urn:microsoft.com/office/officeart/2008/layout/VerticalCurvedList"/>
    <dgm:cxn modelId="{DF729018-DA2B-4569-A07A-A5D3C61E2B7B}" type="presParOf" srcId="{F31B7103-6E88-4DB9-9888-CB9E0B3FEEF8}" destId="{F5A5022A-2B1C-4F3B-B289-BC099E9CE92F}" srcOrd="2" destOrd="0" presId="urn:microsoft.com/office/officeart/2008/layout/VerticalCurvedList"/>
    <dgm:cxn modelId="{7B65A297-3DE5-4C30-8F6C-6CF29ADD4499}" type="presParOf" srcId="{F31B7103-6E88-4DB9-9888-CB9E0B3FEEF8}" destId="{F16BA6F4-95DE-4E28-BF94-6459A70C4A6D}" srcOrd="3" destOrd="0" presId="urn:microsoft.com/office/officeart/2008/layout/VerticalCurvedList"/>
    <dgm:cxn modelId="{AFE45C00-1CE2-42C2-8C63-588D4DB2AF28}" type="presParOf" srcId="{96773A7D-3367-4F53-A2D2-EA5770AFFDB3}" destId="{F036299F-AF4D-4DAF-ABF5-87E8CC3FEF1B}" srcOrd="1" destOrd="0" presId="urn:microsoft.com/office/officeart/2008/layout/VerticalCurvedList"/>
    <dgm:cxn modelId="{2C51885F-F51B-4654-8ED3-4C3900B00A57}" type="presParOf" srcId="{96773A7D-3367-4F53-A2D2-EA5770AFFDB3}" destId="{40B95986-31F6-48A6-A8D8-D04AC3BEDA92}" srcOrd="2" destOrd="0" presId="urn:microsoft.com/office/officeart/2008/layout/VerticalCurvedList"/>
    <dgm:cxn modelId="{22CD9E68-0598-4806-9595-475FD8B13115}" type="presParOf" srcId="{40B95986-31F6-48A6-A8D8-D04AC3BEDA92}" destId="{112F553D-60C2-4CC4-948D-0369F51C4DB0}" srcOrd="0" destOrd="0" presId="urn:microsoft.com/office/officeart/2008/layout/VerticalCurvedList"/>
    <dgm:cxn modelId="{B43866E6-334E-4353-B93E-ADBEE2829788}" type="presParOf" srcId="{96773A7D-3367-4F53-A2D2-EA5770AFFDB3}" destId="{A1781B13-DE10-4169-ABDE-0384026A6B34}" srcOrd="3" destOrd="0" presId="urn:microsoft.com/office/officeart/2008/layout/VerticalCurvedList"/>
    <dgm:cxn modelId="{82336AED-6A3D-45A8-930B-8D02561C706B}" type="presParOf" srcId="{96773A7D-3367-4F53-A2D2-EA5770AFFDB3}" destId="{65CD74A9-3E7B-49D7-95DD-EB8B72D6CA84}" srcOrd="4" destOrd="0" presId="urn:microsoft.com/office/officeart/2008/layout/VerticalCurvedList"/>
    <dgm:cxn modelId="{6A4E19CA-EF5A-44CE-B66A-46BBD02895EE}" type="presParOf" srcId="{65CD74A9-3E7B-49D7-95DD-EB8B72D6CA84}" destId="{2741B69B-255D-4143-BECE-5BD9035A4FC6}" srcOrd="0" destOrd="0" presId="urn:microsoft.com/office/officeart/2008/layout/VerticalCurvedList"/>
    <dgm:cxn modelId="{0662A617-FC4F-4B26-8DB3-0F3E899A7ACC}" type="presParOf" srcId="{96773A7D-3367-4F53-A2D2-EA5770AFFDB3}" destId="{7DCEBD2C-792F-484E-9C96-926E03F540ED}" srcOrd="5" destOrd="0" presId="urn:microsoft.com/office/officeart/2008/layout/VerticalCurvedList"/>
    <dgm:cxn modelId="{40CC6409-7060-45FD-9F42-84649D77F827}" type="presParOf" srcId="{96773A7D-3367-4F53-A2D2-EA5770AFFDB3}" destId="{8E391AE5-35EA-4A7F-ACFF-6E662A0BD046}" srcOrd="6" destOrd="0" presId="urn:microsoft.com/office/officeart/2008/layout/VerticalCurvedList"/>
    <dgm:cxn modelId="{32759D6A-560E-4DA7-AC27-65C8E11193A3}" type="presParOf" srcId="{8E391AE5-35EA-4A7F-ACFF-6E662A0BD046}" destId="{EB133F34-59A3-4639-B813-3EF5396EC28B}" srcOrd="0" destOrd="0" presId="urn:microsoft.com/office/officeart/2008/layout/VerticalCurvedList"/>
    <dgm:cxn modelId="{2EF2C3C3-860B-4E48-87D9-C11C686DB7F2}" type="presParOf" srcId="{96773A7D-3367-4F53-A2D2-EA5770AFFDB3}" destId="{88F378EC-C3F8-47CD-AEFF-49BA634320FB}" srcOrd="7" destOrd="0" presId="urn:microsoft.com/office/officeart/2008/layout/VerticalCurvedList"/>
    <dgm:cxn modelId="{C1727B8A-DADC-4D88-968D-C6E74C3C56EE}" type="presParOf" srcId="{96773A7D-3367-4F53-A2D2-EA5770AFFDB3}" destId="{0C1D6B2A-9239-4220-B9D4-EF24FF044C0E}" srcOrd="8" destOrd="0" presId="urn:microsoft.com/office/officeart/2008/layout/VerticalCurvedList"/>
    <dgm:cxn modelId="{B6A8C44E-A095-4C81-BC09-D5DDDE3379FE}" type="presParOf" srcId="{0C1D6B2A-9239-4220-B9D4-EF24FF044C0E}" destId="{A6FEC19F-0F90-4EC7-BB21-E0ADFEFFA617}" srcOrd="0" destOrd="0" presId="urn:microsoft.com/office/officeart/2008/layout/VerticalCurvedList"/>
    <dgm:cxn modelId="{0C1E6967-0FCF-4701-89C8-7F26C81BC7AE}" type="presParOf" srcId="{96773A7D-3367-4F53-A2D2-EA5770AFFDB3}" destId="{CAE44C5F-81A1-4D30-8D3F-2E663ECAC700}" srcOrd="9" destOrd="0" presId="urn:microsoft.com/office/officeart/2008/layout/VerticalCurvedList"/>
    <dgm:cxn modelId="{2F088DB8-4958-4922-BFD2-0C0DC48E9782}" type="presParOf" srcId="{96773A7D-3367-4F53-A2D2-EA5770AFFDB3}" destId="{053E2699-E7D5-4B6C-A824-2ED732C32228}" srcOrd="10" destOrd="0" presId="urn:microsoft.com/office/officeart/2008/layout/VerticalCurvedList"/>
    <dgm:cxn modelId="{EE998F09-459A-421F-936E-7A22623F8DE5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     Ing. Minářová Pavlína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  podzim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</a:t>
          </a:r>
          <a:r>
            <a:rPr lang="cs-CZ" sz="2000" b="1" kern="1200" dirty="0" smtClean="0"/>
            <a:t>sady </a:t>
          </a:r>
          <a:r>
            <a:rPr lang="cs-CZ" sz="2000" kern="1200" dirty="0" smtClean="0"/>
            <a:t>VYBRANÉ KAPITOLY Z CHEMIE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11895" y="2484402"/>
          <a:ext cx="5849872" cy="6119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 ODDĚLOVÁNÍ SLOŽEK SMĚSÍ</a:t>
          </a:r>
          <a:endParaRPr lang="cs-CZ" sz="2000" kern="1200" dirty="0" smtClean="0"/>
        </a:p>
      </dsp:txBody>
      <dsp:txXfrm>
        <a:off x="311895" y="2484402"/>
        <a:ext cx="5849872" cy="611941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8C9CA-6666-45A3-B5D2-EEA2DEC0247C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D9904-353D-4844-AB82-AEB91E6222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8C9CA-6666-45A3-B5D2-EEA2DEC0247C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D9904-353D-4844-AB82-AEB91E622247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8C9CA-6666-45A3-B5D2-EEA2DEC0247C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D9904-353D-4844-AB82-AEB91E6222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8C9CA-6666-45A3-B5D2-EEA2DEC0247C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D9904-353D-4844-AB82-AEB91E62224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8C9CA-6666-45A3-B5D2-EEA2DEC0247C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D9904-353D-4844-AB82-AEB91E6222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8C9CA-6666-45A3-B5D2-EEA2DEC0247C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D9904-353D-4844-AB82-AEB91E6222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8C9CA-6666-45A3-B5D2-EEA2DEC0247C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D9904-353D-4844-AB82-AEB91E6222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8C9CA-6666-45A3-B5D2-EEA2DEC0247C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D9904-353D-4844-AB82-AEB91E622247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8C9CA-6666-45A3-B5D2-EEA2DEC0247C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D9904-353D-4844-AB82-AEB91E622247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8C9CA-6666-45A3-B5D2-EEA2DEC0247C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D9904-353D-4844-AB82-AEB91E6222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8C9CA-6666-45A3-B5D2-EEA2DEC0247C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D9904-353D-4844-AB82-AEB91E622247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E898C9CA-6666-45A3-B5D2-EEA2DEC0247C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AF7D9904-353D-4844-AB82-AEB91E622247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799" y="1844824"/>
            <a:ext cx="7772400" cy="959420"/>
          </a:xfrm>
        </p:spPr>
        <p:txBody>
          <a:bodyPr>
            <a:normAutofit/>
          </a:bodyPr>
          <a:lstStyle/>
          <a:p>
            <a:r>
              <a:rPr lang="cs-CZ" sz="2800" dirty="0"/>
              <a:t>Základní škola a Mateřská škola Bílá Třemešná, okres Trutnov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599" y="2852936"/>
            <a:ext cx="6400800" cy="521071"/>
          </a:xfrm>
        </p:spPr>
        <p:txBody>
          <a:bodyPr/>
          <a:lstStyle/>
          <a:p>
            <a:r>
              <a:rPr lang="cs-CZ" sz="2400" dirty="0"/>
              <a:t>Škola 21. století</a:t>
            </a:r>
          </a:p>
          <a:p>
            <a:endParaRPr lang="cs-CZ" dirty="0"/>
          </a:p>
        </p:txBody>
      </p:sp>
      <p:pic>
        <p:nvPicPr>
          <p:cNvPr id="4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965959997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80617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1484784"/>
            <a:ext cx="7408333" cy="4530816"/>
          </a:xfrm>
        </p:spPr>
        <p:txBody>
          <a:bodyPr>
            <a:normAutofit/>
          </a:bodyPr>
          <a:lstStyle/>
          <a:p>
            <a:pPr>
              <a:buNone/>
              <a:defRPr/>
            </a:pPr>
            <a:r>
              <a:rPr lang="cs-CZ" dirty="0">
                <a:cs typeface="Calibri" pitchFamily="34" charset="0"/>
              </a:rPr>
              <a:t>předmět: chemie</a:t>
            </a:r>
          </a:p>
          <a:p>
            <a:pPr>
              <a:buNone/>
              <a:defRPr/>
            </a:pPr>
            <a:r>
              <a:rPr lang="cs-CZ" dirty="0">
                <a:cs typeface="Calibri" pitchFamily="34" charset="0"/>
              </a:rPr>
              <a:t>věková skupina: </a:t>
            </a:r>
            <a:r>
              <a:rPr lang="cs-CZ" dirty="0" smtClean="0">
                <a:cs typeface="Calibri" pitchFamily="34" charset="0"/>
              </a:rPr>
              <a:t>8.třída </a:t>
            </a:r>
            <a:endParaRPr lang="cs-CZ" dirty="0">
              <a:cs typeface="Calibri" pitchFamily="34" charset="0"/>
            </a:endParaRPr>
          </a:p>
          <a:p>
            <a:pPr marL="0" indent="0">
              <a:buNone/>
              <a:defRPr/>
            </a:pPr>
            <a:r>
              <a:rPr lang="cs-CZ" dirty="0">
                <a:cs typeface="Calibri" pitchFamily="34" charset="0"/>
              </a:rPr>
              <a:t>Materiál je určen k interaktivní výuce. </a:t>
            </a:r>
            <a:r>
              <a:rPr lang="cs-CZ" dirty="0"/>
              <a:t>Úvodní prezentace může sloužit jako výkladové nebo opakovací  učivo.</a:t>
            </a:r>
            <a:r>
              <a:rPr lang="cs-CZ" dirty="0">
                <a:cs typeface="Calibri" pitchFamily="34" charset="0"/>
              </a:rPr>
              <a:t>  Žáci inovativním způsobem vyhledávají </a:t>
            </a:r>
            <a:r>
              <a:rPr lang="cs-CZ" dirty="0" smtClean="0">
                <a:cs typeface="Calibri" pitchFamily="34" charset="0"/>
              </a:rPr>
              <a:t>odpovědi na otázky a </a:t>
            </a:r>
            <a:r>
              <a:rPr lang="cs-CZ" dirty="0">
                <a:cs typeface="Calibri" pitchFamily="34" charset="0"/>
              </a:rPr>
              <a:t>zpracovávají informace pomocí </a:t>
            </a:r>
            <a:r>
              <a:rPr lang="cs-CZ" dirty="0" smtClean="0">
                <a:cs typeface="Calibri" pitchFamily="34" charset="0"/>
              </a:rPr>
              <a:t>internetu na </a:t>
            </a:r>
            <a:r>
              <a:rPr lang="cs-CZ" dirty="0"/>
              <a:t>základní způsoby dělení </a:t>
            </a:r>
            <a:r>
              <a:rPr lang="cs-CZ" dirty="0" smtClean="0"/>
              <a:t>směsí. Popisují destilační aparaturu.</a:t>
            </a:r>
            <a:r>
              <a:rPr lang="cs-CZ" dirty="0" smtClean="0">
                <a:cs typeface="Calibri" pitchFamily="34" charset="0"/>
              </a:rPr>
              <a:t> </a:t>
            </a:r>
            <a:r>
              <a:rPr lang="cs-CZ" dirty="0">
                <a:cs typeface="Calibri" pitchFamily="34" charset="0"/>
              </a:rPr>
              <a:t>Na snímcích </a:t>
            </a:r>
            <a:r>
              <a:rPr lang="cs-CZ" dirty="0" smtClean="0">
                <a:cs typeface="Calibri" pitchFamily="34" charset="0"/>
              </a:rPr>
              <a:t>11 </a:t>
            </a:r>
            <a:r>
              <a:rPr lang="cs-CZ" dirty="0">
                <a:cs typeface="Calibri" pitchFamily="34" charset="0"/>
              </a:rPr>
              <a:t>– </a:t>
            </a:r>
            <a:r>
              <a:rPr lang="cs-CZ" dirty="0" smtClean="0">
                <a:cs typeface="Calibri" pitchFamily="34" charset="0"/>
              </a:rPr>
              <a:t>12 </a:t>
            </a:r>
            <a:r>
              <a:rPr lang="cs-CZ" dirty="0">
                <a:cs typeface="Calibri" pitchFamily="34" charset="0"/>
              </a:rPr>
              <a:t>žáci </a:t>
            </a:r>
            <a:r>
              <a:rPr lang="cs-CZ" dirty="0" smtClean="0">
                <a:cs typeface="Calibri" pitchFamily="34" charset="0"/>
              </a:rPr>
              <a:t>určí způsob oddělování </a:t>
            </a:r>
            <a:r>
              <a:rPr lang="cs-CZ" smtClean="0">
                <a:cs typeface="Calibri" pitchFamily="34" charset="0"/>
              </a:rPr>
              <a:t>a uvedou </a:t>
            </a:r>
            <a:r>
              <a:rPr lang="cs-CZ" dirty="0" smtClean="0">
                <a:cs typeface="Calibri" pitchFamily="34" charset="0"/>
              </a:rPr>
              <a:t>jeho využití </a:t>
            </a:r>
            <a:r>
              <a:rPr lang="cs-CZ" smtClean="0">
                <a:cs typeface="Calibri" pitchFamily="34" charset="0"/>
              </a:rPr>
              <a:t>v praxi.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8529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2675466"/>
            <a:ext cx="5688632" cy="3849877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nejjednodušším způsobem = </a:t>
            </a:r>
            <a:r>
              <a:rPr lang="cs-CZ" dirty="0" smtClean="0">
                <a:solidFill>
                  <a:srgbClr val="FF0000"/>
                </a:solidFill>
              </a:rPr>
              <a:t>1. USAZOVÁNÍ</a:t>
            </a:r>
          </a:p>
          <a:p>
            <a:r>
              <a:rPr lang="cs-CZ" dirty="0" smtClean="0"/>
              <a:t>= oddělování dvou vzájemně nemísitelných kapalin, nebo pevné látky rozptýlené v kapalině</a:t>
            </a:r>
          </a:p>
          <a:p>
            <a:endParaRPr lang="cs-CZ" dirty="0"/>
          </a:p>
          <a:p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Kde se můžete s usazováním setkat v běžném životě?</a:t>
            </a:r>
          </a:p>
          <a:p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 čištění bazénu – nečistoty se nechávají ve vodě usadit a poté se ze dna vyluxují.</a:t>
            </a:r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SEPARAČNÍ TECHNIKY</a:t>
            </a:r>
            <a:endParaRPr lang="cs-CZ" dirty="0"/>
          </a:p>
        </p:txBody>
      </p:sp>
      <p:pic>
        <p:nvPicPr>
          <p:cNvPr id="1026" name="Picture 2" descr="C:\Users\Majda\AppData\Local\Microsoft\Windows\Temporary Internet Files\Content.IE5\JID3GU85\MP90043103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708920"/>
            <a:ext cx="2424435" cy="36455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4" name="Picture 2" descr="C:\Users\Majda\AppData\Local\Microsoft\Windows\Temporary Internet Files\Content.IE5\QO290GXZ\MC9004419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8640"/>
            <a:ext cx="1706310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3174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8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9" y="1916832"/>
            <a:ext cx="8568951" cy="4680519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2. FILTRACE</a:t>
            </a:r>
          </a:p>
          <a:p>
            <a:r>
              <a:rPr lang="cs-CZ" dirty="0"/>
              <a:t>o</a:t>
            </a:r>
            <a:r>
              <a:rPr lang="cs-CZ" dirty="0" smtClean="0"/>
              <a:t>ddělování pevných složek od kapalných nebo plynných složek v různorodých směsích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SEPARAČNÍ TECHNIKY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3789040"/>
            <a:ext cx="6624736" cy="26396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3800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7" y="2348880"/>
            <a:ext cx="4536503" cy="4176463"/>
          </a:xfrm>
        </p:spPr>
        <p:txBody>
          <a:bodyPr/>
          <a:lstStyle/>
          <a:p>
            <a:r>
              <a:rPr lang="cs-CZ" dirty="0" smtClean="0"/>
              <a:t>jako </a:t>
            </a:r>
            <a:r>
              <a:rPr lang="cs-CZ" dirty="0"/>
              <a:t>filtry se používají síta, tkaniny a filtrační </a:t>
            </a:r>
            <a:r>
              <a:rPr lang="cs-CZ" dirty="0" smtClean="0"/>
              <a:t>papíry</a:t>
            </a:r>
          </a:p>
          <a:p>
            <a:endParaRPr lang="cs-CZ" dirty="0"/>
          </a:p>
          <a:p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Kde používáme filtraci a filtry?</a:t>
            </a:r>
          </a:p>
          <a:p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čištění vody v bazénech a při výrobě pitné vody.</a:t>
            </a:r>
          </a:p>
          <a:p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Vzduchové filtry součástí motorů aut.</a:t>
            </a:r>
          </a:p>
          <a:p>
            <a:endParaRPr lang="cs-CZ" dirty="0"/>
          </a:p>
        </p:txBody>
      </p:sp>
      <p:pic>
        <p:nvPicPr>
          <p:cNvPr id="2051" name="Picture 3" descr="C:\Users\Majda\AppData\Local\Microsoft\Windows\Temporary Internet Files\Content.IE5\RK60U5RP\MP90042219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4850" y="260648"/>
            <a:ext cx="3889952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Majda\AppData\Local\Microsoft\Windows\Temporary Internet Files\Content.IE5\RK60U5RP\MC90037891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299184"/>
            <a:ext cx="3312368" cy="3085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7812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1" y="2175906"/>
            <a:ext cx="8028880" cy="4493454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3. DESTILACE</a:t>
            </a:r>
          </a:p>
          <a:p>
            <a:r>
              <a:rPr lang="cs-CZ" dirty="0"/>
              <a:t>d</a:t>
            </a:r>
            <a:r>
              <a:rPr lang="cs-CZ" dirty="0" smtClean="0"/>
              <a:t>ělení směsi různých kapalin s odlišnými teplotami varu nebo k získání rozpouštědla z roztoků</a:t>
            </a:r>
          </a:p>
          <a:p>
            <a:r>
              <a:rPr lang="cs-CZ" dirty="0"/>
              <a:t>p</a:t>
            </a:r>
            <a:r>
              <a:rPr lang="cs-CZ" dirty="0" smtClean="0"/>
              <a:t>rovádí se v tzv. destilačních aparaturách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chemeClr val="tx1"/>
                </a:solidFill>
              </a:rPr>
              <a:t>V praxi?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Destilovaná voda.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Používá se např. do chladičů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automobilů či žehliček.</a:t>
            </a: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Výroba alkoholických nápojů.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SEPARAČNÍ TECHNIKY</a:t>
            </a:r>
          </a:p>
        </p:txBody>
      </p:sp>
      <p:pic>
        <p:nvPicPr>
          <p:cNvPr id="3074" name="Picture 2" descr="C:\Users\Majda\AppData\Local\Microsoft\Windows\Temporary Internet Files\Content.IE5\QO290GXZ\MC9001123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2175907"/>
            <a:ext cx="2114565" cy="4378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8204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1" dur="2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0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Destilační aparatura</a:t>
            </a:r>
            <a:endParaRPr lang="cs-CZ" dirty="0"/>
          </a:p>
        </p:txBody>
      </p:sp>
      <p:pic>
        <p:nvPicPr>
          <p:cNvPr id="2050" name="Picture 2" descr="destilace.jpg (514×317)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542486"/>
            <a:ext cx="8892480" cy="5293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3645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9" y="2060848"/>
            <a:ext cx="5040559" cy="4608512"/>
          </a:xfrm>
        </p:spPr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4</a:t>
            </a:r>
            <a:r>
              <a:rPr lang="cs-CZ" dirty="0" smtClean="0">
                <a:solidFill>
                  <a:srgbClr val="FF0000"/>
                </a:solidFill>
              </a:rPr>
              <a:t>. KRYSTALIZACE</a:t>
            </a:r>
          </a:p>
          <a:p>
            <a:r>
              <a:rPr lang="cs-CZ" dirty="0"/>
              <a:t>o</a:t>
            </a:r>
            <a:r>
              <a:rPr lang="cs-CZ" dirty="0" smtClean="0"/>
              <a:t>ddělování pevné složky rozpuštěné v roztoku</a:t>
            </a:r>
          </a:p>
          <a:p>
            <a:r>
              <a:rPr lang="cs-CZ" dirty="0"/>
              <a:t>v</a:t>
            </a:r>
            <a:r>
              <a:rPr lang="cs-CZ" dirty="0" smtClean="0"/>
              <a:t>znikají krystaly této látky</a:t>
            </a:r>
          </a:p>
          <a:p>
            <a:r>
              <a:rPr lang="cs-CZ" dirty="0"/>
              <a:t>n</a:t>
            </a:r>
            <a:r>
              <a:rPr lang="cs-CZ" dirty="0" smtClean="0"/>
              <a:t>apř. při výrobě cukru</a:t>
            </a:r>
          </a:p>
          <a:p>
            <a:endParaRPr lang="cs-CZ" dirty="0"/>
          </a:p>
          <a:p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Kde se můžete setkat s krystalizací v přírodě?</a:t>
            </a:r>
          </a:p>
          <a:p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Krystal modré skalice.</a:t>
            </a:r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SEPARAČNÍ TECHNIKY</a:t>
            </a:r>
          </a:p>
        </p:txBody>
      </p:sp>
      <p:pic>
        <p:nvPicPr>
          <p:cNvPr id="1026" name="Picture 2" descr="C:\Users\Majda\AppData\Local\Microsoft\Windows\Temporary Internet Files\Content.IE5\1C20D7SS\MC900384334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700808"/>
            <a:ext cx="2893992" cy="2311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jda\AppData\Local\Microsoft\Windows\Temporary Internet Files\Content.IE5\RK60U5RP\MC900300049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2496" y="2996952"/>
            <a:ext cx="1755648" cy="1430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sran-mnat---modr-skalice-5-kg-cuso4--5h2o-cas-7758-99-8.jpg (264×264)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9828" y="4011932"/>
            <a:ext cx="2730624" cy="2730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035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8" dur="2000" fill="hold"/>
                                        <p:tgtEl>
                                          <p:spTgt spid="102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3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9" y="2204864"/>
            <a:ext cx="4968551" cy="3921299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5. CHROMATOGRAFIE</a:t>
            </a:r>
          </a:p>
          <a:p>
            <a:r>
              <a:rPr lang="cs-CZ" dirty="0"/>
              <a:t>o</a:t>
            </a:r>
            <a:r>
              <a:rPr lang="cs-CZ" dirty="0" smtClean="0"/>
              <a:t>ddělování složek ze stejnorodých plynných a kapalných směsí</a:t>
            </a:r>
          </a:p>
          <a:p>
            <a:r>
              <a:rPr lang="cs-CZ" dirty="0"/>
              <a:t>n</a:t>
            </a:r>
            <a:r>
              <a:rPr lang="cs-CZ" dirty="0" smtClean="0"/>
              <a:t>apř. při výrobě léků a při zjišťování obsahu jedovatých plynů v ovzduší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SEPARAČNÍ TECHNIKY</a:t>
            </a:r>
          </a:p>
        </p:txBody>
      </p:sp>
      <p:pic>
        <p:nvPicPr>
          <p:cNvPr id="4100" name="Picture 4" descr="C:\Users\Majda\AppData\Local\Microsoft\Windows\Temporary Internet Files\Content.IE5\JID3GU85\MP90032110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6735" y="2780928"/>
            <a:ext cx="3024337" cy="2660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Majda\AppData\Local\Microsoft\Windows\Temporary Internet Files\Content.IE5\1C20D7SS\MC9002932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725353"/>
            <a:ext cx="1806854" cy="1787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Majda\AppData\Local\Microsoft\Windows\Temporary Internet Files\Content.IE5\RK60U5RP\MC90015079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689657"/>
            <a:ext cx="2016224" cy="1975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8959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3000"/>
                            </p:stCondLst>
                            <p:childTnLst>
                              <p:par>
                                <p:cTn id="39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0" dur="2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9" y="2060848"/>
            <a:ext cx="7956872" cy="4065315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Chromatografii lze použít i k dělení rostlinných barviv!</a:t>
            </a:r>
          </a:p>
          <a:p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Jaký význam pro rostlinu má barvivo chlorofyl?</a:t>
            </a:r>
            <a:endParaRPr lang="cs-CZ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SEPARAČNÍ TECHNIKY</a:t>
            </a:r>
          </a:p>
        </p:txBody>
      </p:sp>
      <p:pic>
        <p:nvPicPr>
          <p:cNvPr id="5122" name="Picture 2" descr="C:\Users\Majda\AppData\Local\Microsoft\Windows\Temporary Internet Files\Content.IE5\QO290GXZ\MC90044152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4550" y="3645024"/>
            <a:ext cx="3456098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Majda\AppData\Local\Microsoft\Windows\Temporary Internet Files\Content.IE5\JID3GU85\MC90044043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068960"/>
            <a:ext cx="2494915" cy="3661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2590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8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9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23928" y="2924944"/>
            <a:ext cx="4824536" cy="3528392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FILTRACE</a:t>
            </a:r>
          </a:p>
          <a:p>
            <a:endParaRPr lang="cs-CZ" dirty="0"/>
          </a:p>
          <a:p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PŘÍKLADY ???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Cezení těstovin, filtrování kávy, čaje,…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Uveď správnou metodu dělení směsí!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6" name="Picture 2" descr="image006.jpg (131×195)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006371"/>
            <a:ext cx="3095650" cy="46080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4038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436096" y="2924944"/>
            <a:ext cx="2844304" cy="3450696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USAZOVÁNÍ</a:t>
            </a:r>
          </a:p>
          <a:p>
            <a:endParaRPr lang="cs-CZ" dirty="0"/>
          </a:p>
          <a:p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PŘÍKLADY ???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Příprava turecké kávy, čištění odpadních vod.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Uveď správnou metodu dělení směsí!</a:t>
            </a:r>
          </a:p>
        </p:txBody>
      </p:sp>
      <p:pic>
        <p:nvPicPr>
          <p:cNvPr id="7170" name="Picture 2" descr="super vlockovac.JPG (2048×1536)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348880"/>
            <a:ext cx="4608512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5874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778224"/>
            <a:ext cx="8784976" cy="4747120"/>
          </a:xfrm>
        </p:spPr>
        <p:txBody>
          <a:bodyPr>
            <a:normAutofit fontScale="62500" lnSpcReduction="20000"/>
          </a:bodyPr>
          <a:lstStyle/>
          <a:p>
            <a:r>
              <a:rPr lang="cs-CZ" sz="2900" u="sng" dirty="0"/>
              <a:t>Použitá literatura:</a:t>
            </a:r>
          </a:p>
          <a:p>
            <a:pPr marL="0" indent="0">
              <a:buNone/>
            </a:pPr>
            <a:r>
              <a:rPr lang="cs-CZ" sz="2900" dirty="0"/>
              <a:t>ŠKODA, Jiří; DOULÍK, Pavel. </a:t>
            </a:r>
            <a:r>
              <a:rPr lang="cs-CZ" sz="2900" i="1" dirty="0"/>
              <a:t>Chemie 8 učebnice pro základní školy a víceletá gymnázia</a:t>
            </a:r>
            <a:r>
              <a:rPr lang="cs-CZ" sz="2900" dirty="0"/>
              <a:t>. Plzeň: Fraus, 2006, ISBN 80-7238-442-2.</a:t>
            </a:r>
          </a:p>
          <a:p>
            <a:pPr marL="0" indent="0">
              <a:buNone/>
            </a:pPr>
            <a:r>
              <a:rPr lang="cs-CZ" sz="2900" dirty="0"/>
              <a:t>ŠKODA, Jiří; DOULÍK, Pavel. </a:t>
            </a:r>
            <a:r>
              <a:rPr lang="cs-CZ" sz="2900" i="1" dirty="0"/>
              <a:t>Chemie 8 pracovní sešit pro základní školy a víceletá gymnázia</a:t>
            </a:r>
            <a:r>
              <a:rPr lang="cs-CZ" sz="2900" dirty="0"/>
              <a:t>. Plzeň: Fraus, 2006, ISBN 80-7238-442-2</a:t>
            </a:r>
            <a:r>
              <a:rPr lang="cs-CZ" sz="2900" dirty="0" smtClean="0"/>
              <a:t>.</a:t>
            </a:r>
          </a:p>
          <a:p>
            <a:r>
              <a:rPr lang="cs-CZ" sz="2900" u="sng" dirty="0" smtClean="0"/>
              <a:t>Internetové zdroje:</a:t>
            </a:r>
          </a:p>
          <a:p>
            <a:pPr marL="0" indent="0">
              <a:buNone/>
            </a:pPr>
            <a:r>
              <a:rPr lang="cs-CZ" sz="2900" dirty="0"/>
              <a:t>AUTOR NEUVEDEN. </a:t>
            </a:r>
            <a:r>
              <a:rPr lang="cs-CZ" sz="2900" i="1" dirty="0"/>
              <a:t>FICHEMA</a:t>
            </a:r>
            <a:r>
              <a:rPr lang="cs-CZ" sz="2900" dirty="0"/>
              <a:t> [online]. [cit. 27.1.2014]. Dostupný na WWW: http://www.fichema.cz/928-large_default/sran-mnat---modr-skalice-5-kg-cuso4--5h2o-cas-7758-99-8.jpg </a:t>
            </a:r>
            <a:endParaRPr lang="cs-CZ" sz="2900" dirty="0" smtClean="0"/>
          </a:p>
          <a:p>
            <a:pPr marL="0" indent="0">
              <a:buNone/>
            </a:pPr>
            <a:r>
              <a:rPr lang="cs-CZ" sz="2900" dirty="0" smtClean="0"/>
              <a:t>BRÁNECKÁ</a:t>
            </a:r>
            <a:r>
              <a:rPr lang="cs-CZ" sz="2900" dirty="0"/>
              <a:t>, MGR., Jana. </a:t>
            </a:r>
            <a:r>
              <a:rPr lang="cs-CZ" sz="2900" i="1" dirty="0"/>
              <a:t>Učebnice chemie pro 8. ročník ZŠ</a:t>
            </a:r>
            <a:r>
              <a:rPr lang="cs-CZ" sz="2900" dirty="0"/>
              <a:t> [online]. [cit. 27.1.2014]. Dostupný na WWW: http://www.zschemie.euweb.cz/smesi/destilace.jpg </a:t>
            </a:r>
            <a:endParaRPr lang="cs-CZ" sz="2900" dirty="0" smtClean="0"/>
          </a:p>
          <a:p>
            <a:pPr marL="0" indent="0">
              <a:buNone/>
            </a:pPr>
            <a:r>
              <a:rPr lang="cs-CZ" sz="2900" dirty="0" smtClean="0"/>
              <a:t>AUTOR </a:t>
            </a:r>
            <a:r>
              <a:rPr lang="cs-CZ" sz="2900" dirty="0"/>
              <a:t>NEUVEDEN. </a:t>
            </a:r>
            <a:r>
              <a:rPr lang="cs-CZ" sz="2900" i="1" dirty="0" err="1"/>
              <a:t>izip</a:t>
            </a:r>
            <a:r>
              <a:rPr lang="cs-CZ" sz="2900" dirty="0"/>
              <a:t> [online]. [cit. 27.1.2014]. Dostupný na WWW: http://oldweb.izip.cz/ds3/hypertext/JVAHU_soubory/image006.jpg </a:t>
            </a:r>
            <a:endParaRPr lang="cs-CZ" sz="2900" dirty="0" smtClean="0"/>
          </a:p>
          <a:p>
            <a:pPr marL="0" indent="0">
              <a:buNone/>
            </a:pPr>
            <a:r>
              <a:rPr lang="cs-CZ" sz="2900" dirty="0"/>
              <a:t>AUTOR NEUVEDEN. </a:t>
            </a:r>
            <a:r>
              <a:rPr lang="cs-CZ" sz="2900" i="1" dirty="0"/>
              <a:t>GHC INVEST</a:t>
            </a:r>
            <a:r>
              <a:rPr lang="cs-CZ" sz="2900" dirty="0"/>
              <a:t> [online]. [cit. 27.1.2014]. Dostupný na WWW: http://www.ghcinvest.cz/files/uploaded/UserFiles/Image/ilustrace/verejne/chemieME/super%20vlockovac.JPG </a:t>
            </a:r>
            <a:endParaRPr lang="cs-CZ" sz="2900" dirty="0" smtClean="0"/>
          </a:p>
          <a:p>
            <a:pPr marL="0" indent="0">
              <a:buNone/>
            </a:pPr>
            <a:r>
              <a:rPr lang="cs-CZ" sz="2900" u="sng" dirty="0" smtClean="0"/>
              <a:t>Jiné </a:t>
            </a:r>
            <a:r>
              <a:rPr lang="cs-CZ" sz="2900" u="sng" dirty="0"/>
              <a:t>zdroje:</a:t>
            </a:r>
          </a:p>
          <a:p>
            <a:pPr marL="0" indent="0">
              <a:buNone/>
            </a:pPr>
            <a:r>
              <a:rPr lang="cs-CZ" sz="2900" dirty="0">
                <a:solidFill>
                  <a:srgbClr val="073E87"/>
                </a:solidFill>
              </a:rPr>
              <a:t>Microsoft Office – otevřená galerie klipart.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0227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159</TotalTime>
  <Words>374</Words>
  <Application>Microsoft Office PowerPoint</Application>
  <PresentationFormat>Předvádění na obrazovce (4:3)</PresentationFormat>
  <Paragraphs>74</Paragraphs>
  <Slides>13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Vlnění</vt:lpstr>
      <vt:lpstr>Základní škola a Mateřská škola Bílá Třemešná, okres Trutnov</vt:lpstr>
      <vt:lpstr>Anotace</vt:lpstr>
      <vt:lpstr>SEPARAČNÍ TECHNIKY</vt:lpstr>
      <vt:lpstr>SEPARAČNÍ TECHNIKY</vt:lpstr>
      <vt:lpstr>Prezentace aplikace PowerPoint</vt:lpstr>
      <vt:lpstr>SEPARAČNÍ TECHNIKY</vt:lpstr>
      <vt:lpstr>Destilační aparatura</vt:lpstr>
      <vt:lpstr>SEPARAČNÍ TECHNIKY</vt:lpstr>
      <vt:lpstr>SEPARAČNÍ TECHNIKY</vt:lpstr>
      <vt:lpstr>SEPARAČNÍ TECHNIKY</vt:lpstr>
      <vt:lpstr>Uveď správnou metodu dělení směsí!</vt:lpstr>
      <vt:lpstr>Uveď správnou metodu dělení směsí!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Mája</dc:creator>
  <cp:lastModifiedBy>Pavlína Minářová</cp:lastModifiedBy>
  <cp:revision>49</cp:revision>
  <dcterms:created xsi:type="dcterms:W3CDTF">2013-09-11T10:38:12Z</dcterms:created>
  <dcterms:modified xsi:type="dcterms:W3CDTF">2014-01-28T08:13:43Z</dcterms:modified>
</cp:coreProperties>
</file>