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57" r:id="rId5"/>
    <p:sldId id="271" r:id="rId6"/>
    <p:sldId id="270" r:id="rId7"/>
    <p:sldId id="269" r:id="rId8"/>
    <p:sldId id="268" r:id="rId9"/>
    <p:sldId id="267" r:id="rId10"/>
    <p:sldId id="266" r:id="rId11"/>
    <p:sldId id="265" r:id="rId12"/>
    <p:sldId id="289" r:id="rId13"/>
    <p:sldId id="280" r:id="rId14"/>
    <p:sldId id="279" r:id="rId15"/>
    <p:sldId id="278" r:id="rId16"/>
    <p:sldId id="288" r:id="rId17"/>
    <p:sldId id="277" r:id="rId18"/>
    <p:sldId id="276" r:id="rId19"/>
    <p:sldId id="275" r:id="rId20"/>
    <p:sldId id="290" r:id="rId21"/>
    <p:sldId id="274" r:id="rId22"/>
    <p:sldId id="273" r:id="rId23"/>
    <p:sldId id="287" r:id="rId24"/>
    <p:sldId id="272" r:id="rId25"/>
    <p:sldId id="264" r:id="rId26"/>
    <p:sldId id="286" r:id="rId27"/>
    <p:sldId id="285" r:id="rId28"/>
    <p:sldId id="284" r:id="rId29"/>
    <p:sldId id="283" r:id="rId30"/>
    <p:sldId id="282" r:id="rId31"/>
    <p:sldId id="291" r:id="rId32"/>
    <p:sldId id="281" r:id="rId33"/>
    <p:sldId id="263" r:id="rId34"/>
    <p:sldId id="262" r:id="rId35"/>
    <p:sldId id="261" r:id="rId36"/>
    <p:sldId id="292" r:id="rId3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15" y="78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12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7746E-B2C0-42A1-AC93-21CC6495A567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096FC3-B32F-4537-8C7E-6BF82E1CF8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731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CA3BB-8504-4ECB-901D-9A6D907EADF1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AA98D7-286D-4550-941E-8DD113DE23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815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12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33418-DE56-4AD6-923C-0A6F617945D7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08542-C00F-4679-8356-7AA7ED5A6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5554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55AD2-2600-4D25-925A-FC97A4F958C1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1FFA7-3A31-4990-AF2D-D3416E5D7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120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2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CA8F62-2B65-4B5E-A23C-4FA2ECBF3CA2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80F2DC-83CE-4D69-9AE8-3DC94A2B9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578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F5A92-44BF-433A-B952-4E9722B103D7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D3ABD-3828-45FC-B2DA-5AD201EAD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096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40454-74AE-4426-BEF4-F9B9B1EA3DD6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ACC7A-89B3-442D-82CD-4271769018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359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2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B99C5-1711-493B-B87D-378E08E88219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745B0-2B65-4F5C-B0DE-DBA5B7B619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0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54AD5-C207-48E7-AFBC-189E6930D909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0E942-F7AB-4FCF-BA10-A9BFC2D6C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893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133AF-EFA2-47A4-B0AD-0737F970E03C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7D683-52C2-498A-B9C6-97E876E1F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432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2EF75-5156-4076-BF0D-76BD0794CB30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0BA9F7-1A0C-4907-B2C3-0D891F3BF9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09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08BA79-2826-414E-80BE-10D8F51E165B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BD1B08-1E42-4415-A9EC-000DE33C4D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18" r:id="rId4"/>
    <p:sldLayoutId id="2147483724" r:id="rId5"/>
    <p:sldLayoutId id="2147483719" r:id="rId6"/>
    <p:sldLayoutId id="2147483725" r:id="rId7"/>
    <p:sldLayoutId id="2147483726" r:id="rId8"/>
    <p:sldLayoutId id="2147483727" r:id="rId9"/>
    <p:sldLayoutId id="2147483720" r:id="rId10"/>
    <p:sldLayoutId id="214748372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6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60350"/>
            <a:ext cx="6121400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611188" y="2062163"/>
            <a:ext cx="7993062" cy="451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Název školy:		</a:t>
            </a:r>
            <a:r>
              <a:rPr lang="cs-CZ" altLang="cs-CZ" sz="1000" b="1">
                <a:latin typeface="Calibri" pitchFamily="34" charset="0"/>
              </a:rPr>
              <a:t>                                                                </a:t>
            </a:r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Základní škola a Mateřská škola, Libhošť 90, příspěvková organizace	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endParaRPr lang="cs-CZ" altLang="cs-CZ" sz="1000" b="1">
              <a:latin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Autor:				Mgr. Lenka K</a:t>
            </a:r>
            <a:r>
              <a:rPr lang="en-US" altLang="cs-CZ" sz="1000" b="1">
                <a:latin typeface="Calibri" pitchFamily="34" charset="0"/>
                <a:cs typeface="Times New Roman" pitchFamily="18" charset="0"/>
              </a:rPr>
              <a:t>ö</a:t>
            </a:r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nigová		</a:t>
            </a:r>
          </a:p>
          <a:p>
            <a:pPr eaLnBrk="0" hangingPunct="0"/>
            <a:endParaRPr lang="cs-CZ" altLang="cs-CZ" sz="1000" b="1">
              <a:latin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Reg.číslo projektu:		</a:t>
            </a:r>
            <a:r>
              <a:rPr lang="cs-CZ" altLang="cs-CZ" sz="1000" b="1">
                <a:latin typeface="Calibri" pitchFamily="34" charset="0"/>
              </a:rPr>
              <a:t>                                 </a:t>
            </a:r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CZ.1.07/1.4.00/21.3715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</a:rPr>
              <a:t> </a:t>
            </a: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Název projektu:	</a:t>
            </a:r>
            <a:r>
              <a:rPr lang="cs-CZ" altLang="cs-CZ" sz="1000" b="1">
                <a:latin typeface="Calibri" pitchFamily="34" charset="0"/>
              </a:rPr>
              <a:t>                                                                                                 </a:t>
            </a:r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Moderní škola									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Název materiálu:				VY_32_INOVACE_S4_CJ_06_LK				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Vzdělávací oblast:  </a:t>
            </a:r>
            <a:r>
              <a:rPr lang="cs-CZ" altLang="cs-CZ" sz="1000" b="1">
                <a:latin typeface="Calibri" pitchFamily="34" charset="0"/>
              </a:rPr>
              <a:t>                                                                                             </a:t>
            </a:r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Český jazyk – jazyková příprava žáků na čtení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endParaRPr lang="cs-CZ" altLang="cs-CZ" sz="1000" b="1">
              <a:latin typeface="Calibri" pitchFamily="34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Tématický okruh: 			Opakování 1. skupiny písmen </a:t>
            </a:r>
            <a:endParaRPr lang="cs-CZ" altLang="cs-CZ" sz="1000" b="1">
              <a:latin typeface="Calibri" pitchFamily="34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 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Téma:	</a:t>
            </a:r>
            <a:r>
              <a:rPr lang="cs-CZ" altLang="cs-CZ" sz="1000" b="1">
                <a:latin typeface="Calibri" pitchFamily="34" charset="0"/>
              </a:rPr>
              <a:t>                                                                                                </a:t>
            </a:r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Opakování písmen A a, E e, I i, O o, U u,S s, L l, M m, P p, porovnávání délky, 				velikosti, přiřazování do správného domečku podle pokynů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endParaRPr lang="cs-CZ" altLang="cs-CZ" sz="1000" b="1">
              <a:latin typeface="Calibri" pitchFamily="34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Anotace:				Snímek č. 2,3 –spustit prezentaci(F5)-jednotlivé kroky učitel provádí  myší, 				postupně se zobrazí zadání úkolů</a:t>
            </a: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				Snímek č.4 -32, – kliknutím myší na domeček volí žák správnou odpověď,				kontrolu provádí pomocí hypertextových odkazů ( pomocí „další“ přechází 				žák plynule k dalším snímkům)			</a:t>
            </a: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				Při ukončení  neukládat</a:t>
            </a: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				              </a:t>
            </a:r>
            <a:r>
              <a:rPr lang="cs-CZ" altLang="cs-CZ" sz="1000">
                <a:latin typeface="Calibri" pitchFamily="34" charset="0"/>
                <a:cs typeface="Times New Roman" pitchFamily="18" charset="0"/>
              </a:rPr>
              <a:t>			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endParaRPr lang="cs-CZ" altLang="cs-CZ" sz="1000" b="1">
              <a:latin typeface="Calibri" pitchFamily="34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Ročník:</a:t>
            </a:r>
            <a:r>
              <a:rPr lang="cs-CZ" altLang="cs-CZ" sz="1000" b="1">
                <a:latin typeface="Calibri" pitchFamily="34" charset="0"/>
              </a:rPr>
              <a:t>                                                                                                                   </a:t>
            </a:r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1.ročník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endParaRPr lang="cs-CZ" altLang="cs-CZ" sz="1000" b="1">
              <a:latin typeface="Calibri" pitchFamily="34" charset="0"/>
            </a:endParaRPr>
          </a:p>
          <a:p>
            <a:pPr eaLnBrk="0" hangingPunct="0"/>
            <a:r>
              <a:rPr lang="cs-CZ" altLang="cs-CZ" sz="1000" b="1">
                <a:latin typeface="Calibri" pitchFamily="34" charset="0"/>
                <a:cs typeface="Times New Roman" pitchFamily="18" charset="0"/>
              </a:rPr>
              <a:t>Datum vytvoření:			8. říjen 2013</a:t>
            </a:r>
            <a:r>
              <a:rPr lang="cs-CZ" altLang="cs-CZ" sz="1000">
                <a:latin typeface="Calibri" pitchFamily="34" charset="0"/>
                <a:cs typeface="Times New Roman" pitchFamily="18" charset="0"/>
              </a:rPr>
              <a:t>	</a:t>
            </a:r>
            <a:endParaRPr lang="cs-CZ" altLang="cs-CZ" sz="1000">
              <a:latin typeface="Calibri" pitchFamily="34" charset="0"/>
            </a:endParaRPr>
          </a:p>
          <a:p>
            <a:pPr eaLnBrk="0" hangingPunct="0"/>
            <a:r>
              <a:rPr lang="cs-CZ" altLang="cs-CZ" sz="1000">
                <a:latin typeface="Calibri" pitchFamily="34" charset="0"/>
                <a:cs typeface="Times New Roman" pitchFamily="18" charset="0"/>
              </a:rPr>
              <a:t>	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3143240" y="5143512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143240" y="1714488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1033463" y="642938"/>
            <a:ext cx="81105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+mj-lt"/>
                <a:cs typeface="+mn-cs"/>
              </a:rPr>
              <a:t>Vložte velká krátká písmena do domečku bez kouře</a:t>
            </a:r>
          </a:p>
        </p:txBody>
      </p:sp>
      <p:sp>
        <p:nvSpPr>
          <p:cNvPr id="57" name="Elipsa 56"/>
          <p:cNvSpPr/>
          <p:nvPr/>
        </p:nvSpPr>
        <p:spPr>
          <a:xfrm>
            <a:off x="2000250" y="500063"/>
            <a:ext cx="2143125" cy="7858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1000125" y="642938"/>
            <a:ext cx="810418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+mj-lt"/>
                <a:cs typeface="+mn-cs"/>
              </a:rPr>
              <a:t>Vložte velká dlouhá písmena do domečku s kouřem</a:t>
            </a:r>
          </a:p>
        </p:txBody>
      </p:sp>
      <p:sp>
        <p:nvSpPr>
          <p:cNvPr id="59" name="Elipsa 58"/>
          <p:cNvSpPr/>
          <p:nvPr/>
        </p:nvSpPr>
        <p:spPr>
          <a:xfrm>
            <a:off x="2000250" y="500063"/>
            <a:ext cx="2143125" cy="7858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572396" y="3429000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Ú</a:t>
            </a:r>
          </a:p>
        </p:txBody>
      </p:sp>
      <p:grpSp>
        <p:nvGrpSpPr>
          <p:cNvPr id="11279" name="Skupina 44"/>
          <p:cNvGrpSpPr>
            <a:grpSpLocks/>
          </p:cNvGrpSpPr>
          <p:nvPr/>
        </p:nvGrpSpPr>
        <p:grpSpPr bwMode="auto">
          <a:xfrm>
            <a:off x="357188" y="1785938"/>
            <a:ext cx="2428875" cy="4500562"/>
            <a:chOff x="357158" y="1785938"/>
            <a:chExt cx="2428905" cy="4500562"/>
          </a:xfrm>
        </p:grpSpPr>
        <p:sp>
          <p:nvSpPr>
            <p:cNvPr id="44" name="Obdélník 43"/>
            <p:cNvSpPr/>
            <p:nvPr/>
          </p:nvSpPr>
          <p:spPr bwMode="auto">
            <a:xfrm>
              <a:off x="357188" y="1785938"/>
              <a:ext cx="2428875" cy="450056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1309" name="Skupina 28"/>
            <p:cNvGrpSpPr>
              <a:grpSpLocks noChangeAspect="1"/>
            </p:cNvGrpSpPr>
            <p:nvPr/>
          </p:nvGrpSpPr>
          <p:grpSpPr bwMode="auto">
            <a:xfrm>
              <a:off x="357158" y="3000372"/>
              <a:ext cx="2399919" cy="2443016"/>
              <a:chOff x="1071538" y="272498"/>
              <a:chExt cx="4714908" cy="4799576"/>
            </a:xfrm>
          </p:grpSpPr>
          <p:sp>
            <p:nvSpPr>
              <p:cNvPr id="46" name="Obdélník 45"/>
              <p:cNvSpPr/>
              <p:nvPr/>
            </p:nvSpPr>
            <p:spPr>
              <a:xfrm>
                <a:off x="3928413" y="272504"/>
                <a:ext cx="932538" cy="1369163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1785756" y="2427609"/>
                <a:ext cx="3362130" cy="264475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8" name="Rovnoramenný trojúhelník 47"/>
              <p:cNvSpPr/>
              <p:nvPr/>
            </p:nvSpPr>
            <p:spPr>
              <a:xfrm>
                <a:off x="1071538" y="425327"/>
                <a:ext cx="4715715" cy="2002282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9" name="Obdélník 48"/>
              <p:cNvSpPr/>
              <p:nvPr/>
            </p:nvSpPr>
            <p:spPr>
              <a:xfrm>
                <a:off x="3002111" y="3856029"/>
                <a:ext cx="1001155" cy="121634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0" name="Obdélník 49"/>
              <p:cNvSpPr/>
              <p:nvPr/>
            </p:nvSpPr>
            <p:spPr>
              <a:xfrm>
                <a:off x="2144426" y="2711421"/>
                <a:ext cx="1144620" cy="93252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3644596" y="2711421"/>
                <a:ext cx="1141503" cy="93252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2144426" y="2711421"/>
                <a:ext cx="573870" cy="93252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3644596" y="2711421"/>
                <a:ext cx="570752" cy="93252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5" name="Obdélník 54"/>
              <p:cNvSpPr/>
              <p:nvPr/>
            </p:nvSpPr>
            <p:spPr>
              <a:xfrm>
                <a:off x="3644596" y="2711421"/>
                <a:ext cx="1141503" cy="502131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6" name="Obdélník 55"/>
              <p:cNvSpPr/>
              <p:nvPr/>
            </p:nvSpPr>
            <p:spPr>
              <a:xfrm>
                <a:off x="2144426" y="2711421"/>
                <a:ext cx="1144620" cy="502131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27" name="Obdélník 26"/>
          <p:cNvSpPr/>
          <p:nvPr/>
        </p:nvSpPr>
        <p:spPr>
          <a:xfrm>
            <a:off x="3143240" y="3429000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É</a:t>
            </a:r>
          </a:p>
        </p:txBody>
      </p:sp>
      <p:grpSp>
        <p:nvGrpSpPr>
          <p:cNvPr id="11283" name="Skupina 42"/>
          <p:cNvGrpSpPr>
            <a:grpSpLocks/>
          </p:cNvGrpSpPr>
          <p:nvPr/>
        </p:nvGrpSpPr>
        <p:grpSpPr bwMode="auto">
          <a:xfrm>
            <a:off x="4778375" y="1785938"/>
            <a:ext cx="2444750" cy="4500562"/>
            <a:chOff x="4777762" y="1785938"/>
            <a:chExt cx="2444839" cy="4500562"/>
          </a:xfrm>
        </p:grpSpPr>
        <p:sp>
          <p:nvSpPr>
            <p:cNvPr id="62" name="Obdélník 61"/>
            <p:cNvSpPr/>
            <p:nvPr/>
          </p:nvSpPr>
          <p:spPr bwMode="auto">
            <a:xfrm>
              <a:off x="4786313" y="1785938"/>
              <a:ext cx="2428875" cy="450056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1293" name="Skupina 41"/>
            <p:cNvGrpSpPr>
              <a:grpSpLocks/>
            </p:cNvGrpSpPr>
            <p:nvPr/>
          </p:nvGrpSpPr>
          <p:grpSpPr bwMode="auto">
            <a:xfrm>
              <a:off x="4777762" y="2106022"/>
              <a:ext cx="2444839" cy="3347349"/>
              <a:chOff x="4777762" y="2106022"/>
              <a:chExt cx="2444839" cy="3347349"/>
            </a:xfrm>
          </p:grpSpPr>
          <p:grpSp>
            <p:nvGrpSpPr>
              <p:cNvPr id="11294" name="Skupina 28"/>
              <p:cNvGrpSpPr>
                <a:grpSpLocks noChangeAspect="1"/>
              </p:cNvGrpSpPr>
              <p:nvPr/>
            </p:nvGrpSpPr>
            <p:grpSpPr bwMode="auto">
              <a:xfrm>
                <a:off x="4777762" y="3008302"/>
                <a:ext cx="2404587" cy="2445069"/>
                <a:chOff x="1071538" y="277791"/>
                <a:chExt cx="4714908" cy="4794283"/>
              </a:xfrm>
            </p:grpSpPr>
            <p:sp>
              <p:nvSpPr>
                <p:cNvPr id="64" name="Obdélník 63"/>
                <p:cNvSpPr/>
                <p:nvPr/>
              </p:nvSpPr>
              <p:spPr>
                <a:xfrm>
                  <a:off x="3929162" y="277813"/>
                  <a:ext cx="930752" cy="1366503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5" name="Obdélník 64"/>
                <p:cNvSpPr/>
                <p:nvPr/>
              </p:nvSpPr>
              <p:spPr>
                <a:xfrm>
                  <a:off x="1787500" y="2425620"/>
                  <a:ext cx="3358798" cy="264585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6" name="Rovnoramenný trojúhelník 65"/>
                <p:cNvSpPr/>
                <p:nvPr/>
              </p:nvSpPr>
              <p:spPr>
                <a:xfrm>
                  <a:off x="1071538" y="427225"/>
                  <a:ext cx="4716014" cy="1998395"/>
                </a:xfrm>
                <a:prstGeom prst="triangle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7" name="Obdélník 66"/>
                <p:cNvSpPr/>
                <p:nvPr/>
              </p:nvSpPr>
              <p:spPr>
                <a:xfrm>
                  <a:off x="3004637" y="3854378"/>
                  <a:ext cx="999233" cy="1217092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8" name="Obdélník 67"/>
                <p:cNvSpPr/>
                <p:nvPr/>
              </p:nvSpPr>
              <p:spPr>
                <a:xfrm>
                  <a:off x="2145483" y="2711994"/>
                  <a:ext cx="1142426" cy="930716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9" name="Obdélník 68"/>
                <p:cNvSpPr/>
                <p:nvPr/>
              </p:nvSpPr>
              <p:spPr>
                <a:xfrm>
                  <a:off x="3642777" y="2711994"/>
                  <a:ext cx="1145540" cy="930716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70" name="Obdélník 69"/>
                <p:cNvSpPr/>
                <p:nvPr/>
              </p:nvSpPr>
              <p:spPr>
                <a:xfrm>
                  <a:off x="2145483" y="2711994"/>
                  <a:ext cx="572770" cy="930716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71" name="Obdélník 70"/>
                <p:cNvSpPr/>
                <p:nvPr/>
              </p:nvSpPr>
              <p:spPr>
                <a:xfrm>
                  <a:off x="3642777" y="2711994"/>
                  <a:ext cx="572770" cy="930716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72" name="Obdélník 71"/>
                <p:cNvSpPr/>
                <p:nvPr/>
              </p:nvSpPr>
              <p:spPr>
                <a:xfrm>
                  <a:off x="3642777" y="2711994"/>
                  <a:ext cx="1145540" cy="501154"/>
                </a:xfrm>
                <a:prstGeom prst="rect">
                  <a:avLst/>
                </a:prstGeom>
                <a:noFill/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73" name="Obdélník 72"/>
                <p:cNvSpPr/>
                <p:nvPr/>
              </p:nvSpPr>
              <p:spPr>
                <a:xfrm>
                  <a:off x="2145483" y="2711994"/>
                  <a:ext cx="1142426" cy="501154"/>
                </a:xfrm>
                <a:prstGeom prst="rect">
                  <a:avLst/>
                </a:prstGeom>
                <a:noFill/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  <p:sp>
            <p:nvSpPr>
              <p:cNvPr id="40" name="Mrak 39"/>
              <p:cNvSpPr/>
              <p:nvPr/>
            </p:nvSpPr>
            <p:spPr bwMode="auto">
              <a:xfrm rot="9227500">
                <a:off x="6252604" y="2106613"/>
                <a:ext cx="969997" cy="719137"/>
              </a:xfrm>
              <a:prstGeom prst="cloud">
                <a:avLst/>
              </a:prstGeom>
              <a:solidFill>
                <a:schemeClr val="bg1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75" name="Obdélník 74"/>
          <p:cNvSpPr/>
          <p:nvPr/>
        </p:nvSpPr>
        <p:spPr>
          <a:xfrm>
            <a:off x="7572396" y="1714488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7572396" y="5143512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9259E-6 L -0.25191 0.27292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0" y="1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-0.2408 -0.23334 " pathEditMode="relative" rAng="0" ptsTypes="AA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00" y="-1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-0.23697 0.25601 " pathEditMode="relative" rAng="0" ptsTypes="AA">
                                      <p:cBhvr>
                                        <p:cTn id="4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00" y="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4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-0.22899 -0.24399 " pathEditMode="relative" rAng="0" ptsTypes="AA">
                                      <p:cBhvr>
                                        <p:cTn id="4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00" y="-1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57" grpId="0" animBg="1"/>
      <p:bldP spid="57" grpId="1" animBg="1"/>
      <p:bldP spid="58" grpId="0"/>
      <p:bldP spid="5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3143240" y="5143512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143240" y="1714488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1071563" y="642938"/>
            <a:ext cx="80803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+mj-lt"/>
                <a:cs typeface="+mn-cs"/>
              </a:rPr>
              <a:t>Vložte malá krátká písmena do domečku bez kouře</a:t>
            </a:r>
          </a:p>
        </p:txBody>
      </p:sp>
      <p:sp>
        <p:nvSpPr>
          <p:cNvPr id="57" name="Elipsa 56"/>
          <p:cNvSpPr/>
          <p:nvPr/>
        </p:nvSpPr>
        <p:spPr>
          <a:xfrm>
            <a:off x="2071688" y="500063"/>
            <a:ext cx="2071687" cy="7858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1071563" y="642938"/>
            <a:ext cx="80740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+mj-lt"/>
                <a:cs typeface="+mn-cs"/>
              </a:rPr>
              <a:t>Vložte malá dlouhá písmena do domečku s kouřem</a:t>
            </a:r>
          </a:p>
        </p:txBody>
      </p:sp>
      <p:sp>
        <p:nvSpPr>
          <p:cNvPr id="59" name="Elipsa 58"/>
          <p:cNvSpPr/>
          <p:nvPr/>
        </p:nvSpPr>
        <p:spPr>
          <a:xfrm>
            <a:off x="2071688" y="500063"/>
            <a:ext cx="2071687" cy="7858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572396" y="3429000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ú</a:t>
            </a:r>
          </a:p>
        </p:txBody>
      </p:sp>
      <p:grpSp>
        <p:nvGrpSpPr>
          <p:cNvPr id="12303" name="Skupina 41"/>
          <p:cNvGrpSpPr>
            <a:grpSpLocks/>
          </p:cNvGrpSpPr>
          <p:nvPr/>
        </p:nvGrpSpPr>
        <p:grpSpPr bwMode="auto">
          <a:xfrm>
            <a:off x="4786313" y="1785938"/>
            <a:ext cx="2428875" cy="4500562"/>
            <a:chOff x="4786313" y="1785938"/>
            <a:chExt cx="2428875" cy="4500562"/>
          </a:xfrm>
        </p:grpSpPr>
        <p:grpSp>
          <p:nvGrpSpPr>
            <p:cNvPr id="12328" name="Skupina 50"/>
            <p:cNvGrpSpPr>
              <a:grpSpLocks/>
            </p:cNvGrpSpPr>
            <p:nvPr/>
          </p:nvGrpSpPr>
          <p:grpSpPr bwMode="auto">
            <a:xfrm>
              <a:off x="4786313" y="1785938"/>
              <a:ext cx="2428875" cy="4500562"/>
              <a:chOff x="428596" y="1571612"/>
              <a:chExt cx="2428892" cy="4500594"/>
            </a:xfrm>
          </p:grpSpPr>
          <p:sp>
            <p:nvSpPr>
              <p:cNvPr id="62" name="Obdélník 61"/>
              <p:cNvSpPr/>
              <p:nvPr/>
            </p:nvSpPr>
            <p:spPr>
              <a:xfrm>
                <a:off x="428596" y="1571612"/>
                <a:ext cx="2428892" cy="4500594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3">
                <a:schemeClr val="accent6"/>
              </a:fillRef>
              <a:effectRef idx="2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grpSp>
            <p:nvGrpSpPr>
              <p:cNvPr id="12333" name="Skupina 28"/>
              <p:cNvGrpSpPr>
                <a:grpSpLocks noChangeAspect="1"/>
              </p:cNvGrpSpPr>
              <p:nvPr/>
            </p:nvGrpSpPr>
            <p:grpSpPr bwMode="auto">
              <a:xfrm>
                <a:off x="942950" y="2990847"/>
                <a:ext cx="1414473" cy="1438286"/>
                <a:chOff x="1071538" y="277791"/>
                <a:chExt cx="4714908" cy="4794283"/>
              </a:xfrm>
            </p:grpSpPr>
            <p:sp>
              <p:nvSpPr>
                <p:cNvPr id="64" name="Obdélník 63"/>
                <p:cNvSpPr/>
                <p:nvPr/>
              </p:nvSpPr>
              <p:spPr>
                <a:xfrm>
                  <a:off x="3929057" y="277791"/>
                  <a:ext cx="931340" cy="1365258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5" name="Obdélník 64"/>
                <p:cNvSpPr/>
                <p:nvPr/>
              </p:nvSpPr>
              <p:spPr>
                <a:xfrm>
                  <a:off x="1785916" y="2426221"/>
                  <a:ext cx="3360232" cy="264585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6" name="Rovnoramenný trojúhelník 65"/>
                <p:cNvSpPr/>
                <p:nvPr/>
              </p:nvSpPr>
              <p:spPr>
                <a:xfrm>
                  <a:off x="1071538" y="425959"/>
                  <a:ext cx="4714905" cy="2000262"/>
                </a:xfrm>
                <a:prstGeom prst="triangle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7" name="Obdélník 66"/>
                <p:cNvSpPr/>
                <p:nvPr/>
              </p:nvSpPr>
              <p:spPr>
                <a:xfrm>
                  <a:off x="3003008" y="3854980"/>
                  <a:ext cx="1000133" cy="1217091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8" name="Obdélník 67"/>
                <p:cNvSpPr/>
                <p:nvPr/>
              </p:nvSpPr>
              <p:spPr>
                <a:xfrm>
                  <a:off x="2145752" y="2711973"/>
                  <a:ext cx="1143008" cy="931339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69" name="Obdélník 68"/>
                <p:cNvSpPr/>
                <p:nvPr/>
              </p:nvSpPr>
              <p:spPr>
                <a:xfrm>
                  <a:off x="3643305" y="2711973"/>
                  <a:ext cx="1143008" cy="931339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70" name="Obdélník 69"/>
                <p:cNvSpPr/>
                <p:nvPr/>
              </p:nvSpPr>
              <p:spPr>
                <a:xfrm>
                  <a:off x="2145752" y="2711973"/>
                  <a:ext cx="571504" cy="931339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71" name="Obdélník 70"/>
                <p:cNvSpPr/>
                <p:nvPr/>
              </p:nvSpPr>
              <p:spPr>
                <a:xfrm>
                  <a:off x="3643305" y="2711973"/>
                  <a:ext cx="571504" cy="931339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72" name="Obdélník 71"/>
                <p:cNvSpPr/>
                <p:nvPr/>
              </p:nvSpPr>
              <p:spPr>
                <a:xfrm>
                  <a:off x="3643305" y="2711973"/>
                  <a:ext cx="1143008" cy="502710"/>
                </a:xfrm>
                <a:prstGeom prst="rect">
                  <a:avLst/>
                </a:prstGeom>
                <a:noFill/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73" name="Obdélník 72"/>
                <p:cNvSpPr/>
                <p:nvPr/>
              </p:nvSpPr>
              <p:spPr>
                <a:xfrm>
                  <a:off x="2145752" y="2711973"/>
                  <a:ext cx="1143008" cy="502710"/>
                </a:xfrm>
                <a:prstGeom prst="rect">
                  <a:avLst/>
                </a:prstGeom>
                <a:noFill/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sp>
          <p:nvSpPr>
            <p:cNvPr id="40" name="Mrak 39"/>
            <p:cNvSpPr/>
            <p:nvPr/>
          </p:nvSpPr>
          <p:spPr>
            <a:xfrm rot="9227500">
              <a:off x="6200775" y="2570163"/>
              <a:ext cx="785813" cy="571500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2304" name="Skupina 50"/>
          <p:cNvGrpSpPr>
            <a:grpSpLocks/>
          </p:cNvGrpSpPr>
          <p:nvPr/>
        </p:nvGrpSpPr>
        <p:grpSpPr bwMode="auto">
          <a:xfrm>
            <a:off x="357188" y="1785938"/>
            <a:ext cx="2428875" cy="4500562"/>
            <a:chOff x="428596" y="1571612"/>
            <a:chExt cx="2428892" cy="4500594"/>
          </a:xfrm>
        </p:grpSpPr>
        <p:sp>
          <p:nvSpPr>
            <p:cNvPr id="44" name="Obdélník 43"/>
            <p:cNvSpPr/>
            <p:nvPr/>
          </p:nvSpPr>
          <p:spPr>
            <a:xfrm>
              <a:off x="428596" y="1571612"/>
              <a:ext cx="2428892" cy="4500594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2317" name="Skupina 28"/>
            <p:cNvGrpSpPr>
              <a:grpSpLocks noChangeAspect="1"/>
            </p:cNvGrpSpPr>
            <p:nvPr/>
          </p:nvGrpSpPr>
          <p:grpSpPr bwMode="auto">
            <a:xfrm>
              <a:off x="942950" y="2989259"/>
              <a:ext cx="1414473" cy="1439873"/>
              <a:chOff x="1071538" y="272498"/>
              <a:chExt cx="4714908" cy="4799576"/>
            </a:xfrm>
          </p:grpSpPr>
          <p:sp>
            <p:nvSpPr>
              <p:cNvPr id="46" name="Obdélník 45"/>
              <p:cNvSpPr/>
              <p:nvPr/>
            </p:nvSpPr>
            <p:spPr>
              <a:xfrm>
                <a:off x="3929057" y="272498"/>
                <a:ext cx="931340" cy="1370553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1785916" y="2426223"/>
                <a:ext cx="3360232" cy="264585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8" name="Rovnoramenný trojúhelník 47"/>
              <p:cNvSpPr/>
              <p:nvPr/>
            </p:nvSpPr>
            <p:spPr>
              <a:xfrm>
                <a:off x="1071538" y="425959"/>
                <a:ext cx="4714905" cy="2000264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9" name="Obdélník 48"/>
              <p:cNvSpPr/>
              <p:nvPr/>
            </p:nvSpPr>
            <p:spPr>
              <a:xfrm>
                <a:off x="3003008" y="3854982"/>
                <a:ext cx="1000133" cy="121709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0" name="Obdélník 49"/>
              <p:cNvSpPr/>
              <p:nvPr/>
            </p:nvSpPr>
            <p:spPr>
              <a:xfrm>
                <a:off x="2145752" y="2711975"/>
                <a:ext cx="1143008" cy="93134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3643305" y="2711975"/>
                <a:ext cx="1143008" cy="93134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2145752" y="2711975"/>
                <a:ext cx="571504" cy="93134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3643305" y="2711975"/>
                <a:ext cx="571504" cy="93134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5" name="Obdélník 54"/>
              <p:cNvSpPr/>
              <p:nvPr/>
            </p:nvSpPr>
            <p:spPr>
              <a:xfrm>
                <a:off x="3643305" y="2711975"/>
                <a:ext cx="1143008" cy="502710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6" name="Obdélník 55"/>
              <p:cNvSpPr/>
              <p:nvPr/>
            </p:nvSpPr>
            <p:spPr>
              <a:xfrm>
                <a:off x="2145752" y="2711975"/>
                <a:ext cx="1143008" cy="502710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27" name="Obdélník 26"/>
          <p:cNvSpPr/>
          <p:nvPr/>
        </p:nvSpPr>
        <p:spPr>
          <a:xfrm>
            <a:off x="3143240" y="3429000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é</a:t>
            </a:r>
          </a:p>
        </p:txBody>
      </p:sp>
      <p:sp>
        <p:nvSpPr>
          <p:cNvPr id="75" name="Obdélník 74"/>
          <p:cNvSpPr/>
          <p:nvPr/>
        </p:nvSpPr>
        <p:spPr>
          <a:xfrm>
            <a:off x="7572396" y="1714488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7572396" y="5143512"/>
            <a:ext cx="1214446" cy="121444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9259E-6 L -0.25191 0.27292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0" y="1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-0.2408 -0.23334 " pathEditMode="relative" rAng="0" ptsTypes="AA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00" y="-1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-0.23697 0.25601 " pathEditMode="relative" rAng="0" ptsTypes="AA">
                                      <p:cBhvr>
                                        <p:cTn id="4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00" y="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4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-0.22899 -0.24399 " pathEditMode="relative" rAng="0" ptsTypes="AA">
                                      <p:cBhvr>
                                        <p:cTn id="4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00" y="-1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57" grpId="0" animBg="1"/>
      <p:bldP spid="57" grpId="1" animBg="1"/>
      <p:bldP spid="58" grpId="0"/>
      <p:bldP spid="5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3318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3322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13355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3326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13343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3330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4342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4346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14379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4350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14367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4354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14813" y="4929188"/>
            <a:ext cx="1500187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u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66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70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15403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74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15391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78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A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6390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6394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16427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6398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16415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6402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í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7414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7418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17451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7422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17439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7426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U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8438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8442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18475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8446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18463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8450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ó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9462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9466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19499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9470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19487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9474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S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0486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0490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0523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0494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0511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0498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m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1510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1514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1547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1518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1535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1522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Í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2534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2538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2571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2542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2559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2546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é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3558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3562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3595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3566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3583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3570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P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4582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4586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4619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4590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4607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4594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o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5606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5610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5643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5614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5631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5618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É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6630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6634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6667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6638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6655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6642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i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7654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7658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7691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7662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7679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7666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ů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8678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8682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8715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8686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8703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8690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a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9702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9706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29739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9710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29727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9714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Ó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0726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0730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0763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0734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0751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0738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s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1750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1754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1787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1758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1775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1762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M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2774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2778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2811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2782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2799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2786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Á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3798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3802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3835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3806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3823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3810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O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4822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4826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4859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4830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4847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4834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e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5846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5850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5883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5854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5871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5858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6870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6874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6907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6878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6895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6882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ú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7894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7898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7931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7902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7919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7906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á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8918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2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8922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8955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8926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8943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8930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p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9942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9946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39979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9950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39967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39954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E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0966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0970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41003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2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0974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40991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2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0978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Ú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>
            <a:hlinkClick r:id="rId2" action="ppaction://hlinksldjump"/>
          </p:cNvPr>
          <p:cNvSpPr/>
          <p:nvPr/>
        </p:nvSpPr>
        <p:spPr bwMode="auto">
          <a:xfrm>
            <a:off x="857242" y="1785600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1990" name="Skupina 28"/>
          <p:cNvGrpSpPr>
            <a:grpSpLocks noChangeAspect="1"/>
          </p:cNvGrpSpPr>
          <p:nvPr/>
        </p:nvGrpSpPr>
        <p:grpSpPr bwMode="auto">
          <a:xfrm>
            <a:off x="857250" y="2386013"/>
            <a:ext cx="1439863" cy="1465262"/>
            <a:chOff x="1071538" y="272498"/>
            <a:chExt cx="4714905" cy="4799576"/>
          </a:xfrm>
        </p:grpSpPr>
        <p:sp>
          <p:nvSpPr>
            <p:cNvPr id="8" name="Obdélník 7"/>
            <p:cNvSpPr/>
            <p:nvPr/>
          </p:nvSpPr>
          <p:spPr>
            <a:xfrm>
              <a:off x="3930630" y="272498"/>
              <a:ext cx="930506" cy="1372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783714" y="2425288"/>
              <a:ext cx="3363331" cy="264678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71538" y="428497"/>
              <a:ext cx="4714905" cy="199679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005324" y="3855280"/>
              <a:ext cx="998083" cy="1216794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47598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644723" y="2711285"/>
              <a:ext cx="1143637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147598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644723" y="2711285"/>
              <a:ext cx="571818" cy="93079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644723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147598" y="2711285"/>
              <a:ext cx="1143637" cy="504399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9" name="Obdélník 18">
            <a:hlinkClick r:id="rId3" action="ppaction://hlinksldjump"/>
          </p:cNvPr>
          <p:cNvSpPr/>
          <p:nvPr/>
        </p:nvSpPr>
        <p:spPr bwMode="auto">
          <a:xfrm>
            <a:off x="4824740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1994" name="Skupina 41"/>
          <p:cNvGrpSpPr>
            <a:grpSpLocks/>
          </p:cNvGrpSpPr>
          <p:nvPr/>
        </p:nvGrpSpPr>
        <p:grpSpPr bwMode="auto">
          <a:xfrm>
            <a:off x="4819650" y="1849438"/>
            <a:ext cx="1466850" cy="2008187"/>
            <a:chOff x="4777762" y="2106022"/>
            <a:chExt cx="2444839" cy="3347347"/>
          </a:xfrm>
        </p:grpSpPr>
        <p:grpSp>
          <p:nvGrpSpPr>
            <p:cNvPr id="42027" name="Skupina 28"/>
            <p:cNvGrpSpPr>
              <a:grpSpLocks noChangeAspect="1"/>
            </p:cNvGrpSpPr>
            <p:nvPr/>
          </p:nvGrpSpPr>
          <p:grpSpPr bwMode="auto">
            <a:xfrm>
              <a:off x="4777762" y="3008302"/>
              <a:ext cx="2404584" cy="2445067"/>
              <a:chOff x="1071538" y="277791"/>
              <a:chExt cx="4714905" cy="47942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3930202" y="277886"/>
                <a:ext cx="928674" cy="13645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787501" y="2425930"/>
                <a:ext cx="3361911" cy="264614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5" name="Rovnoramenný trojúhelník 24"/>
              <p:cNvSpPr/>
              <p:nvPr/>
            </p:nvSpPr>
            <p:spPr>
              <a:xfrm>
                <a:off x="1071538" y="428354"/>
                <a:ext cx="4716016" cy="1997576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3001524" y="3852772"/>
                <a:ext cx="1001312" cy="121929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2145484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3644853" y="2711300"/>
                <a:ext cx="1141390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145484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644853" y="2711300"/>
                <a:ext cx="570695" cy="9339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3644853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145484" y="2711300"/>
                <a:ext cx="1141390" cy="503284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Mrak 21"/>
            <p:cNvSpPr/>
            <p:nvPr/>
          </p:nvSpPr>
          <p:spPr bwMode="auto">
            <a:xfrm rot="9227500">
              <a:off x="6251546" y="2106022"/>
              <a:ext cx="971055" cy="719746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6" name="Obdélník 35">
            <a:hlinkClick r:id="rId3" action="ppaction://hlinksldjump"/>
          </p:cNvPr>
          <p:cNvSpPr/>
          <p:nvPr/>
        </p:nvSpPr>
        <p:spPr bwMode="auto">
          <a:xfrm>
            <a:off x="6829451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1998" name="Skupina 62"/>
          <p:cNvGrpSpPr>
            <a:grpSpLocks/>
          </p:cNvGrpSpPr>
          <p:nvPr/>
        </p:nvGrpSpPr>
        <p:grpSpPr bwMode="auto">
          <a:xfrm>
            <a:off x="7137400" y="2613025"/>
            <a:ext cx="1012825" cy="1244600"/>
            <a:chOff x="7138062" y="2256461"/>
            <a:chExt cx="1011554" cy="1243965"/>
          </a:xfrm>
        </p:grpSpPr>
        <p:grpSp>
          <p:nvGrpSpPr>
            <p:cNvPr id="42015" name="Skupina 28"/>
            <p:cNvGrpSpPr>
              <a:grpSpLocks noChangeAspect="1"/>
            </p:cNvGrpSpPr>
            <p:nvPr/>
          </p:nvGrpSpPr>
          <p:grpSpPr bwMode="auto">
            <a:xfrm>
              <a:off x="7138062" y="2637461"/>
              <a:ext cx="848677" cy="862965"/>
              <a:chOff x="1071538" y="277791"/>
              <a:chExt cx="4714905" cy="4794280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925473" y="276714"/>
                <a:ext cx="933695" cy="136632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785025" y="2427573"/>
                <a:ext cx="3356014" cy="264449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0" name="Rovnoramenný trojúhelník 39"/>
              <p:cNvSpPr/>
              <p:nvPr/>
            </p:nvSpPr>
            <p:spPr>
              <a:xfrm>
                <a:off x="1071538" y="426571"/>
                <a:ext cx="4712519" cy="2001001"/>
              </a:xfrm>
              <a:prstGeom prst="triangl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3000590" y="3855602"/>
                <a:ext cx="1004162" cy="121646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146168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43603" y="2709652"/>
                <a:ext cx="1145097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146168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643603" y="2709652"/>
                <a:ext cx="572551" cy="934389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3643603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2146168" y="2709652"/>
                <a:ext cx="1145097" cy="502457"/>
              </a:xfrm>
              <a:prstGeom prst="rect">
                <a:avLst/>
              </a:prstGeom>
              <a:noFill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5" name="Mrak 34"/>
            <p:cNvSpPr/>
            <p:nvPr/>
          </p:nvSpPr>
          <p:spPr bwMode="auto">
            <a:xfrm rot="9227500">
              <a:off x="7678721" y="2256461"/>
              <a:ext cx="470895" cy="342725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Obdélník 48">
            <a:hlinkClick r:id="rId3" action="ppaction://hlinksldjump"/>
          </p:cNvPr>
          <p:cNvSpPr/>
          <p:nvPr/>
        </p:nvSpPr>
        <p:spPr bwMode="auto">
          <a:xfrm>
            <a:off x="2857488" y="1785925"/>
            <a:ext cx="1457325" cy="28800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2002" name="Skupina 28"/>
          <p:cNvGrpSpPr>
            <a:grpSpLocks noChangeAspect="1"/>
          </p:cNvGrpSpPr>
          <p:nvPr/>
        </p:nvGrpSpPr>
        <p:grpSpPr bwMode="auto">
          <a:xfrm>
            <a:off x="3165475" y="2994025"/>
            <a:ext cx="849313" cy="863600"/>
            <a:chOff x="1071538" y="272498"/>
            <a:chExt cx="4714905" cy="4799576"/>
          </a:xfrm>
        </p:grpSpPr>
        <p:sp>
          <p:nvSpPr>
            <p:cNvPr id="51" name="Obdélník 50"/>
            <p:cNvSpPr/>
            <p:nvPr/>
          </p:nvSpPr>
          <p:spPr>
            <a:xfrm>
              <a:off x="3926918" y="272498"/>
              <a:ext cx="934168" cy="1367529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1785386" y="2425249"/>
              <a:ext cx="3357713" cy="2646825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071538" y="422488"/>
              <a:ext cx="4714905" cy="2002761"/>
            </a:xfrm>
            <a:prstGeom prst="triangl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3001566" y="3854534"/>
              <a:ext cx="1004671" cy="121754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46712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3644905" y="2707577"/>
              <a:ext cx="1145677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2146712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3644905" y="2707577"/>
              <a:ext cx="572841" cy="93521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3644905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146712" y="2707577"/>
              <a:ext cx="1145677" cy="50290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4286250" y="4929188"/>
            <a:ext cx="15001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L</a:t>
            </a:r>
          </a:p>
        </p:txBody>
      </p:sp>
      <p:sp>
        <p:nvSpPr>
          <p:cNvPr id="62" name="Šipka doprava se zářezem 61"/>
          <p:cNvSpPr/>
          <p:nvPr/>
        </p:nvSpPr>
        <p:spPr>
          <a:xfrm>
            <a:off x="6929454" y="5357826"/>
            <a:ext cx="1643074" cy="928694"/>
          </a:xfrm>
          <a:prstGeom prst="notch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DALŠÍ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288" y="188913"/>
            <a:ext cx="8410575" cy="1373187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Vyberte správný domeček. Rozlišujte velké-krátké,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malé-krátké, velké-dlouhé a malé dlouhé samohlásky,</a:t>
            </a:r>
          </a:p>
          <a:p>
            <a:pPr eaLnBrk="1" hangingPunct="1"/>
            <a:r>
              <a:rPr lang="cs-CZ" altLang="cs-CZ" sz="2800">
                <a:solidFill>
                  <a:srgbClr val="984204"/>
                </a:solidFill>
                <a:latin typeface="Franklin Gothic Medium" pitchFamily="34" charset="0"/>
              </a:rPr>
              <a:t>velké a malé souhlásky.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071546"/>
            <a:ext cx="8686800" cy="4000528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15000" dirty="0" smtClean="0"/>
              <a:t>konec</a:t>
            </a:r>
            <a:endParaRPr lang="cs-CZ" sz="1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SPRÁVNĚ</a:t>
            </a:r>
            <a:endParaRPr lang="cs-CZ" dirty="0"/>
          </a:p>
        </p:txBody>
      </p:sp>
      <p:pic>
        <p:nvPicPr>
          <p:cNvPr id="44035" name="Picture 6" descr="C:\Users\Lenka\AppData\Local\Microsoft\Windows\Temporary Internet Files\Content.IE5\CMJBDSN2\MC90043820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1236663"/>
            <a:ext cx="5183188" cy="5192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se zářezem 3">
            <a:hlinkClick r:id="" action="ppaction://hlinkshowjump?jump=lastslideviewed"/>
          </p:cNvPr>
          <p:cNvSpPr/>
          <p:nvPr/>
        </p:nvSpPr>
        <p:spPr>
          <a:xfrm>
            <a:off x="7143750" y="5572125"/>
            <a:ext cx="1643063" cy="1000125"/>
          </a:xfrm>
          <a:prstGeom prst="notched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špatně</a:t>
            </a:r>
            <a:endParaRPr lang="cs-CZ" dirty="0"/>
          </a:p>
        </p:txBody>
      </p:sp>
      <p:pic>
        <p:nvPicPr>
          <p:cNvPr id="45059" name="Picture 9" descr="C:\Users\Lenka\AppData\Local\Microsoft\Windows\Temporary Internet Files\Content.IE5\G010BFTS\MC9004078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" y="1406525"/>
            <a:ext cx="7373938" cy="5022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prava se zářezem 4">
            <a:hlinkClick r:id="" action="ppaction://hlinkshowjump?jump=lastslideviewed"/>
          </p:cNvPr>
          <p:cNvSpPr/>
          <p:nvPr/>
        </p:nvSpPr>
        <p:spPr>
          <a:xfrm>
            <a:off x="7143750" y="5572125"/>
            <a:ext cx="1643063" cy="1000125"/>
          </a:xfrm>
          <a:prstGeom prst="notchedRight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altLang="cs-CZ" sz="1000" dirty="0" smtClean="0">
                <a:latin typeface="Calibri" pitchFamily="34" charset="0"/>
              </a:rPr>
              <a:t>Zdroj: vlastní práce</a:t>
            </a:r>
            <a:r>
              <a:rPr lang="cs-CZ" altLang="cs-CZ" sz="1000" smtClean="0">
                <a:latin typeface="Calibri" pitchFamily="34" charset="0"/>
              </a:rPr>
              <a:t>, www.office.microsoft.com</a:t>
            </a:r>
            <a:endParaRPr lang="cs-CZ" altLang="cs-CZ" sz="1000" dirty="0" smtClean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83</TotalTime>
  <Words>696</Words>
  <Application>Microsoft Office PowerPoint</Application>
  <PresentationFormat>Předvádění na obrazovce (4:3)</PresentationFormat>
  <Paragraphs>190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konec</vt:lpstr>
      <vt:lpstr>SPRÁVNĚ</vt:lpstr>
      <vt:lpstr>špatně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jitka</cp:lastModifiedBy>
  <cp:revision>18</cp:revision>
  <dcterms:created xsi:type="dcterms:W3CDTF">2013-11-09T15:35:12Z</dcterms:created>
  <dcterms:modified xsi:type="dcterms:W3CDTF">2014-02-02T12:19:56Z</dcterms:modified>
</cp:coreProperties>
</file>