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393" r:id="rId2"/>
    <p:sldId id="257" r:id="rId3"/>
    <p:sldId id="306" r:id="rId4"/>
    <p:sldId id="258" r:id="rId5"/>
    <p:sldId id="259" r:id="rId6"/>
    <p:sldId id="280" r:id="rId7"/>
    <p:sldId id="261" r:id="rId8"/>
    <p:sldId id="264" r:id="rId9"/>
    <p:sldId id="281" r:id="rId10"/>
    <p:sldId id="335" r:id="rId11"/>
    <p:sldId id="333" r:id="rId12"/>
    <p:sldId id="287" r:id="rId13"/>
    <p:sldId id="266" r:id="rId14"/>
    <p:sldId id="288" r:id="rId15"/>
    <p:sldId id="336" r:id="rId16"/>
    <p:sldId id="289" r:id="rId17"/>
    <p:sldId id="391" r:id="rId18"/>
    <p:sldId id="390" r:id="rId19"/>
    <p:sldId id="392" r:id="rId20"/>
    <p:sldId id="310" r:id="rId21"/>
    <p:sldId id="285" r:id="rId22"/>
    <p:sldId id="293" r:id="rId23"/>
    <p:sldId id="309" r:id="rId24"/>
    <p:sldId id="294" r:id="rId25"/>
    <p:sldId id="341" r:id="rId26"/>
    <p:sldId id="295" r:id="rId27"/>
    <p:sldId id="339" r:id="rId28"/>
    <p:sldId id="338" r:id="rId29"/>
    <p:sldId id="340" r:id="rId30"/>
    <p:sldId id="342" r:id="rId31"/>
    <p:sldId id="307" r:id="rId32"/>
    <p:sldId id="297" r:id="rId33"/>
    <p:sldId id="343" r:id="rId34"/>
    <p:sldId id="345" r:id="rId35"/>
    <p:sldId id="344" r:id="rId36"/>
    <p:sldId id="369" r:id="rId37"/>
    <p:sldId id="370" r:id="rId38"/>
    <p:sldId id="371" r:id="rId39"/>
    <p:sldId id="372" r:id="rId40"/>
    <p:sldId id="346" r:id="rId41"/>
    <p:sldId id="354" r:id="rId42"/>
    <p:sldId id="349" r:id="rId43"/>
    <p:sldId id="316" r:id="rId44"/>
    <p:sldId id="313" r:id="rId45"/>
    <p:sldId id="347" r:id="rId46"/>
    <p:sldId id="348" r:id="rId47"/>
    <p:sldId id="350" r:id="rId48"/>
    <p:sldId id="319" r:id="rId49"/>
    <p:sldId id="351" r:id="rId50"/>
    <p:sldId id="353" r:id="rId51"/>
    <p:sldId id="352" r:id="rId52"/>
    <p:sldId id="312" r:id="rId53"/>
    <p:sldId id="321" r:id="rId54"/>
    <p:sldId id="324" r:id="rId55"/>
    <p:sldId id="322" r:id="rId56"/>
    <p:sldId id="394" r:id="rId57"/>
  </p:sldIdLst>
  <p:sldSz cx="9144000" cy="6858000" type="screen4x3"/>
  <p:notesSz cx="7099300" cy="102346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99" autoAdjust="0"/>
    <p:restoredTop sz="94660"/>
  </p:normalViewPr>
  <p:slideViewPr>
    <p:cSldViewPr>
      <p:cViewPr>
        <p:scale>
          <a:sx n="66" d="100"/>
          <a:sy n="66" d="100"/>
        </p:scale>
        <p:origin x="-822" y="-23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61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E150B0D-C24B-4D4E-9073-10F815B96545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FC6B92D-D52F-4A57-BC74-E406123B4D1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0" name="Obdélník 39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1" name="Obdélník 40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42" name="Obdélník 41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914400" y="4343400"/>
            <a:ext cx="7772400" cy="1975104"/>
          </a:xfrm>
        </p:spPr>
        <p:txBody>
          <a:bodyPr/>
          <a:lstStyle>
            <a:lvl1pPr marR="9144" algn="l">
              <a:defRPr sz="4000" b="1" cap="all" spc="0" baseline="0">
                <a:effectLst>
                  <a:reflection blurRad="12700" stA="34000" endA="740" endPos="53000" dir="5400000" sy="-100000" algn="bl" rotWithShape="0"/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914400" y="2834640"/>
            <a:ext cx="7772400" cy="1508760"/>
          </a:xfrm>
        </p:spPr>
        <p:txBody>
          <a:bodyPr lIns="100584" tIns="45720" anchor="b"/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56" name="Obdélník 55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5" name="Obdélník 64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6" name="Obdélník 65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7" name="Obdélník 66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E150B0D-C24B-4D4E-9073-10F815B96545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FC6B92D-D52F-4A57-BC74-E406123B4D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Volný tvar 13"/>
          <p:cNvSpPr>
            <a:spLocks/>
          </p:cNvSpPr>
          <p:nvPr/>
        </p:nvSpPr>
        <p:spPr bwMode="auto">
          <a:xfrm>
            <a:off x="4828952" y="1073888"/>
            <a:ext cx="4322136" cy="5791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3648"/>
              </a:cxn>
              <a:cxn ang="0">
                <a:pos x="720" y="2016"/>
              </a:cxn>
              <a:cxn ang="0">
                <a:pos x="2736" y="0"/>
              </a:cxn>
              <a:cxn ang="0">
                <a:pos x="2736" y="96"/>
              </a:cxn>
              <a:cxn ang="0">
                <a:pos x="744" y="2038"/>
              </a:cxn>
              <a:cxn ang="0">
                <a:pos x="48" y="3648"/>
              </a:cxn>
              <a:cxn ang="0">
                <a:pos x="0" y="3648"/>
              </a:cxn>
            </a:cxnLst>
            <a:rect l="0" t="0" r="0" b="0"/>
            <a:pathLst>
              <a:path w="2736" h="3648">
                <a:moveTo>
                  <a:pt x="0" y="3648"/>
                </a:moveTo>
                <a:lnTo>
                  <a:pt x="720" y="2016"/>
                </a:lnTo>
                <a:lnTo>
                  <a:pt x="2736" y="672"/>
                </a:lnTo>
                <a:lnTo>
                  <a:pt x="2736" y="720"/>
                </a:lnTo>
                <a:lnTo>
                  <a:pt x="744" y="2038"/>
                </a:lnTo>
                <a:lnTo>
                  <a:pt x="48" y="3648"/>
                </a:lnTo>
                <a:lnTo>
                  <a:pt x="48" y="3648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5" name="Volný tvar 14"/>
          <p:cNvSpPr>
            <a:spLocks/>
          </p:cNvSpPr>
          <p:nvPr/>
        </p:nvSpPr>
        <p:spPr bwMode="auto">
          <a:xfrm>
            <a:off x="373966" y="0"/>
            <a:ext cx="5514536" cy="661533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4080"/>
              </a:cxn>
              <a:cxn ang="0">
                <a:pos x="0" y="4128"/>
              </a:cxn>
              <a:cxn ang="0">
                <a:pos x="3504" y="2640"/>
              </a:cxn>
              <a:cxn ang="0">
                <a:pos x="2880" y="0"/>
              </a:cxn>
              <a:cxn ang="0">
                <a:pos x="2832" y="0"/>
              </a:cxn>
              <a:cxn ang="0">
                <a:pos x="3465" y="2619"/>
              </a:cxn>
              <a:cxn ang="0">
                <a:pos x="0" y="4080"/>
              </a:cxn>
            </a:cxnLst>
            <a:rect l="0" t="0" r="0" b="0"/>
            <a:pathLst>
              <a:path w="3504" h="4128">
                <a:moveTo>
                  <a:pt x="0" y="4080"/>
                </a:moveTo>
                <a:lnTo>
                  <a:pt x="0" y="4128"/>
                </a:lnTo>
                <a:lnTo>
                  <a:pt x="3504" y="2640"/>
                </a:lnTo>
                <a:lnTo>
                  <a:pt x="2880" y="0"/>
                </a:lnTo>
                <a:lnTo>
                  <a:pt x="2832" y="0"/>
                </a:lnTo>
                <a:lnTo>
                  <a:pt x="3465" y="2619"/>
                </a:lnTo>
                <a:lnTo>
                  <a:pt x="0" y="4080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3" name="Volný tvar 12"/>
          <p:cNvSpPr>
            <a:spLocks/>
          </p:cNvSpPr>
          <p:nvPr/>
        </p:nvSpPr>
        <p:spPr bwMode="auto">
          <a:xfrm rot="5236414">
            <a:off x="4462128" y="1483600"/>
            <a:ext cx="4114800" cy="118872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5943600" y="0"/>
            <a:ext cx="27432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104" y="0"/>
              </a:cxn>
              <a:cxn ang="0">
                <a:pos x="1728" y="0"/>
              </a:cxn>
              <a:cxn ang="0">
                <a:pos x="0" y="2688"/>
              </a:cxn>
              <a:cxn ang="0">
                <a:pos x="1104" y="0"/>
              </a:cxn>
            </a:cxnLst>
            <a:rect l="0" t="0" r="0" b="0"/>
            <a:pathLst>
              <a:path w="1728" h="2688">
                <a:moveTo>
                  <a:pt x="1104" y="0"/>
                </a:moveTo>
                <a:lnTo>
                  <a:pt x="1728" y="0"/>
                </a:lnTo>
                <a:lnTo>
                  <a:pt x="0" y="2688"/>
                </a:lnTo>
                <a:lnTo>
                  <a:pt x="110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7" name="Volný tvar 16"/>
          <p:cNvSpPr>
            <a:spLocks/>
          </p:cNvSpPr>
          <p:nvPr/>
        </p:nvSpPr>
        <p:spPr bwMode="auto">
          <a:xfrm>
            <a:off x="5943600" y="4267200"/>
            <a:ext cx="3200400" cy="11430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2016" y="240"/>
              </a:cxn>
              <a:cxn ang="0">
                <a:pos x="2016" y="720"/>
              </a:cxn>
              <a:cxn ang="0">
                <a:pos x="0" y="0"/>
              </a:cxn>
            </a:cxnLst>
            <a:rect l="0" t="0" r="0" b="0"/>
            <a:pathLst>
              <a:path w="2016" h="720">
                <a:moveTo>
                  <a:pt x="0" y="0"/>
                </a:moveTo>
                <a:lnTo>
                  <a:pt x="2016" y="240"/>
                </a:lnTo>
                <a:lnTo>
                  <a:pt x="2016" y="7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8" name="Volný tvar 17"/>
          <p:cNvSpPr>
            <a:spLocks/>
          </p:cNvSpPr>
          <p:nvPr/>
        </p:nvSpPr>
        <p:spPr bwMode="auto">
          <a:xfrm>
            <a:off x="5943600" y="0"/>
            <a:ext cx="13716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864" y="0"/>
              </a:cxn>
              <a:cxn ang="0">
                <a:pos x="0" y="2688"/>
              </a:cxn>
              <a:cxn ang="0">
                <a:pos x="768" y="0"/>
              </a:cxn>
              <a:cxn ang="0">
                <a:pos x="864" y="0"/>
              </a:cxn>
            </a:cxnLst>
            <a:rect l="0" t="0" r="0" b="0"/>
            <a:pathLst>
              <a:path w="864" h="2688">
                <a:moveTo>
                  <a:pt x="864" y="0"/>
                </a:moveTo>
                <a:lnTo>
                  <a:pt x="0" y="2688"/>
                </a:lnTo>
                <a:lnTo>
                  <a:pt x="768" y="0"/>
                </a:lnTo>
                <a:lnTo>
                  <a:pt x="86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9" name="Volný tvar 18"/>
          <p:cNvSpPr>
            <a:spLocks/>
          </p:cNvSpPr>
          <p:nvPr/>
        </p:nvSpPr>
        <p:spPr bwMode="auto">
          <a:xfrm>
            <a:off x="5948363" y="4246563"/>
            <a:ext cx="2090737" cy="26114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71" y="1645"/>
              </a:cxn>
              <a:cxn ang="0">
                <a:pos x="1317" y="1645"/>
              </a:cxn>
              <a:cxn ang="0">
                <a:pos x="0" y="0"/>
              </a:cxn>
              <a:cxn ang="0">
                <a:pos x="1071" y="1645"/>
              </a:cxn>
            </a:cxnLst>
            <a:rect l="0" t="0" r="0" b="0"/>
            <a:pathLst>
              <a:path w="1317" h="1645">
                <a:moveTo>
                  <a:pt x="1071" y="1645"/>
                </a:moveTo>
                <a:lnTo>
                  <a:pt x="1317" y="1645"/>
                </a:lnTo>
                <a:lnTo>
                  <a:pt x="0" y="0"/>
                </a:lnTo>
                <a:lnTo>
                  <a:pt x="1071" y="1645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0" name="Volný tvar 19"/>
          <p:cNvSpPr>
            <a:spLocks/>
          </p:cNvSpPr>
          <p:nvPr/>
        </p:nvSpPr>
        <p:spPr bwMode="auto">
          <a:xfrm>
            <a:off x="5943600" y="4267200"/>
            <a:ext cx="16002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08" y="1632"/>
              </a:cxn>
              <a:cxn ang="0">
                <a:pos x="0" y="0"/>
              </a:cxn>
              <a:cxn ang="0">
                <a:pos x="960" y="1632"/>
              </a:cxn>
              <a:cxn ang="0">
                <a:pos x="1008" y="1632"/>
              </a:cxn>
            </a:cxnLst>
            <a:rect l="0" t="0" r="0" b="0"/>
            <a:pathLst>
              <a:path w="1008" h="1632">
                <a:moveTo>
                  <a:pt x="1008" y="1632"/>
                </a:moveTo>
                <a:lnTo>
                  <a:pt x="0" y="0"/>
                </a:lnTo>
                <a:lnTo>
                  <a:pt x="960" y="1632"/>
                </a:lnTo>
                <a:lnTo>
                  <a:pt x="1008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1" name="Volný tvar 20"/>
          <p:cNvSpPr>
            <a:spLocks/>
          </p:cNvSpPr>
          <p:nvPr/>
        </p:nvSpPr>
        <p:spPr bwMode="auto">
          <a:xfrm>
            <a:off x="5943600" y="1371600"/>
            <a:ext cx="3200400" cy="2895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2016" y="144"/>
              </a:cxn>
              <a:cxn ang="0">
                <a:pos x="0" y="1824"/>
              </a:cxn>
              <a:cxn ang="0">
                <a:pos x="2016" y="0"/>
              </a:cxn>
            </a:cxnLst>
            <a:rect l="0" t="0" r="0" b="0"/>
            <a:pathLst>
              <a:path w="2016" h="1824">
                <a:moveTo>
                  <a:pt x="2016" y="0"/>
                </a:moveTo>
                <a:lnTo>
                  <a:pt x="2016" y="144"/>
                </a:lnTo>
                <a:lnTo>
                  <a:pt x="0" y="1824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2" name="Volný tvar 21"/>
          <p:cNvSpPr>
            <a:spLocks/>
          </p:cNvSpPr>
          <p:nvPr/>
        </p:nvSpPr>
        <p:spPr bwMode="auto">
          <a:xfrm>
            <a:off x="5943600" y="1752600"/>
            <a:ext cx="3200400" cy="2514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0" y="1584"/>
              </a:cxn>
              <a:cxn ang="0">
                <a:pos x="2016" y="48"/>
              </a:cxn>
              <a:cxn ang="0">
                <a:pos x="2016" y="0"/>
              </a:cxn>
            </a:cxnLst>
            <a:rect l="0" t="0" r="0" b="0"/>
            <a:pathLst>
              <a:path w="2016" h="1584">
                <a:moveTo>
                  <a:pt x="2016" y="0"/>
                </a:moveTo>
                <a:lnTo>
                  <a:pt x="0" y="1584"/>
                </a:lnTo>
                <a:lnTo>
                  <a:pt x="2016" y="48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3" name="Volný tvar 22"/>
          <p:cNvSpPr>
            <a:spLocks/>
          </p:cNvSpPr>
          <p:nvPr/>
        </p:nvSpPr>
        <p:spPr bwMode="auto">
          <a:xfrm>
            <a:off x="990600" y="4267200"/>
            <a:ext cx="4953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120" y="0"/>
              </a:cxn>
              <a:cxn ang="0">
                <a:pos x="1056" y="1632"/>
              </a:cxn>
              <a:cxn ang="0">
                <a:pos x="0" y="1632"/>
              </a:cxn>
            </a:cxnLst>
            <a:rect l="0" t="0" r="0" b="0"/>
            <a:pathLst>
              <a:path w="3120" h="1632">
                <a:moveTo>
                  <a:pt x="0" y="1632"/>
                </a:moveTo>
                <a:lnTo>
                  <a:pt x="3120" y="0"/>
                </a:lnTo>
                <a:lnTo>
                  <a:pt x="1056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4" name="Volný tvar 23"/>
          <p:cNvSpPr>
            <a:spLocks/>
          </p:cNvSpPr>
          <p:nvPr/>
        </p:nvSpPr>
        <p:spPr bwMode="auto">
          <a:xfrm>
            <a:off x="533400" y="4267200"/>
            <a:ext cx="5334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360" y="0"/>
              </a:cxn>
              <a:cxn ang="0">
                <a:pos x="144" y="1632"/>
              </a:cxn>
              <a:cxn ang="0">
                <a:pos x="0" y="1632"/>
              </a:cxn>
            </a:cxnLst>
            <a:rect l="0" t="0" r="0" b="0"/>
            <a:pathLst>
              <a:path w="3360" h="1632">
                <a:moveTo>
                  <a:pt x="0" y="1632"/>
                </a:moveTo>
                <a:lnTo>
                  <a:pt x="3360" y="0"/>
                </a:lnTo>
                <a:lnTo>
                  <a:pt x="144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5" name="Volný tvar 24"/>
          <p:cNvSpPr>
            <a:spLocks/>
          </p:cNvSpPr>
          <p:nvPr/>
        </p:nvSpPr>
        <p:spPr bwMode="auto">
          <a:xfrm>
            <a:off x="366824" y="2438400"/>
            <a:ext cx="5638800" cy="1828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152"/>
              </a:cxn>
              <a:cxn ang="0">
                <a:pos x="0" y="384"/>
              </a:cxn>
              <a:cxn ang="0">
                <a:pos x="0" y="0"/>
              </a:cxn>
            </a:cxnLst>
            <a:rect l="0" t="0" r="0" b="0"/>
            <a:pathLst>
              <a:path w="3552" h="1152">
                <a:moveTo>
                  <a:pt x="0" y="0"/>
                </a:moveTo>
                <a:lnTo>
                  <a:pt x="3504" y="1152"/>
                </a:lnTo>
                <a:lnTo>
                  <a:pt x="0" y="384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6" name="Volný tvar 25"/>
          <p:cNvSpPr>
            <a:spLocks/>
          </p:cNvSpPr>
          <p:nvPr/>
        </p:nvSpPr>
        <p:spPr bwMode="auto">
          <a:xfrm>
            <a:off x="366824" y="2133600"/>
            <a:ext cx="5638800" cy="2133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7" name="Volný tvar 26"/>
          <p:cNvSpPr>
            <a:spLocks/>
          </p:cNvSpPr>
          <p:nvPr/>
        </p:nvSpPr>
        <p:spPr bwMode="auto">
          <a:xfrm>
            <a:off x="4572000" y="4267200"/>
            <a:ext cx="13716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96" y="1632"/>
              </a:cxn>
              <a:cxn ang="0">
                <a:pos x="864" y="0"/>
              </a:cxn>
              <a:cxn ang="0">
                <a:pos x="0" y="1632"/>
              </a:cxn>
            </a:cxnLst>
            <a:rect l="0" t="0" r="0" b="0"/>
            <a:pathLst>
              <a:path w="864" h="1632">
                <a:moveTo>
                  <a:pt x="0" y="1632"/>
                </a:moveTo>
                <a:lnTo>
                  <a:pt x="96" y="1632"/>
                </a:lnTo>
                <a:lnTo>
                  <a:pt x="864" y="0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06902" y="1351672"/>
            <a:ext cx="5718048" cy="977486"/>
          </a:xfrm>
        </p:spPr>
        <p:txBody>
          <a:bodyPr lIns="82296" tIns="45720" bIns="0" anchor="t"/>
          <a:lstStyle>
            <a:lvl1pPr marL="54864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E150B0D-C24B-4D4E-9073-10F815B96545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FC6B92D-D52F-4A57-BC74-E406123B4D1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63160" y="402264"/>
            <a:ext cx="850392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6902" y="512064"/>
            <a:ext cx="8156448" cy="777240"/>
          </a:xfrm>
        </p:spPr>
        <p:txBody>
          <a:bodyPr tIns="64008"/>
          <a:lstStyle>
            <a:lvl1pPr algn="l">
              <a:buNone/>
              <a:defRPr sz="3800" b="0" cap="none" spc="-150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 flipH="1">
            <a:off x="371538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Obdélník 8"/>
          <p:cNvSpPr/>
          <p:nvPr/>
        </p:nvSpPr>
        <p:spPr>
          <a:xfrm flipH="1">
            <a:off x="411109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>
          <a:xfrm flipH="1">
            <a:off x="44845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H="1">
            <a:off x="476702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500478" y="680477"/>
            <a:ext cx="36576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2064"/>
            <a:ext cx="8229600" cy="9144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4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55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E150B0D-C24B-4D4E-9073-10F815B96545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FC6B92D-D52F-4A57-BC74-E406123B4D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Obdélník 24"/>
          <p:cNvSpPr/>
          <p:nvPr/>
        </p:nvSpPr>
        <p:spPr>
          <a:xfrm>
            <a:off x="0" y="402265"/>
            <a:ext cx="886708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4" y="512064"/>
            <a:ext cx="7772400" cy="914400"/>
          </a:xfrm>
        </p:spPr>
        <p:txBody>
          <a:bodyPr anchor="t"/>
          <a:lstStyle>
            <a:lvl1pPr>
              <a:defRPr sz="40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09750"/>
            <a:ext cx="4040188" cy="639762"/>
          </a:xfrm>
        </p:spPr>
        <p:txBody>
          <a:bodyPr anchor="ctr"/>
          <a:lstStyle>
            <a:lvl1pPr marL="73152" indent="0" algn="l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09750"/>
            <a:ext cx="4041775" cy="639762"/>
          </a:xfrm>
        </p:spPr>
        <p:txBody>
          <a:bodyPr anchor="ctr"/>
          <a:lstStyle>
            <a:lvl1pPr marL="73152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459037"/>
            <a:ext cx="4040188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59037"/>
            <a:ext cx="4041775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E150B0D-C24B-4D4E-9073-10F815B96545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FC6B92D-D52F-4A57-BC74-E406123B4D1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87790" y="680477"/>
            <a:ext cx="45720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7" name="Obdélník 16"/>
          <p:cNvSpPr/>
          <p:nvPr/>
        </p:nvSpPr>
        <p:spPr>
          <a:xfrm>
            <a:off x="47305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8" name="Obdélník 17"/>
          <p:cNvSpPr/>
          <p:nvPr/>
        </p:nvSpPr>
        <p:spPr>
          <a:xfrm>
            <a:off x="2825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0" name="Obdélník 19"/>
          <p:cNvSpPr/>
          <p:nvPr/>
        </p:nvSpPr>
        <p:spPr>
          <a:xfrm flipH="1">
            <a:off x="149770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1" name="Obdélník 20"/>
          <p:cNvSpPr/>
          <p:nvPr/>
        </p:nvSpPr>
        <p:spPr>
          <a:xfrm flipH="1">
            <a:off x="189341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Obdélník 21"/>
          <p:cNvSpPr/>
          <p:nvPr/>
        </p:nvSpPr>
        <p:spPr>
          <a:xfrm flipH="1">
            <a:off x="22668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 flipH="1">
            <a:off x="254934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30" name="Obdélník 29"/>
          <p:cNvSpPr/>
          <p:nvPr/>
        </p:nvSpPr>
        <p:spPr>
          <a:xfrm>
            <a:off x="278710" y="680477"/>
            <a:ext cx="36576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</p:spPr>
        <p:txBody>
          <a:bodyPr/>
          <a:lstStyle>
            <a:lvl1pPr>
              <a:defRPr sz="4000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E150B0D-C24B-4D4E-9073-10F815B96545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FC6B92D-D52F-4A57-BC74-E406123B4D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E150B0D-C24B-4D4E-9073-10F815B96545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FC6B92D-D52F-4A57-BC74-E406123B4D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73050"/>
            <a:ext cx="8229600" cy="1162050"/>
          </a:xfrm>
        </p:spPr>
        <p:txBody>
          <a:bodyPr anchor="ctr"/>
          <a:lstStyle>
            <a:lvl1pPr algn="l">
              <a:buNone/>
              <a:defRPr sz="36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435100"/>
            <a:ext cx="2514600" cy="4572000"/>
          </a:xfrm>
        </p:spPr>
        <p:txBody>
          <a:bodyPr/>
          <a:lstStyle>
            <a:lvl1pPr marL="54864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429000" y="1435100"/>
            <a:ext cx="54864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E150B0D-C24B-4D4E-9073-10F815B96545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FC6B92D-D52F-4A57-BC74-E406123B4D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368032" y="0"/>
            <a:ext cx="8778240" cy="1878037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9" name="Přímá spojovací čára 8"/>
          <p:cNvCxnSpPr/>
          <p:nvPr/>
        </p:nvCxnSpPr>
        <p:spPr>
          <a:xfrm flipV="1">
            <a:off x="363195" y="1885028"/>
            <a:ext cx="8782622" cy="0"/>
          </a:xfrm>
          <a:prstGeom prst="line">
            <a:avLst/>
          </a:prstGeom>
          <a:noFill/>
          <a:ln w="19050" cap="flat" cmpd="sng" algn="ctr">
            <a:solidFill>
              <a:srgbClr val="FFFFFF">
                <a:alpha val="100000"/>
              </a:srgbClr>
            </a:soli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10" name="Skupina 9"/>
          <p:cNvGrpSpPr/>
          <p:nvPr/>
        </p:nvGrpSpPr>
        <p:grpSpPr>
          <a:xfrm rot="5400000">
            <a:off x="8514581" y="1219200"/>
            <a:ext cx="132763" cy="128466"/>
            <a:chOff x="6668087" y="1297746"/>
            <a:chExt cx="161840" cy="156602"/>
          </a:xfrm>
        </p:grpSpPr>
        <p:cxnSp>
          <p:nvCxnSpPr>
            <p:cNvPr id="15" name="Přímá spojovací čára 14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ovací čára 15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ovací čára 16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 bwMode="grayWhite">
          <a:xfrm>
            <a:off x="914400" y="441251"/>
            <a:ext cx="6858000" cy="701749"/>
          </a:xfrm>
        </p:spPr>
        <p:txBody>
          <a:bodyPr anchor="b"/>
          <a:lstStyle>
            <a:lvl1pPr algn="l">
              <a:buNone/>
              <a:defRPr sz="21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68032" y="1893781"/>
            <a:ext cx="8778240" cy="4960144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914400" y="1150144"/>
            <a:ext cx="6858000" cy="685800"/>
          </a:xfrm>
        </p:spPr>
        <p:txBody>
          <a:bodyPr/>
          <a:lstStyle>
            <a:lvl1pPr marL="27432" indent="0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grpSp>
        <p:nvGrpSpPr>
          <p:cNvPr id="14" name="Skupina 13"/>
          <p:cNvGrpSpPr/>
          <p:nvPr/>
        </p:nvGrpSpPr>
        <p:grpSpPr>
          <a:xfrm rot="5400000">
            <a:off x="8666981" y="1371600"/>
            <a:ext cx="132763" cy="128466"/>
            <a:chOff x="6668087" y="1297746"/>
            <a:chExt cx="161840" cy="156602"/>
          </a:xfrm>
        </p:grpSpPr>
        <p:cxnSp>
          <p:nvCxnSpPr>
            <p:cNvPr id="11" name="Přímá spojovací čára 10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ovací čára 11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ovací čára 12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" name="Skupina 17"/>
          <p:cNvGrpSpPr/>
          <p:nvPr/>
        </p:nvGrpSpPr>
        <p:grpSpPr>
          <a:xfrm rot="5400000">
            <a:off x="8320088" y="1474763"/>
            <a:ext cx="132763" cy="128466"/>
            <a:chOff x="6668087" y="1297746"/>
            <a:chExt cx="161840" cy="156602"/>
          </a:xfrm>
        </p:grpSpPr>
        <p:cxnSp>
          <p:nvCxnSpPr>
            <p:cNvPr id="19" name="Přímá spojovací čára 18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ovací čára 19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ovací čára 20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477000" y="55499"/>
            <a:ext cx="2133600" cy="365125"/>
          </a:xfrm>
        </p:spPr>
        <p:txBody>
          <a:bodyPr/>
          <a:lstStyle>
            <a:extLst/>
          </a:lstStyle>
          <a:p>
            <a:fld id="{EE150B0D-C24B-4D4E-9073-10F815B96545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55499"/>
            <a:ext cx="5562600" cy="365125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10600" y="55499"/>
            <a:ext cx="457200" cy="365125"/>
          </a:xfrm>
        </p:spPr>
        <p:txBody>
          <a:bodyPr/>
          <a:lstStyle>
            <a:extLst/>
          </a:lstStyle>
          <a:p>
            <a:fld id="{BFC6B92D-D52F-4A57-BC74-E406123B4D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E150B0D-C24B-4D4E-9073-10F815B96545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FC6B92D-D52F-4A57-BC74-E406123B4D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981200" cy="5851525"/>
          </a:xfrm>
        </p:spPr>
        <p:txBody>
          <a:bodyPr vert="eaVert"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58674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E150B0D-C24B-4D4E-9073-10F815B96545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FC6B92D-D52F-4A57-BC74-E406123B4D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5" name="Obdélník 14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6" name="Obdélník 15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7" name="Obdélník 16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  <a:prstGeom prst="rect">
            <a:avLst/>
          </a:prstGeom>
        </p:spPr>
        <p:txBody>
          <a:bodyPr vert="horz" anchor="t">
            <a:no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783560"/>
            <a:ext cx="7772400" cy="457200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770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EE150B0D-C24B-4D4E-9073-10F815B96545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416675"/>
            <a:ext cx="55626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10600" y="64166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  <a:extLst/>
          </a:lstStyle>
          <a:p>
            <a:fld id="{BFC6B92D-D52F-4A57-BC74-E406123B4D1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 spc="-100" baseline="0">
          <a:solidFill>
            <a:schemeClr val="tx2">
              <a:satMod val="200000"/>
            </a:schemeClr>
          </a:solidFill>
          <a:latin typeface="+mj-lt"/>
          <a:ea typeface="+mj-ea"/>
          <a:cs typeface="+mj-cs"/>
        </a:defRPr>
      </a:lvl1pPr>
      <a:extLst/>
    </p:titleStyle>
    <p:bodyStyle>
      <a:lvl1pPr marL="411480" indent="-342900" algn="l" rtl="0" eaLnBrk="1" latinLnBrk="0" hangingPunct="1">
        <a:spcBef>
          <a:spcPts val="700"/>
        </a:spcBef>
        <a:buClr>
          <a:schemeClr val="tx2"/>
        </a:buClr>
        <a:buSzPct val="95000"/>
        <a:buFont typeface="Wingdings"/>
        <a:buChar char="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40664" indent="-28575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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61872" indent="-228600" algn="l" rtl="0" eaLnBrk="1" latinLnBrk="0" hangingPunct="1">
        <a:spcBef>
          <a:spcPct val="20000"/>
        </a:spcBef>
        <a:buClr>
          <a:schemeClr val="accent3"/>
        </a:buClr>
        <a:buFont typeface="Wingdings 3"/>
        <a:buChar char="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813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99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01952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93976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7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7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7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7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7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7.xml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39355709"/>
              </p:ext>
            </p:extLst>
          </p:nvPr>
        </p:nvGraphicFramePr>
        <p:xfrm>
          <a:off x="1175792" y="1397000"/>
          <a:ext cx="6792416" cy="3582237"/>
        </p:xfrm>
        <a:graphic>
          <a:graphicData uri="http://schemas.openxmlformats.org/drawingml/2006/table">
            <a:tbl>
              <a:tblPr firstRow="1">
                <a:effectLst/>
              </a:tblPr>
              <a:tblGrid>
                <a:gridCol w="2032225"/>
                <a:gridCol w="4760191"/>
              </a:tblGrid>
              <a:tr h="259173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  <a:extLst/>
                    </a:lstStyle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Číslo projektu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60000"/>
                        <a:lumOff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  <a:extLst/>
                    </a:lstStyle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</a:rPr>
                        <a:t>CZ.1.07/1.5.00/34.0479</a:t>
                      </a:r>
                      <a:endParaRPr lang="cs-CZ" sz="1000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lumMod val="20000"/>
                        <a:lumOff val="80000"/>
                      </a:srgbClr>
                    </a:solidFill>
                  </a:tcPr>
                </a:tc>
              </a:tr>
              <a:tr h="259173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  <a:extLst/>
                    </a:lstStyle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Číslo materiálu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60000"/>
                        <a:lumOff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  <a:extLst/>
                    </a:lstStyle>
                    <a:p>
                      <a:pPr algn="just"/>
                      <a:r>
                        <a:rPr lang="cs-CZ" sz="1000" i="1" smtClean="0">
                          <a:solidFill>
                            <a:schemeClr val="bg1"/>
                          </a:solidFill>
                        </a:rPr>
                        <a:t>VY_JAROSLAVA_TOMANOVA_FOTOGRAFIE_ARCHITEKTURY_POCITACOVE_UPRAVY_VYTVARNYCH_FOTOGRAFII_18</a:t>
                      </a:r>
                      <a:endParaRPr lang="cs-CZ" sz="1000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lumMod val="20000"/>
                        <a:lumOff val="80000"/>
                      </a:srgbClr>
                    </a:solidFill>
                  </a:tcPr>
                </a:tc>
              </a:tr>
              <a:tr h="259173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  <a:extLst/>
                    </a:lstStyle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Název školy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60000"/>
                        <a:lumOff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  <a:extLst/>
                    </a:lstStyle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</a:rPr>
                        <a:t>Střední škola služeb, obchodu a gastronomie Hradec Králové</a:t>
                      </a:r>
                      <a:endParaRPr lang="cs-CZ" sz="1000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lumMod val="20000"/>
                        <a:lumOff val="80000"/>
                      </a:srgbClr>
                    </a:solidFill>
                  </a:tcPr>
                </a:tc>
              </a:tr>
              <a:tr h="259173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  <a:extLst/>
                    </a:lstStyle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Ročník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60000"/>
                        <a:lumOff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  <a:extLst/>
                    </a:lstStyle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</a:rPr>
                        <a:t>3.</a:t>
                      </a:r>
                      <a:endParaRPr lang="cs-CZ" sz="1000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lumMod val="20000"/>
                        <a:lumOff val="80000"/>
                      </a:srgbClr>
                    </a:solidFill>
                  </a:tcPr>
                </a:tc>
              </a:tr>
              <a:tr h="259173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  <a:extLst/>
                    </a:lstStyle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Vzdělávací oblast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60000"/>
                        <a:lumOff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  <a:extLst/>
                    </a:lstStyle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</a:rPr>
                        <a:t>Úpravy na PC</a:t>
                      </a:r>
                      <a:endParaRPr lang="cs-CZ" sz="1000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lumMod val="20000"/>
                        <a:lumOff val="80000"/>
                      </a:srgbClr>
                    </a:solidFill>
                  </a:tcPr>
                </a:tc>
              </a:tr>
              <a:tr h="259173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  <a:extLst/>
                    </a:lstStyle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Vzdělávací obor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60000"/>
                        <a:lumOff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  <a:extLst/>
                    </a:lstStyle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</a:rPr>
                        <a:t>Odborný výcvik</a:t>
                      </a:r>
                      <a:endParaRPr lang="cs-CZ" sz="1000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lumMod val="20000"/>
                        <a:lumOff val="80000"/>
                      </a:srgbClr>
                    </a:solidFill>
                  </a:tcPr>
                </a:tc>
              </a:tr>
              <a:tr h="259173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  <a:extLst/>
                    </a:lstStyle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Tematický okruh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60000"/>
                        <a:lumOff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  <a:extLst/>
                    </a:lstStyle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</a:rPr>
                        <a:t>Fotografie architektury</a:t>
                      </a:r>
                      <a:endParaRPr lang="cs-CZ" sz="1000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lumMod val="20000"/>
                        <a:lumOff val="80000"/>
                      </a:srgbClr>
                    </a:solidFill>
                  </a:tcPr>
                </a:tc>
              </a:tr>
              <a:tr h="259173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  <a:extLst/>
                    </a:lstStyle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Téma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60000"/>
                        <a:lumOff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  <a:extLst/>
                    </a:lstStyle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</a:rPr>
                        <a:t>Počítačové úpravy výtvarných fotografií</a:t>
                      </a:r>
                      <a:endParaRPr lang="cs-CZ" sz="1000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lumMod val="20000"/>
                        <a:lumOff val="80000"/>
                      </a:srgbClr>
                    </a:solidFill>
                  </a:tcPr>
                </a:tc>
              </a:tr>
              <a:tr h="259173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  <a:extLst/>
                    </a:lstStyle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Jméno autora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60000"/>
                        <a:lumOff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  <a:extLst/>
                    </a:lstStyle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</a:rPr>
                        <a:t>Jaroslava Tomanová</a:t>
                      </a:r>
                      <a:endParaRPr lang="cs-CZ" sz="1000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lumMod val="20000"/>
                        <a:lumOff val="80000"/>
                      </a:srgbClr>
                    </a:solidFill>
                  </a:tcPr>
                </a:tc>
              </a:tr>
              <a:tr h="259173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  <a:extLst/>
                    </a:lstStyle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Vytvořeno dne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60000"/>
                        <a:lumOff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  <a:extLst/>
                    </a:lstStyle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</a:rPr>
                        <a:t>12. 7. 2013</a:t>
                      </a:r>
                      <a:endParaRPr lang="cs-CZ" sz="1000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lumMod val="20000"/>
                        <a:lumOff val="80000"/>
                      </a:srgbClr>
                    </a:solidFill>
                  </a:tcPr>
                </a:tc>
              </a:tr>
              <a:tr h="345788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  <a:extLst/>
                    </a:lstStyle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Metodický popis (anotace)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60000"/>
                        <a:lumOff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  <a:extLst/>
                    </a:lstStyle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</a:rPr>
                        <a:t>Prezentace je vytvořená v programu MS </a:t>
                      </a:r>
                      <a:r>
                        <a:rPr lang="cs-CZ" sz="1000" i="1" dirty="0" err="1" smtClean="0">
                          <a:solidFill>
                            <a:schemeClr val="bg1"/>
                          </a:solidFill>
                        </a:rPr>
                        <a:t>Powerpoint</a:t>
                      </a:r>
                      <a:r>
                        <a:rPr lang="cs-CZ" sz="1000" i="1" dirty="0" smtClean="0">
                          <a:solidFill>
                            <a:schemeClr val="bg1"/>
                          </a:solidFill>
                        </a:rPr>
                        <a:t> a seznamuje</a:t>
                      </a:r>
                      <a:r>
                        <a:rPr lang="cs-CZ" sz="1000" i="1" baseline="0" dirty="0" smtClean="0">
                          <a:solidFill>
                            <a:schemeClr val="bg1"/>
                          </a:solidFill>
                        </a:rPr>
                        <a:t> žáky s ukázkami </a:t>
                      </a:r>
                      <a:br>
                        <a:rPr lang="cs-CZ" sz="1000" i="1" baseline="0" dirty="0" smtClean="0">
                          <a:solidFill>
                            <a:schemeClr val="bg1"/>
                          </a:solidFill>
                        </a:rPr>
                      </a:br>
                      <a:r>
                        <a:rPr lang="cs-CZ" sz="1000" i="1" baseline="0" dirty="0" smtClean="0">
                          <a:solidFill>
                            <a:schemeClr val="bg1"/>
                          </a:solidFill>
                        </a:rPr>
                        <a:t>a postupem při úpravách výtvarných fotografií architektury. Vyučující může využít text </a:t>
                      </a:r>
                      <a:br>
                        <a:rPr lang="cs-CZ" sz="1000" i="1" baseline="0" dirty="0" smtClean="0">
                          <a:solidFill>
                            <a:schemeClr val="bg1"/>
                          </a:solidFill>
                        </a:rPr>
                      </a:br>
                      <a:r>
                        <a:rPr lang="cs-CZ" sz="1000" i="1" baseline="0" dirty="0" smtClean="0">
                          <a:solidFill>
                            <a:schemeClr val="bg1"/>
                          </a:solidFill>
                        </a:rPr>
                        <a:t>a snímky dle aktuální potřeby. Prezentace bude uložena také ve formátu PDF a případně  poskytnuta žákům  k jejich dalšímu mimoškolnímu vzdělávání. </a:t>
                      </a:r>
                      <a:endParaRPr lang="cs-CZ" sz="1000" i="1" dirty="0" smtClean="0">
                        <a:solidFill>
                          <a:schemeClr val="bg1"/>
                        </a:solidFill>
                      </a:endParaRPr>
                    </a:p>
                    <a:p>
                      <a:pPr algn="just"/>
                      <a:endParaRPr lang="cs-CZ" sz="1000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lumMod val="20000"/>
                        <a:lumOff val="80000"/>
                      </a:srgbClr>
                    </a:solidFill>
                  </a:tcPr>
                </a:tc>
              </a:tr>
            </a:tbl>
          </a:graphicData>
        </a:graphic>
      </p:graphicFrame>
      <p:pic>
        <p:nvPicPr>
          <p:cNvPr id="5" name="Picture 2" descr="http://www.kr-karlovarsky.cz/NR/rdonlyres/55A062E8-6A73-480F-A23D-6CE5B15DF1A2/0/logo_cb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060700" y="5607050"/>
            <a:ext cx="3262313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500042"/>
            <a:ext cx="9144000" cy="1214446"/>
          </a:xfrm>
        </p:spPr>
        <p:txBody>
          <a:bodyPr>
            <a:noAutofit/>
          </a:bodyPr>
          <a:lstStyle/>
          <a:p>
            <a:pPr algn="ctr"/>
            <a:r>
              <a:rPr lang="cs-CZ" sz="4800" dirty="0" smtClean="0">
                <a:latin typeface="Franklin Gothic Demi Cond" pitchFamily="34" charset="0"/>
              </a:rPr>
              <a:t>Počítačové úpravy  výtvarných  fotografií</a:t>
            </a:r>
            <a:endParaRPr lang="cs-CZ" sz="4800" dirty="0">
              <a:latin typeface="Franklin Gothic Demi Cond" pitchFamily="34" charset="0"/>
            </a:endParaRPr>
          </a:p>
        </p:txBody>
      </p:sp>
      <p:pic>
        <p:nvPicPr>
          <p:cNvPr id="4" name="Zástupný symbol pro obsah 3" descr="214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 rot="1480156">
            <a:off x="6080247" y="3398798"/>
            <a:ext cx="2036032" cy="2880000"/>
          </a:xfrm>
        </p:spPr>
      </p:pic>
      <p:pic>
        <p:nvPicPr>
          <p:cNvPr id="6" name="Obrázek 5" descr="24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 rot="19661979">
            <a:off x="1183418" y="3392968"/>
            <a:ext cx="2036032" cy="2880000"/>
          </a:xfrm>
          <a:prstGeom prst="rect">
            <a:avLst/>
          </a:prstGeom>
        </p:spPr>
      </p:pic>
      <p:pic>
        <p:nvPicPr>
          <p:cNvPr id="7" name="Obrázek 6" descr="279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 rot="20499155">
            <a:off x="3040293" y="1926152"/>
            <a:ext cx="3055355" cy="2160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512064"/>
            <a:ext cx="8572560" cy="914400"/>
          </a:xfrm>
        </p:spPr>
        <p:txBody>
          <a:bodyPr/>
          <a:lstStyle/>
          <a:p>
            <a:pPr algn="ctr"/>
            <a:r>
              <a:rPr lang="cs-CZ" sz="4800" dirty="0" smtClean="0">
                <a:latin typeface="Franklin Gothic Demi Cond" pitchFamily="34" charset="0"/>
              </a:rPr>
              <a:t>Přidávání černých okrajů v další vrstvě</a:t>
            </a:r>
            <a:endParaRPr lang="cs-CZ" sz="4800" dirty="0">
              <a:latin typeface="Franklin Gothic Demi Cond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sz="3600" dirty="0" smtClean="0">
              <a:latin typeface="Franklin Gothic Demi Cond" pitchFamily="34" charset="0"/>
            </a:endParaRPr>
          </a:p>
          <a:p>
            <a:pPr>
              <a:buNone/>
            </a:pPr>
            <a:endParaRPr lang="cs-CZ" sz="3600" dirty="0" smtClean="0">
              <a:latin typeface="Franklin Gothic Demi Cond" pitchFamily="34" charset="0"/>
            </a:endParaRPr>
          </a:p>
          <a:p>
            <a:pPr>
              <a:buNone/>
            </a:pPr>
            <a:endParaRPr lang="cs-CZ" sz="3600" dirty="0" smtClean="0">
              <a:latin typeface="Franklin Gothic Demi Cond" pitchFamily="34" charset="0"/>
            </a:endParaRPr>
          </a:p>
          <a:p>
            <a:pPr>
              <a:buNone/>
            </a:pPr>
            <a:endParaRPr lang="cs-CZ" sz="3600" dirty="0">
              <a:latin typeface="Franklin Gothic Demi Cond" pitchFamily="34" charset="0"/>
            </a:endParaRPr>
          </a:p>
        </p:txBody>
      </p:sp>
      <p:pic>
        <p:nvPicPr>
          <p:cNvPr id="6" name="Obrázek 5" descr="294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917724" y="1785926"/>
            <a:ext cx="3308552" cy="4680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512064"/>
            <a:ext cx="8186766" cy="914400"/>
          </a:xfrm>
        </p:spPr>
        <p:txBody>
          <a:bodyPr/>
          <a:lstStyle/>
          <a:p>
            <a:pPr algn="ctr"/>
            <a:r>
              <a:rPr lang="cs-CZ" sz="4800" dirty="0" smtClean="0">
                <a:latin typeface="Franklin Gothic Demi Cond" pitchFamily="34" charset="0"/>
              </a:rPr>
              <a:t>Příprava fotografií</a:t>
            </a:r>
            <a:endParaRPr lang="cs-CZ" sz="4800" dirty="0">
              <a:latin typeface="Franklin Gothic Demi Cond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357298"/>
            <a:ext cx="8501122" cy="4857784"/>
          </a:xfrm>
        </p:spPr>
        <p:txBody>
          <a:bodyPr>
            <a:normAutofit/>
          </a:bodyPr>
          <a:lstStyle/>
          <a:p>
            <a:pPr>
              <a:buNone/>
            </a:pPr>
            <a:endParaRPr lang="cs-CZ" dirty="0" smtClean="0"/>
          </a:p>
          <a:p>
            <a:pPr>
              <a:buFont typeface="Wingdings" pitchFamily="2" charset="2"/>
              <a:buChar char="ü"/>
            </a:pPr>
            <a:r>
              <a:rPr lang="cs-CZ" sz="3900" dirty="0" smtClean="0">
                <a:latin typeface="Franklin Gothic Demi Cond" pitchFamily="34" charset="0"/>
              </a:rPr>
              <a:t>otevřeme vybraný snímek s okraji</a:t>
            </a:r>
          </a:p>
          <a:p>
            <a:pPr>
              <a:buFont typeface="Wingdings" pitchFamily="2" charset="2"/>
              <a:buChar char="ü"/>
            </a:pPr>
            <a:r>
              <a:rPr lang="cs-CZ" sz="3900" dirty="0" smtClean="0">
                <a:latin typeface="Franklin Gothic Demi Cond" pitchFamily="34" charset="0"/>
              </a:rPr>
              <a:t>otevřeme snímek, který budeme vkládat </a:t>
            </a:r>
          </a:p>
          <a:p>
            <a:pPr>
              <a:buFont typeface="Wingdings" pitchFamily="2" charset="2"/>
              <a:buChar char="ü"/>
            </a:pPr>
            <a:r>
              <a:rPr lang="cs-CZ" sz="3600" dirty="0" smtClean="0">
                <a:latin typeface="Franklin Gothic Demi Cond" pitchFamily="34" charset="0"/>
              </a:rPr>
              <a:t>nastavíme si přijatelné prolnutí, </a:t>
            </a:r>
          </a:p>
          <a:p>
            <a:pPr>
              <a:buNone/>
            </a:pPr>
            <a:r>
              <a:rPr lang="cs-CZ" sz="3600" dirty="0" smtClean="0">
                <a:latin typeface="Franklin Gothic Demi Cond" pitchFamily="34" charset="0"/>
              </a:rPr>
              <a:t>    asi tak 55 obrazových bodů</a:t>
            </a:r>
          </a:p>
          <a:p>
            <a:pPr>
              <a:buFont typeface="Wingdings" pitchFamily="2" charset="2"/>
              <a:buChar char="ü"/>
            </a:pPr>
            <a:r>
              <a:rPr lang="cs-CZ" sz="3600" dirty="0" smtClean="0">
                <a:latin typeface="Franklin Gothic Demi Cond" pitchFamily="34" charset="0"/>
              </a:rPr>
              <a:t>provedeme výběr nástrojem pro obdélníkový </a:t>
            </a:r>
          </a:p>
          <a:p>
            <a:pPr>
              <a:buNone/>
            </a:pPr>
            <a:r>
              <a:rPr lang="cs-CZ" sz="3600" dirty="0" smtClean="0">
                <a:latin typeface="Franklin Gothic Demi Cond" pitchFamily="34" charset="0"/>
              </a:rPr>
              <a:t>    výběr, asi necelý centimetr od okraje  </a:t>
            </a:r>
            <a:endParaRPr lang="cs-CZ" sz="3900" dirty="0" smtClean="0"/>
          </a:p>
          <a:p>
            <a:pPr>
              <a:buFont typeface="Wingdings" pitchFamily="2" charset="2"/>
              <a:buChar char="§"/>
            </a:pPr>
            <a:endParaRPr lang="cs-CZ" dirty="0" smtClean="0"/>
          </a:p>
          <a:p>
            <a:pPr>
              <a:buFont typeface="Wingdings" pitchFamily="2" charset="2"/>
              <a:buChar char="§"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11 otevrit oba a vyber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22000" y="729000"/>
            <a:ext cx="8100001" cy="5400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512064"/>
            <a:ext cx="8186766" cy="914400"/>
          </a:xfrm>
        </p:spPr>
        <p:txBody>
          <a:bodyPr/>
          <a:lstStyle/>
          <a:p>
            <a:pPr algn="ctr"/>
            <a:r>
              <a:rPr lang="cs-CZ" sz="4800" dirty="0" smtClean="0">
                <a:latin typeface="Franklin Gothic Demi Cond" pitchFamily="34" charset="0"/>
              </a:rPr>
              <a:t>Přesun snímku</a:t>
            </a:r>
            <a:endParaRPr lang="cs-CZ" sz="4800" dirty="0">
              <a:latin typeface="Franklin Gothic Demi Cond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85786" y="1783560"/>
            <a:ext cx="7901014" cy="4572000"/>
          </a:xfrm>
        </p:spPr>
        <p:txBody>
          <a:bodyPr/>
          <a:lstStyle/>
          <a:p>
            <a:pPr>
              <a:buFont typeface="Wingdings" pitchFamily="2" charset="2"/>
              <a:buChar char="§"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Font typeface="Wingdings" pitchFamily="2" charset="2"/>
              <a:buChar char="ü"/>
            </a:pPr>
            <a:r>
              <a:rPr lang="cs-CZ" sz="3600" dirty="0" smtClean="0">
                <a:latin typeface="Franklin Gothic Demi Cond" pitchFamily="34" charset="0"/>
              </a:rPr>
              <a:t>nástrojem  pro přesun přesuneme vybraný</a:t>
            </a:r>
          </a:p>
          <a:p>
            <a:pPr>
              <a:buNone/>
            </a:pPr>
            <a:r>
              <a:rPr lang="cs-CZ" sz="3600" dirty="0" smtClean="0">
                <a:latin typeface="Franklin Gothic Demi Cond" pitchFamily="34" charset="0"/>
              </a:rPr>
              <a:t>    snímek na nové pozadí</a:t>
            </a:r>
          </a:p>
          <a:p>
            <a:pPr>
              <a:buNone/>
            </a:pPr>
            <a:endParaRPr lang="cs-CZ" dirty="0" smtClean="0"/>
          </a:p>
          <a:p>
            <a:pPr>
              <a:buFont typeface="Wingdings" pitchFamily="2" charset="2"/>
              <a:buChar char="§"/>
            </a:pPr>
            <a:endParaRPr lang="cs-CZ" dirty="0" smtClean="0"/>
          </a:p>
          <a:p>
            <a:pPr>
              <a:buFont typeface="Wingdings" pitchFamily="2" charset="2"/>
              <a:buChar char="§"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12 presun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22000" y="729000"/>
            <a:ext cx="8100001" cy="5400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512064"/>
            <a:ext cx="8258204" cy="914400"/>
          </a:xfrm>
        </p:spPr>
        <p:txBody>
          <a:bodyPr/>
          <a:lstStyle/>
          <a:p>
            <a:pPr algn="ctr"/>
            <a:r>
              <a:rPr lang="cs-CZ" sz="4800" dirty="0" smtClean="0">
                <a:latin typeface="Franklin Gothic Demi Cond" pitchFamily="34" charset="0"/>
              </a:rPr>
              <a:t>Oprava velikosti snímku</a:t>
            </a:r>
            <a:endParaRPr lang="cs-CZ" sz="4800" dirty="0">
              <a:latin typeface="Franklin Gothic Demi Cond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14348" y="1500174"/>
            <a:ext cx="8043890" cy="4998262"/>
          </a:xfrm>
        </p:spPr>
        <p:txBody>
          <a:bodyPr/>
          <a:lstStyle/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Font typeface="Wingdings" pitchFamily="2" charset="2"/>
              <a:buChar char="ü"/>
            </a:pPr>
            <a:r>
              <a:rPr lang="cs-CZ" sz="3600" dirty="0" smtClean="0">
                <a:latin typeface="Franklin Gothic Demi Cond" pitchFamily="34" charset="0"/>
              </a:rPr>
              <a:t>nástrojem pro transformace Ctrl. + T ,</a:t>
            </a:r>
          </a:p>
          <a:p>
            <a:pPr>
              <a:buNone/>
            </a:pPr>
            <a:r>
              <a:rPr lang="cs-CZ" sz="3600" dirty="0" smtClean="0">
                <a:latin typeface="Franklin Gothic Demi Cond" pitchFamily="34" charset="0"/>
              </a:rPr>
              <a:t>    s přidržením klávesy Shift změníme   velikost  snímku podle potřeby</a:t>
            </a:r>
          </a:p>
          <a:p>
            <a:pPr>
              <a:buNone/>
            </a:pPr>
            <a:endParaRPr lang="cs-CZ" sz="3600" dirty="0" smtClean="0">
              <a:latin typeface="Franklin Gothic Demi Cond" pitchFamily="34" charset="0"/>
            </a:endParaRPr>
          </a:p>
          <a:p>
            <a:pPr>
              <a:buNone/>
            </a:pPr>
            <a:endParaRPr lang="cs-CZ" sz="3600" dirty="0" smtClean="0">
              <a:latin typeface="Franklin Gothic Demi Cond" pitchFamily="34" charset="0"/>
            </a:endParaRPr>
          </a:p>
          <a:p>
            <a:pPr>
              <a:buNone/>
            </a:pPr>
            <a:endParaRPr lang="cs-CZ" sz="3600" dirty="0" smtClean="0">
              <a:latin typeface="Franklin Gothic Demi Cond" pitchFamily="34" charset="0"/>
            </a:endParaRPr>
          </a:p>
          <a:p>
            <a:pPr>
              <a:buNone/>
            </a:pPr>
            <a:endParaRPr lang="cs-CZ" sz="3600" dirty="0">
              <a:latin typeface="Franklin Gothic Demi Con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13 transf.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22000" y="729000"/>
            <a:ext cx="8100001" cy="5400000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512064"/>
            <a:ext cx="8258204" cy="914400"/>
          </a:xfrm>
        </p:spPr>
        <p:txBody>
          <a:bodyPr/>
          <a:lstStyle/>
          <a:p>
            <a:pPr algn="ctr"/>
            <a:r>
              <a:rPr lang="cs-CZ" sz="4800" dirty="0" smtClean="0">
                <a:latin typeface="Franklin Gothic Demi Cond" pitchFamily="34" charset="0"/>
              </a:rPr>
              <a:t>Odbarvení snímku</a:t>
            </a:r>
            <a:endParaRPr lang="cs-CZ" sz="4800" dirty="0">
              <a:latin typeface="Franklin Gothic Demi Cond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14348" y="1500174"/>
            <a:ext cx="8043890" cy="4998262"/>
          </a:xfrm>
        </p:spPr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Font typeface="Wingdings" pitchFamily="2" charset="2"/>
              <a:buChar char="ü"/>
            </a:pPr>
            <a:r>
              <a:rPr lang="cs-CZ" sz="3600" dirty="0" smtClean="0">
                <a:latin typeface="Franklin Gothic Demi Cond" pitchFamily="34" charset="0"/>
              </a:rPr>
              <a:t> odbarvení snímku lze provést několika</a:t>
            </a:r>
          </a:p>
          <a:p>
            <a:pPr>
              <a:buNone/>
            </a:pPr>
            <a:r>
              <a:rPr lang="cs-CZ" sz="3600" dirty="0" smtClean="0">
                <a:latin typeface="Franklin Gothic Demi Cond" pitchFamily="34" charset="0"/>
              </a:rPr>
              <a:t>     způsoby</a:t>
            </a:r>
          </a:p>
          <a:p>
            <a:pPr>
              <a:buFont typeface="Wingdings" pitchFamily="2" charset="2"/>
              <a:buChar char="ü"/>
            </a:pPr>
            <a:r>
              <a:rPr lang="cs-CZ" sz="3600" dirty="0" smtClean="0">
                <a:latin typeface="Franklin Gothic Demi Cond" pitchFamily="34" charset="0"/>
              </a:rPr>
              <a:t>obraz, přizpůsobení</a:t>
            </a:r>
          </a:p>
          <a:p>
            <a:pPr>
              <a:buNone/>
            </a:pPr>
            <a:r>
              <a:rPr lang="cs-CZ" sz="3600" dirty="0" smtClean="0">
                <a:latin typeface="Franklin Gothic Demi Cond" pitchFamily="34" charset="0"/>
              </a:rPr>
              <a:t>     odbarvit</a:t>
            </a:r>
          </a:p>
          <a:p>
            <a:pPr>
              <a:buNone/>
            </a:pPr>
            <a:r>
              <a:rPr lang="cs-CZ" sz="3600" dirty="0" smtClean="0">
                <a:latin typeface="Franklin Gothic Demi Cond" pitchFamily="34" charset="0"/>
              </a:rPr>
              <a:t>     černobílý</a:t>
            </a:r>
          </a:p>
          <a:p>
            <a:pPr>
              <a:buNone/>
            </a:pPr>
            <a:r>
              <a:rPr lang="cs-CZ" sz="3600" dirty="0" smtClean="0">
                <a:latin typeface="Franklin Gothic Demi Cond" pitchFamily="34" charset="0"/>
              </a:rPr>
              <a:t>     mapovat na přechod</a:t>
            </a:r>
          </a:p>
          <a:p>
            <a:pPr>
              <a:buNone/>
            </a:pPr>
            <a:endParaRPr lang="cs-CZ" sz="3600" dirty="0" smtClean="0">
              <a:latin typeface="Franklin Gothic Demi Cond" pitchFamily="34" charset="0"/>
            </a:endParaRPr>
          </a:p>
          <a:p>
            <a:pPr>
              <a:buNone/>
            </a:pPr>
            <a:endParaRPr lang="cs-CZ" sz="3600" dirty="0" smtClean="0">
              <a:latin typeface="Franklin Gothic Demi Cond" pitchFamily="34" charset="0"/>
            </a:endParaRPr>
          </a:p>
          <a:p>
            <a:pPr>
              <a:buNone/>
            </a:pPr>
            <a:endParaRPr lang="cs-CZ" sz="3600" dirty="0" smtClean="0">
              <a:latin typeface="Franklin Gothic Demi Cond" pitchFamily="34" charset="0"/>
            </a:endParaRPr>
          </a:p>
          <a:p>
            <a:pPr>
              <a:buNone/>
            </a:pPr>
            <a:endParaRPr lang="cs-CZ" sz="3600" dirty="0">
              <a:latin typeface="Franklin Gothic Demi Con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14 mapovat na prechod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22000" y="729000"/>
            <a:ext cx="8100001" cy="5400000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15 cb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22000" y="729000"/>
            <a:ext cx="8100001" cy="5400000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512064"/>
            <a:ext cx="8186766" cy="914400"/>
          </a:xfrm>
        </p:spPr>
        <p:txBody>
          <a:bodyPr/>
          <a:lstStyle/>
          <a:p>
            <a:pPr algn="ctr"/>
            <a:r>
              <a:rPr lang="cs-CZ" sz="4800" dirty="0" smtClean="0">
                <a:latin typeface="Franklin Gothic Demi Cond" pitchFamily="34" charset="0"/>
              </a:rPr>
              <a:t>  Ukázky fotografií s černým okrajem</a:t>
            </a:r>
            <a:endParaRPr lang="cs-CZ" sz="4800" dirty="0">
              <a:latin typeface="Franklin Gothic Demi Cond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3600" dirty="0" smtClean="0">
                <a:latin typeface="Franklin Gothic Demi Cond" pitchFamily="34" charset="0"/>
              </a:rPr>
              <a:t> </a:t>
            </a:r>
          </a:p>
          <a:p>
            <a:pPr>
              <a:buNone/>
            </a:pPr>
            <a:endParaRPr lang="cs-CZ" sz="3600" dirty="0" smtClean="0">
              <a:latin typeface="Franklin Gothic Demi Cond" pitchFamily="34" charset="0"/>
            </a:endParaRPr>
          </a:p>
          <a:p>
            <a:pPr>
              <a:buNone/>
            </a:pPr>
            <a:endParaRPr lang="cs-CZ" sz="3600" dirty="0">
              <a:latin typeface="Franklin Gothic Demi Cond" pitchFamily="34" charset="0"/>
            </a:endParaRPr>
          </a:p>
        </p:txBody>
      </p:sp>
      <p:pic>
        <p:nvPicPr>
          <p:cNvPr id="5" name="Obrázek 4" descr="CO 1b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917724" y="1677958"/>
            <a:ext cx="3308552" cy="4680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CO 1 cb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408716" y="369000"/>
            <a:ext cx="4326568" cy="6120000"/>
          </a:xfrm>
          <a:prstGeom prst="rect">
            <a:avLst/>
          </a:prstGeo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279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52806" y="729000"/>
            <a:ext cx="7638388" cy="5400000"/>
          </a:xfrm>
          <a:prstGeom prst="rect">
            <a:avLst/>
          </a:prstGeo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214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408716" y="369000"/>
            <a:ext cx="4326568" cy="6120000"/>
          </a:xfrm>
          <a:prstGeom prst="rect">
            <a:avLst/>
          </a:prstGeom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408716" y="369000"/>
            <a:ext cx="4326568" cy="6120000"/>
          </a:xfrm>
          <a:prstGeom prst="rect">
            <a:avLst/>
          </a:prstGeom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408716" y="369000"/>
            <a:ext cx="4326568" cy="6120000"/>
          </a:xfrm>
          <a:prstGeom prst="rect">
            <a:avLst/>
          </a:prstGeom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3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408716" y="369000"/>
            <a:ext cx="4326568" cy="6120000"/>
          </a:xfrm>
          <a:prstGeom prst="rect">
            <a:avLst/>
          </a:prstGeom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357166"/>
            <a:ext cx="8572560" cy="1069298"/>
          </a:xfrm>
        </p:spPr>
        <p:txBody>
          <a:bodyPr/>
          <a:lstStyle/>
          <a:p>
            <a:pPr algn="ctr"/>
            <a:r>
              <a:rPr lang="cs-CZ" sz="4800" dirty="0" smtClean="0">
                <a:latin typeface="Franklin Gothic Demi Cond" pitchFamily="34" charset="0"/>
              </a:rPr>
              <a:t>  Zhotovení částečně tmavých okrajů</a:t>
            </a:r>
            <a:endParaRPr lang="cs-CZ" sz="4800" dirty="0">
              <a:latin typeface="Franklin Gothic Demi Cond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1783560"/>
            <a:ext cx="8186766" cy="4572000"/>
          </a:xfrm>
        </p:spPr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3600" dirty="0" smtClean="0">
                <a:latin typeface="Franklin Gothic Demi Cond" pitchFamily="34" charset="0"/>
              </a:rPr>
              <a:t> </a:t>
            </a:r>
          </a:p>
          <a:p>
            <a:pPr>
              <a:buNone/>
            </a:pPr>
            <a:endParaRPr lang="cs-CZ" sz="3600" dirty="0" smtClean="0">
              <a:latin typeface="Franklin Gothic Demi Cond" pitchFamily="34" charset="0"/>
            </a:endParaRPr>
          </a:p>
          <a:p>
            <a:pPr>
              <a:buNone/>
            </a:pPr>
            <a:endParaRPr lang="cs-CZ" sz="3600" dirty="0">
              <a:latin typeface="Franklin Gothic Demi Cond" pitchFamily="34" charset="0"/>
            </a:endParaRPr>
          </a:p>
        </p:txBody>
      </p:sp>
      <p:pic>
        <p:nvPicPr>
          <p:cNvPr id="7" name="Obrázek 6" descr="DSC_0113b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857488" y="1643050"/>
            <a:ext cx="3306370" cy="4680000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512064"/>
            <a:ext cx="8186766" cy="914400"/>
          </a:xfrm>
        </p:spPr>
        <p:txBody>
          <a:bodyPr/>
          <a:lstStyle/>
          <a:p>
            <a:pPr algn="ctr"/>
            <a:r>
              <a:rPr lang="cs-CZ" sz="4800" dirty="0" smtClean="0">
                <a:latin typeface="Franklin Gothic Demi Cond" pitchFamily="34" charset="0"/>
              </a:rPr>
              <a:t>Zhotovení vodítek a výběru</a:t>
            </a:r>
            <a:endParaRPr lang="cs-CZ" sz="4800" dirty="0">
              <a:latin typeface="Franklin Gothic Demi Cond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42910" y="1357298"/>
            <a:ext cx="8043890" cy="4998262"/>
          </a:xfrm>
        </p:spPr>
        <p:txBody>
          <a:bodyPr/>
          <a:lstStyle/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Font typeface="Wingdings" pitchFamily="2" charset="2"/>
              <a:buChar char="ü"/>
            </a:pPr>
            <a:r>
              <a:rPr lang="cs-CZ" sz="3600" dirty="0" smtClean="0">
                <a:latin typeface="Franklin Gothic Demi Cond" pitchFamily="34" charset="0"/>
              </a:rPr>
              <a:t> nejdříve zhotovíme vodítka přiměřené </a:t>
            </a:r>
          </a:p>
          <a:p>
            <a:pPr>
              <a:buNone/>
            </a:pPr>
            <a:r>
              <a:rPr lang="cs-CZ" sz="3600" dirty="0" smtClean="0">
                <a:latin typeface="Franklin Gothic Demi Cond" pitchFamily="34" charset="0"/>
              </a:rPr>
              <a:t>     velikosti, aby byl výběr proveden</a:t>
            </a:r>
          </a:p>
          <a:p>
            <a:pPr>
              <a:buNone/>
            </a:pPr>
            <a:r>
              <a:rPr lang="cs-CZ" sz="3600" dirty="0" smtClean="0">
                <a:latin typeface="Franklin Gothic Demi Cond" pitchFamily="34" charset="0"/>
              </a:rPr>
              <a:t>     stejnoměrně</a:t>
            </a:r>
          </a:p>
          <a:p>
            <a:pPr>
              <a:buFont typeface="Wingdings" pitchFamily="2" charset="2"/>
              <a:buChar char="ü"/>
            </a:pPr>
            <a:r>
              <a:rPr lang="cs-CZ" sz="3600" dirty="0" smtClean="0">
                <a:latin typeface="Franklin Gothic Demi Cond" pitchFamily="34" charset="0"/>
              </a:rPr>
              <a:t> nastavíme si prolnutí asi 150 obrazových</a:t>
            </a:r>
          </a:p>
          <a:p>
            <a:pPr>
              <a:buNone/>
            </a:pPr>
            <a:r>
              <a:rPr lang="cs-CZ" sz="3600" dirty="0" smtClean="0">
                <a:latin typeface="Franklin Gothic Demi Cond" pitchFamily="34" charset="0"/>
              </a:rPr>
              <a:t>     bodů a provedeme výběr</a:t>
            </a:r>
          </a:p>
          <a:p>
            <a:pPr>
              <a:buNone/>
            </a:pPr>
            <a:endParaRPr lang="cs-CZ" sz="3600" dirty="0" smtClean="0">
              <a:latin typeface="Franklin Gothic Demi Cond" pitchFamily="34" charset="0"/>
            </a:endParaRPr>
          </a:p>
          <a:p>
            <a:pPr>
              <a:buNone/>
            </a:pPr>
            <a:endParaRPr lang="cs-CZ" sz="3600" dirty="0" smtClean="0">
              <a:latin typeface="Franklin Gothic Demi Cond" pitchFamily="34" charset="0"/>
            </a:endParaRPr>
          </a:p>
          <a:p>
            <a:pPr>
              <a:buNone/>
            </a:pPr>
            <a:endParaRPr lang="cs-CZ" sz="3600" dirty="0" smtClean="0">
              <a:latin typeface="Franklin Gothic Demi Cond" pitchFamily="34" charset="0"/>
            </a:endParaRPr>
          </a:p>
          <a:p>
            <a:pPr>
              <a:buNone/>
            </a:pPr>
            <a:endParaRPr lang="cs-CZ" sz="3600" dirty="0">
              <a:latin typeface="Franklin Gothic Demi Con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21 voditka, vyber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22000" y="729000"/>
            <a:ext cx="8100001" cy="5400000"/>
          </a:xfrm>
          <a:prstGeom prst="rect">
            <a:avLst/>
          </a:prstGeom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571480"/>
            <a:ext cx="8186766" cy="854984"/>
          </a:xfrm>
        </p:spPr>
        <p:txBody>
          <a:bodyPr/>
          <a:lstStyle/>
          <a:p>
            <a:pPr algn="ctr"/>
            <a:r>
              <a:rPr lang="cs-CZ" sz="4800" dirty="0" smtClean="0">
                <a:latin typeface="Franklin Gothic Demi Cond" pitchFamily="34" charset="0"/>
              </a:rPr>
              <a:t>Zhotovení tmavšího okraje</a:t>
            </a:r>
            <a:endParaRPr lang="cs-CZ" sz="4800" dirty="0">
              <a:latin typeface="Franklin Gothic Demi Cond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1714488"/>
            <a:ext cx="8401080" cy="4929222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pPr>
              <a:buNone/>
            </a:pPr>
            <a:endParaRPr lang="cs-CZ" sz="5800" dirty="0" smtClean="0">
              <a:latin typeface="Franklin Gothic Medium Cond" pitchFamily="34" charset="0"/>
            </a:endParaRPr>
          </a:p>
          <a:p>
            <a:pPr>
              <a:buFont typeface="Wingdings" pitchFamily="2" charset="2"/>
              <a:buChar char="ü"/>
            </a:pPr>
            <a:r>
              <a:rPr lang="cs-CZ" sz="3600" dirty="0" smtClean="0">
                <a:latin typeface="Franklin Gothic Medium Cond" pitchFamily="34" charset="0"/>
              </a:rPr>
              <a:t> </a:t>
            </a:r>
            <a:r>
              <a:rPr lang="cs-CZ" sz="3600" dirty="0" smtClean="0">
                <a:latin typeface="Franklin Gothic Demi Cond" pitchFamily="34" charset="0"/>
              </a:rPr>
              <a:t>k provedenému výběru přidáme doplněk</a:t>
            </a:r>
          </a:p>
          <a:p>
            <a:pPr>
              <a:buFont typeface="Wingdings" pitchFamily="2" charset="2"/>
              <a:buChar char="ü"/>
            </a:pPr>
            <a:r>
              <a:rPr lang="cs-CZ" sz="3600" dirty="0" smtClean="0">
                <a:latin typeface="Franklin Gothic Demi Cond" pitchFamily="34" charset="0"/>
              </a:rPr>
              <a:t> nástrojem úrovně </a:t>
            </a:r>
            <a:r>
              <a:rPr lang="cs-CZ" sz="3600" dirty="0" err="1" smtClean="0">
                <a:latin typeface="Franklin Gothic Demi Cond" pitchFamily="34" charset="0"/>
              </a:rPr>
              <a:t>ctrl</a:t>
            </a:r>
            <a:r>
              <a:rPr lang="cs-CZ" sz="3600" dirty="0" smtClean="0">
                <a:latin typeface="Franklin Gothic Demi Cond" pitchFamily="34" charset="0"/>
              </a:rPr>
              <a:t>. +L </a:t>
            </a:r>
            <a:r>
              <a:rPr lang="cs-CZ" sz="3600" dirty="0" err="1" smtClean="0">
                <a:latin typeface="Franklin Gothic Demi Cond" pitchFamily="34" charset="0"/>
              </a:rPr>
              <a:t>ztmavujeme</a:t>
            </a:r>
            <a:endParaRPr lang="cs-CZ" sz="3600" dirty="0" smtClean="0">
              <a:latin typeface="Franklin Gothic Demi Cond" pitchFamily="34" charset="0"/>
            </a:endParaRPr>
          </a:p>
          <a:p>
            <a:pPr>
              <a:buNone/>
            </a:pPr>
            <a:r>
              <a:rPr lang="cs-CZ" sz="3600" dirty="0" smtClean="0">
                <a:latin typeface="Franklin Gothic Demi Cond" pitchFamily="34" charset="0"/>
              </a:rPr>
              <a:t>     vybranou část a snižujeme kontrast</a:t>
            </a:r>
          </a:p>
          <a:p>
            <a:pPr>
              <a:buNone/>
            </a:pPr>
            <a:endParaRPr lang="cs-CZ" sz="3600" dirty="0" smtClean="0">
              <a:latin typeface="Franklin Gothic Demi Cond" pitchFamily="34" charset="0"/>
            </a:endParaRPr>
          </a:p>
          <a:p>
            <a:pPr>
              <a:buNone/>
            </a:pPr>
            <a:r>
              <a:rPr lang="cs-CZ" sz="3600" dirty="0" smtClean="0">
                <a:latin typeface="Franklin Gothic Demi Cond" pitchFamily="34" charset="0"/>
              </a:rPr>
              <a:t>     </a:t>
            </a:r>
          </a:p>
          <a:p>
            <a:pPr>
              <a:buNone/>
            </a:pPr>
            <a:endParaRPr lang="cs-CZ" sz="3600" dirty="0" smtClean="0">
              <a:latin typeface="Franklin Gothic Demi Cond" pitchFamily="34" charset="0"/>
            </a:endParaRPr>
          </a:p>
          <a:p>
            <a:pPr>
              <a:buNone/>
            </a:pPr>
            <a:endParaRPr lang="cs-CZ" sz="3600" dirty="0" smtClean="0">
              <a:latin typeface="Franklin Gothic Demi Cond" pitchFamily="34" charset="0"/>
            </a:endParaRPr>
          </a:p>
          <a:p>
            <a:pPr>
              <a:buNone/>
            </a:pPr>
            <a:endParaRPr lang="cs-CZ" sz="3600" dirty="0">
              <a:latin typeface="Franklin Gothic Demi Con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22 doplnek, urovně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22000" y="729000"/>
            <a:ext cx="8100001" cy="5400000"/>
          </a:xfrm>
          <a:prstGeom prst="rect">
            <a:avLst/>
          </a:prstGeom>
        </p:spPr>
      </p:pic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500042"/>
            <a:ext cx="8258204" cy="1143008"/>
          </a:xfrm>
        </p:spPr>
        <p:txBody>
          <a:bodyPr/>
          <a:lstStyle/>
          <a:p>
            <a:pPr algn="ctr"/>
            <a:r>
              <a:rPr lang="cs-CZ" sz="4800" dirty="0" smtClean="0">
                <a:latin typeface="Franklin Gothic Demi Cond" pitchFamily="34" charset="0"/>
              </a:rPr>
              <a:t>Zhotovení bílého a černého okraje</a:t>
            </a:r>
            <a:endParaRPr lang="cs-CZ" sz="4800" dirty="0">
              <a:latin typeface="Franklin Gothic Demi Cond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1571612"/>
            <a:ext cx="8429684" cy="5072098"/>
          </a:xfrm>
        </p:spPr>
        <p:txBody>
          <a:bodyPr>
            <a:normAutofit fontScale="25000" lnSpcReduction="20000"/>
          </a:bodyPr>
          <a:lstStyle/>
          <a:p>
            <a:endParaRPr lang="cs-CZ" dirty="0" smtClean="0"/>
          </a:p>
          <a:p>
            <a:pPr>
              <a:buNone/>
            </a:pPr>
            <a:endParaRPr lang="cs-CZ" sz="14400" dirty="0" smtClean="0">
              <a:latin typeface="Franklin Gothic Medium Cond" pitchFamily="34" charset="0"/>
            </a:endParaRPr>
          </a:p>
          <a:p>
            <a:pPr>
              <a:buFont typeface="Wingdings" pitchFamily="2" charset="2"/>
              <a:buChar char="ü"/>
            </a:pPr>
            <a:r>
              <a:rPr lang="cs-CZ" sz="14400" dirty="0" smtClean="0">
                <a:latin typeface="Franklin Gothic Medium Cond" pitchFamily="34" charset="0"/>
              </a:rPr>
              <a:t> </a:t>
            </a:r>
            <a:r>
              <a:rPr lang="cs-CZ" sz="14400" dirty="0" smtClean="0">
                <a:latin typeface="Franklin Gothic Demi Cond" pitchFamily="34" charset="0"/>
              </a:rPr>
              <a:t>natavíme si obraz, velikost plátna, </a:t>
            </a:r>
            <a:br>
              <a:rPr lang="cs-CZ" sz="14400" dirty="0" smtClean="0">
                <a:latin typeface="Franklin Gothic Demi Cond" pitchFamily="34" charset="0"/>
              </a:rPr>
            </a:br>
            <a:r>
              <a:rPr lang="cs-CZ" sz="14400" dirty="0" smtClean="0">
                <a:latin typeface="Franklin Gothic Demi Cond" pitchFamily="34" charset="0"/>
              </a:rPr>
              <a:t> Alt. + Ctrl.  + C a zatrhneme si relativně</a:t>
            </a:r>
          </a:p>
          <a:p>
            <a:pPr>
              <a:buFont typeface="Wingdings" pitchFamily="2" charset="2"/>
              <a:buChar char="ü"/>
            </a:pPr>
            <a:r>
              <a:rPr lang="cs-CZ" sz="14400" dirty="0" smtClean="0">
                <a:latin typeface="Franklin Gothic Demi Cond" pitchFamily="34" charset="0"/>
              </a:rPr>
              <a:t> nastavíme si barvu přidaného plátna, bílou </a:t>
            </a:r>
            <a:br>
              <a:rPr lang="cs-CZ" sz="14400" dirty="0" smtClean="0">
                <a:latin typeface="Franklin Gothic Demi Cond" pitchFamily="34" charset="0"/>
              </a:rPr>
            </a:br>
            <a:r>
              <a:rPr lang="cs-CZ" sz="14400" dirty="0" smtClean="0">
                <a:latin typeface="Franklin Gothic Demi Cond" pitchFamily="34" charset="0"/>
              </a:rPr>
              <a:t> a velikost, například 0, 6 cm</a:t>
            </a:r>
          </a:p>
          <a:p>
            <a:pPr>
              <a:buFont typeface="Wingdings" pitchFamily="2" charset="2"/>
              <a:buChar char="ü"/>
            </a:pPr>
            <a:r>
              <a:rPr lang="cs-CZ" sz="14400" dirty="0" smtClean="0">
                <a:latin typeface="Franklin Gothic Demi Cond" pitchFamily="34" charset="0"/>
              </a:rPr>
              <a:t> nastavíme si barvu přidaného plátna, černou </a:t>
            </a:r>
            <a:br>
              <a:rPr lang="cs-CZ" sz="14400" dirty="0" smtClean="0">
                <a:latin typeface="Franklin Gothic Demi Cond" pitchFamily="34" charset="0"/>
              </a:rPr>
            </a:br>
            <a:r>
              <a:rPr lang="cs-CZ" sz="14400" dirty="0" smtClean="0">
                <a:latin typeface="Franklin Gothic Demi Cond" pitchFamily="34" charset="0"/>
              </a:rPr>
              <a:t> a velikost, například 7 cm</a:t>
            </a:r>
          </a:p>
          <a:p>
            <a:pPr>
              <a:buNone/>
            </a:pPr>
            <a:r>
              <a:rPr lang="cs-CZ" sz="14400" dirty="0" smtClean="0">
                <a:latin typeface="Franklin Gothic Demi Cond" pitchFamily="34" charset="0"/>
              </a:rPr>
              <a:t> </a:t>
            </a:r>
          </a:p>
          <a:p>
            <a:pPr>
              <a:buNone/>
            </a:pPr>
            <a:endParaRPr lang="cs-CZ" sz="14400" dirty="0" smtClean="0">
              <a:latin typeface="Franklin Gothic Demi Cond" pitchFamily="34" charset="0"/>
            </a:endParaRPr>
          </a:p>
          <a:p>
            <a:pPr>
              <a:buNone/>
            </a:pPr>
            <a:r>
              <a:rPr lang="cs-CZ" sz="14400" dirty="0" smtClean="0">
                <a:latin typeface="Franklin Gothic Demi Cond" pitchFamily="34" charset="0"/>
              </a:rPr>
              <a:t>     </a:t>
            </a:r>
          </a:p>
          <a:p>
            <a:pPr>
              <a:buNone/>
            </a:pPr>
            <a:endParaRPr lang="cs-CZ" sz="14400" dirty="0" smtClean="0">
              <a:latin typeface="Franklin Gothic Demi Cond" pitchFamily="34" charset="0"/>
            </a:endParaRPr>
          </a:p>
          <a:p>
            <a:pPr>
              <a:buNone/>
            </a:pPr>
            <a:endParaRPr lang="cs-CZ" sz="3600" dirty="0" smtClean="0">
              <a:latin typeface="Franklin Gothic Demi Cond" pitchFamily="34" charset="0"/>
            </a:endParaRPr>
          </a:p>
          <a:p>
            <a:pPr>
              <a:buNone/>
            </a:pPr>
            <a:endParaRPr lang="cs-CZ" sz="3600" dirty="0">
              <a:latin typeface="Franklin Gothic Demi Con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23 bo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22000" y="729000"/>
            <a:ext cx="8100001" cy="5400000"/>
          </a:xfrm>
          <a:prstGeom prst="rect">
            <a:avLst/>
          </a:prstGeom>
        </p:spPr>
      </p:pic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24 co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22000" y="729000"/>
            <a:ext cx="8100001" cy="5400000"/>
          </a:xfrm>
          <a:prstGeom prst="rect">
            <a:avLst/>
          </a:prstGeom>
        </p:spPr>
      </p:pic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285728"/>
            <a:ext cx="8186766" cy="1140736"/>
          </a:xfrm>
        </p:spPr>
        <p:txBody>
          <a:bodyPr/>
          <a:lstStyle/>
          <a:p>
            <a:pPr algn="ctr"/>
            <a:r>
              <a:rPr lang="cs-CZ" sz="4800" dirty="0" smtClean="0">
                <a:latin typeface="Franklin Gothic Demi Cond" pitchFamily="34" charset="0"/>
              </a:rPr>
              <a:t>Zhotovení černobílého  snímku</a:t>
            </a:r>
            <a:endParaRPr lang="cs-CZ" sz="4800" dirty="0">
              <a:latin typeface="Franklin Gothic Demi Cond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2285992"/>
            <a:ext cx="8258204" cy="4357718"/>
          </a:xfrm>
        </p:spPr>
        <p:txBody>
          <a:bodyPr>
            <a:normAutofit fontScale="92500" lnSpcReduction="20000"/>
          </a:bodyPr>
          <a:lstStyle/>
          <a:p>
            <a:endParaRPr lang="cs-CZ" dirty="0" smtClean="0"/>
          </a:p>
          <a:p>
            <a:pPr>
              <a:buNone/>
            </a:pPr>
            <a:endParaRPr lang="cs-CZ" sz="5800" dirty="0" smtClean="0">
              <a:latin typeface="Franklin Gothic Medium Cond" pitchFamily="34" charset="0"/>
            </a:endParaRPr>
          </a:p>
          <a:p>
            <a:pPr>
              <a:buFont typeface="Wingdings" pitchFamily="2" charset="2"/>
              <a:buChar char="ü"/>
            </a:pPr>
            <a:r>
              <a:rPr lang="cs-CZ" sz="3900" dirty="0" smtClean="0">
                <a:latin typeface="Franklin Gothic Medium Cond" pitchFamily="34" charset="0"/>
              </a:rPr>
              <a:t> </a:t>
            </a:r>
            <a:r>
              <a:rPr lang="cs-CZ" sz="3900" dirty="0" smtClean="0">
                <a:latin typeface="Franklin Gothic Demi Cond" pitchFamily="34" charset="0"/>
              </a:rPr>
              <a:t>obraz, přizpůsobení, mapovat na přechod</a:t>
            </a:r>
          </a:p>
          <a:p>
            <a:pPr>
              <a:buFont typeface="Wingdings" pitchFamily="2" charset="2"/>
              <a:buChar char="ü"/>
            </a:pPr>
            <a:r>
              <a:rPr lang="cs-CZ" sz="3900" dirty="0" smtClean="0">
                <a:latin typeface="Franklin Gothic Demi Cond" pitchFamily="34" charset="0"/>
              </a:rPr>
              <a:t> nastavíme černobílý přechod a potvrdíme</a:t>
            </a:r>
          </a:p>
          <a:p>
            <a:pPr>
              <a:buNone/>
            </a:pPr>
            <a:endParaRPr lang="cs-CZ" sz="6500" dirty="0" smtClean="0">
              <a:latin typeface="Franklin Gothic Demi Cond" pitchFamily="34" charset="0"/>
            </a:endParaRPr>
          </a:p>
          <a:p>
            <a:pPr>
              <a:buNone/>
            </a:pPr>
            <a:endParaRPr lang="cs-CZ" sz="3600" dirty="0" smtClean="0">
              <a:latin typeface="Franklin Gothic Demi Cond" pitchFamily="34" charset="0"/>
            </a:endParaRPr>
          </a:p>
          <a:p>
            <a:pPr>
              <a:buNone/>
            </a:pPr>
            <a:r>
              <a:rPr lang="cs-CZ" sz="3600" dirty="0" smtClean="0">
                <a:latin typeface="Franklin Gothic Demi Cond" pitchFamily="34" charset="0"/>
              </a:rPr>
              <a:t>     </a:t>
            </a:r>
          </a:p>
          <a:p>
            <a:pPr>
              <a:buNone/>
            </a:pPr>
            <a:endParaRPr lang="cs-CZ" sz="3600" dirty="0" smtClean="0">
              <a:latin typeface="Franklin Gothic Demi Cond" pitchFamily="34" charset="0"/>
            </a:endParaRPr>
          </a:p>
          <a:p>
            <a:pPr>
              <a:buNone/>
            </a:pPr>
            <a:endParaRPr lang="cs-CZ" sz="3600" dirty="0" smtClean="0">
              <a:latin typeface="Franklin Gothic Demi Cond" pitchFamily="34" charset="0"/>
            </a:endParaRPr>
          </a:p>
          <a:p>
            <a:pPr>
              <a:buNone/>
            </a:pPr>
            <a:endParaRPr lang="cs-CZ" sz="3600" dirty="0">
              <a:latin typeface="Franklin Gothic Demi Con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25 map. na pr.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22000" y="729000"/>
            <a:ext cx="8100001" cy="5400000"/>
          </a:xfrm>
          <a:prstGeom prst="rect">
            <a:avLst/>
          </a:prstGeom>
        </p:spPr>
      </p:pic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26 map. na pr.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22000" y="729000"/>
            <a:ext cx="8100001" cy="5400000"/>
          </a:xfrm>
          <a:prstGeom prst="rect">
            <a:avLst/>
          </a:prstGeom>
        </p:spPr>
      </p:pic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357158" y="428625"/>
            <a:ext cx="8429684" cy="914400"/>
          </a:xfrm>
        </p:spPr>
        <p:txBody>
          <a:bodyPr/>
          <a:lstStyle/>
          <a:p>
            <a:pPr algn="ctr"/>
            <a:r>
              <a:rPr lang="cs-CZ" sz="4800" dirty="0" smtClean="0">
                <a:latin typeface="Franklin Gothic Demi Cond" pitchFamily="34" charset="0"/>
              </a:rPr>
              <a:t> Ukázky fotografií s tmavším okrajem</a:t>
            </a:r>
            <a:endParaRPr lang="cs-CZ" sz="4800" dirty="0">
              <a:latin typeface="Franklin Gothic Demi Cond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1371600" y="1784350"/>
            <a:ext cx="7772400" cy="4572000"/>
          </a:xfrm>
        </p:spPr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3600" dirty="0" smtClean="0">
                <a:latin typeface="Franklin Gothic Demi Cond" pitchFamily="34" charset="0"/>
              </a:rPr>
              <a:t> </a:t>
            </a:r>
          </a:p>
          <a:p>
            <a:pPr>
              <a:buNone/>
            </a:pPr>
            <a:endParaRPr lang="cs-CZ" sz="3600" dirty="0" smtClean="0">
              <a:latin typeface="Franklin Gothic Demi Cond" pitchFamily="34" charset="0"/>
            </a:endParaRPr>
          </a:p>
          <a:p>
            <a:pPr>
              <a:buNone/>
            </a:pPr>
            <a:endParaRPr lang="cs-CZ" sz="3600" dirty="0">
              <a:latin typeface="Franklin Gothic Demi Cond" pitchFamily="34" charset="0"/>
            </a:endParaRPr>
          </a:p>
        </p:txBody>
      </p:sp>
      <p:pic>
        <p:nvPicPr>
          <p:cNvPr id="6" name="Obrázek 5" descr="CO 2 b §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954624" y="1571612"/>
            <a:ext cx="3234753" cy="4680000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DSC_0127b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410143" y="369000"/>
            <a:ext cx="4323715" cy="6120000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DSC_0152c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410143" y="369000"/>
            <a:ext cx="4323715" cy="6120000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DSC_0169b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85786" y="785794"/>
            <a:ext cx="7643427" cy="5400000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DSC_0153b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410143" y="369000"/>
            <a:ext cx="4323715" cy="6120000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DSC_0666b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50287" y="729000"/>
            <a:ext cx="7643427" cy="5400000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DSC_0643b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409441" y="369000"/>
            <a:ext cx="4325118" cy="6120000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DSC_0649b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410143" y="369000"/>
            <a:ext cx="4323715" cy="6120000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DSC_0655b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50287" y="729000"/>
            <a:ext cx="7643427" cy="5400000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DSC_1042b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409441" y="369000"/>
            <a:ext cx="4325118" cy="6120000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42852"/>
            <a:ext cx="9144000" cy="1283612"/>
          </a:xfrm>
        </p:spPr>
        <p:txBody>
          <a:bodyPr/>
          <a:lstStyle/>
          <a:p>
            <a:pPr algn="ctr"/>
            <a:r>
              <a:rPr lang="cs-CZ" sz="4800" dirty="0" smtClean="0">
                <a:latin typeface="Franklin Gothic Demi Cond" pitchFamily="34" charset="0"/>
              </a:rPr>
              <a:t>Zhotovení snímků </a:t>
            </a:r>
            <a:br>
              <a:rPr lang="cs-CZ" sz="4800" dirty="0" smtClean="0">
                <a:latin typeface="Franklin Gothic Demi Cond" pitchFamily="34" charset="0"/>
              </a:rPr>
            </a:br>
            <a:r>
              <a:rPr lang="cs-CZ" sz="4800" dirty="0" smtClean="0">
                <a:latin typeface="Franklin Gothic Demi Cond" pitchFamily="34" charset="0"/>
              </a:rPr>
              <a:t>s rozostřeným okrajem </a:t>
            </a:r>
            <a:endParaRPr lang="cs-CZ" sz="4800" dirty="0">
              <a:latin typeface="Franklin Gothic Demi Cond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85786" y="1783560"/>
            <a:ext cx="7901014" cy="4572000"/>
          </a:xfrm>
        </p:spPr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Font typeface="Wingdings" pitchFamily="2" charset="2"/>
              <a:buChar char="§"/>
            </a:pPr>
            <a:endParaRPr lang="cs-CZ" dirty="0"/>
          </a:p>
        </p:txBody>
      </p:sp>
      <p:pic>
        <p:nvPicPr>
          <p:cNvPr id="4" name="Obrázek 3" descr="1a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817000" y="1892272"/>
            <a:ext cx="3510000" cy="4680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512064"/>
            <a:ext cx="8258204" cy="914400"/>
          </a:xfrm>
        </p:spPr>
        <p:txBody>
          <a:bodyPr/>
          <a:lstStyle/>
          <a:p>
            <a:pPr algn="ctr"/>
            <a:r>
              <a:rPr lang="cs-CZ" sz="4800" dirty="0" smtClean="0">
                <a:latin typeface="Franklin Gothic Demi Cond" pitchFamily="34" charset="0"/>
              </a:rPr>
              <a:t>Příprava na  okraje</a:t>
            </a:r>
            <a:endParaRPr lang="cs-CZ" sz="4800" dirty="0">
              <a:latin typeface="Franklin Gothic Demi Cond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71472" y="1783560"/>
            <a:ext cx="8115328" cy="4572000"/>
          </a:xfrm>
        </p:spPr>
        <p:txBody>
          <a:bodyPr/>
          <a:lstStyle/>
          <a:p>
            <a:pPr>
              <a:buFont typeface="Wingdings" pitchFamily="2" charset="2"/>
              <a:buChar char="§"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Font typeface="Wingdings" pitchFamily="2" charset="2"/>
              <a:buChar char="ü"/>
            </a:pPr>
            <a:r>
              <a:rPr lang="cs-CZ" sz="3600" dirty="0" smtClean="0">
                <a:latin typeface="Franklin Gothic Demi Cond" pitchFamily="34" charset="0"/>
              </a:rPr>
              <a:t> otevřeme si vybraný snímek, zhotovíme</a:t>
            </a:r>
          </a:p>
          <a:p>
            <a:pPr>
              <a:buNone/>
            </a:pPr>
            <a:r>
              <a:rPr lang="cs-CZ" sz="3600" dirty="0" smtClean="0">
                <a:latin typeface="Franklin Gothic Demi Cond" pitchFamily="34" charset="0"/>
              </a:rPr>
              <a:t>     vodítka, prolnutí, výběr</a:t>
            </a:r>
          </a:p>
          <a:p>
            <a:pPr>
              <a:buFont typeface="Wingdings" pitchFamily="2" charset="2"/>
              <a:buChar char="ü"/>
            </a:pPr>
            <a:r>
              <a:rPr lang="cs-CZ" sz="3600" dirty="0" smtClean="0">
                <a:latin typeface="Franklin Gothic Demi Cond" pitchFamily="34" charset="0"/>
              </a:rPr>
              <a:t> přidáme doplněk</a:t>
            </a:r>
          </a:p>
          <a:p>
            <a:pPr>
              <a:buNone/>
            </a:pPr>
            <a:endParaRPr lang="cs-CZ" dirty="0" smtClean="0"/>
          </a:p>
          <a:p>
            <a:pPr>
              <a:buFont typeface="Wingdings" pitchFamily="2" charset="2"/>
              <a:buChar char="§"/>
            </a:pPr>
            <a:endParaRPr lang="cs-CZ" dirty="0" smtClean="0"/>
          </a:p>
          <a:p>
            <a:pPr>
              <a:buFont typeface="Wingdings" pitchFamily="2" charset="2"/>
              <a:buChar char="§"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30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22000" y="729000"/>
            <a:ext cx="8100001" cy="5400000"/>
          </a:xfrm>
          <a:prstGeom prst="rect">
            <a:avLst/>
          </a:prstGeom>
        </p:spPr>
      </p:pic>
    </p:spTree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512064"/>
            <a:ext cx="8329642" cy="914400"/>
          </a:xfrm>
        </p:spPr>
        <p:txBody>
          <a:bodyPr/>
          <a:lstStyle/>
          <a:p>
            <a:pPr algn="ctr"/>
            <a:r>
              <a:rPr lang="cs-CZ" sz="4800" dirty="0" smtClean="0">
                <a:latin typeface="Franklin Gothic Demi Cond" pitchFamily="34" charset="0"/>
              </a:rPr>
              <a:t>Rozostření okraje pomocí filtrů</a:t>
            </a:r>
            <a:endParaRPr lang="cs-CZ" sz="4800" dirty="0">
              <a:latin typeface="Franklin Gothic Demi Cond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1500174"/>
            <a:ext cx="8358246" cy="4643470"/>
          </a:xfrm>
        </p:spPr>
        <p:txBody>
          <a:bodyPr/>
          <a:lstStyle/>
          <a:p>
            <a:pPr>
              <a:buFont typeface="Wingdings" pitchFamily="2" charset="2"/>
              <a:buChar char="§"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Font typeface="Wingdings" pitchFamily="2" charset="2"/>
              <a:buChar char="ü"/>
            </a:pPr>
            <a:r>
              <a:rPr lang="cs-CZ" sz="3600" dirty="0" smtClean="0">
                <a:latin typeface="Franklin Gothic Demi Cond" pitchFamily="34" charset="0"/>
              </a:rPr>
              <a:t> nastavíme si filtr, rozostření, </a:t>
            </a:r>
            <a:r>
              <a:rPr lang="cs-CZ" sz="3600" dirty="0" err="1" smtClean="0">
                <a:latin typeface="Franklin Gothic Demi Cond" pitchFamily="34" charset="0"/>
              </a:rPr>
              <a:t>Gausovské</a:t>
            </a:r>
            <a:endParaRPr lang="cs-CZ" sz="3600" dirty="0" smtClean="0">
              <a:latin typeface="Franklin Gothic Demi Cond" pitchFamily="34" charset="0"/>
            </a:endParaRPr>
          </a:p>
          <a:p>
            <a:pPr>
              <a:buFont typeface="Wingdings" pitchFamily="2" charset="2"/>
              <a:buChar char="ü"/>
            </a:pPr>
            <a:r>
              <a:rPr lang="cs-CZ" sz="3600" dirty="0" smtClean="0">
                <a:latin typeface="Franklin Gothic Demi Cond" pitchFamily="34" charset="0"/>
              </a:rPr>
              <a:t> zatrhneme si náhled, zmenšíme </a:t>
            </a:r>
            <a:r>
              <a:rPr lang="cs-CZ" sz="3600" dirty="0" err="1" smtClean="0">
                <a:latin typeface="Franklin Gothic Demi Cond" pitchFamily="34" charset="0"/>
              </a:rPr>
              <a:t>náhledovou</a:t>
            </a:r>
            <a:endParaRPr lang="cs-CZ" sz="3600" dirty="0" smtClean="0">
              <a:latin typeface="Franklin Gothic Demi Cond" pitchFamily="34" charset="0"/>
            </a:endParaRPr>
          </a:p>
          <a:p>
            <a:pPr>
              <a:buNone/>
            </a:pPr>
            <a:r>
              <a:rPr lang="cs-CZ" sz="3600" dirty="0" smtClean="0">
                <a:latin typeface="Franklin Gothic Demi Cond" pitchFamily="34" charset="0"/>
              </a:rPr>
              <a:t>     fotografii, zvolíme poloměr obrazových bodů,</a:t>
            </a:r>
          </a:p>
          <a:p>
            <a:pPr>
              <a:buNone/>
            </a:pPr>
            <a:r>
              <a:rPr lang="cs-CZ" sz="3600" dirty="0" smtClean="0">
                <a:latin typeface="Franklin Gothic Demi Cond" pitchFamily="34" charset="0"/>
              </a:rPr>
              <a:t>     na náhledu sledujeme míru rozostření</a:t>
            </a:r>
          </a:p>
          <a:p>
            <a:pPr>
              <a:buNone/>
            </a:pPr>
            <a:r>
              <a:rPr lang="cs-CZ" sz="3600" dirty="0" smtClean="0">
                <a:latin typeface="Franklin Gothic Demi Cond" pitchFamily="34" charset="0"/>
              </a:rPr>
              <a:t>     a potvrdíme</a:t>
            </a:r>
          </a:p>
          <a:p>
            <a:pPr>
              <a:buNone/>
            </a:pPr>
            <a:endParaRPr lang="cs-CZ" sz="3600" dirty="0" smtClean="0">
              <a:latin typeface="Franklin Gothic Demi Cond" pitchFamily="34" charset="0"/>
            </a:endParaRPr>
          </a:p>
          <a:p>
            <a:pPr>
              <a:buNone/>
            </a:pPr>
            <a:endParaRPr lang="cs-CZ" dirty="0" smtClean="0"/>
          </a:p>
          <a:p>
            <a:pPr>
              <a:buFont typeface="Wingdings" pitchFamily="2" charset="2"/>
              <a:buChar char="§"/>
            </a:pPr>
            <a:endParaRPr lang="cs-CZ" dirty="0" smtClean="0"/>
          </a:p>
          <a:p>
            <a:pPr>
              <a:buFont typeface="Wingdings" pitchFamily="2" charset="2"/>
              <a:buChar char="§"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3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22000" y="729000"/>
            <a:ext cx="8100001" cy="5400000"/>
          </a:xfrm>
          <a:prstGeom prst="rect">
            <a:avLst/>
          </a:prstGeom>
        </p:spPr>
      </p:pic>
    </p:spTree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33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22000" y="729000"/>
            <a:ext cx="8100001" cy="5400000"/>
          </a:xfrm>
          <a:prstGeom prst="rect">
            <a:avLst/>
          </a:prstGeom>
        </p:spPr>
      </p:pic>
    </p:spTree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512064"/>
            <a:ext cx="8186766" cy="914400"/>
          </a:xfrm>
        </p:spPr>
        <p:txBody>
          <a:bodyPr/>
          <a:lstStyle/>
          <a:p>
            <a:pPr algn="ctr"/>
            <a:r>
              <a:rPr lang="cs-CZ" sz="4800" dirty="0" smtClean="0">
                <a:latin typeface="Franklin Gothic Demi Cond" pitchFamily="34" charset="0"/>
              </a:rPr>
              <a:t>Zhotovení bílé čáry na rozhraní</a:t>
            </a:r>
            <a:endParaRPr lang="cs-CZ" sz="4800" dirty="0">
              <a:latin typeface="Franklin Gothic Demi Cond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1783560"/>
            <a:ext cx="8358246" cy="4572000"/>
          </a:xfrm>
        </p:spPr>
        <p:txBody>
          <a:bodyPr/>
          <a:lstStyle/>
          <a:p>
            <a:pPr>
              <a:buFont typeface="Wingdings" pitchFamily="2" charset="2"/>
              <a:buChar char="§"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Font typeface="Wingdings" pitchFamily="2" charset="2"/>
              <a:buChar char="ü"/>
            </a:pPr>
            <a:r>
              <a:rPr lang="cs-CZ" sz="3600" dirty="0" smtClean="0">
                <a:latin typeface="Franklin Gothic Demi Cond" pitchFamily="34" charset="0"/>
              </a:rPr>
              <a:t> na rozhraní  provedeme výběr prolnutí 1 ob.</a:t>
            </a:r>
          </a:p>
          <a:p>
            <a:pPr>
              <a:buFont typeface="Wingdings" pitchFamily="2" charset="2"/>
              <a:buChar char="ü"/>
            </a:pPr>
            <a:r>
              <a:rPr lang="cs-CZ" sz="3600" dirty="0" smtClean="0">
                <a:latin typeface="Franklin Gothic Demi Cond" pitchFamily="34" charset="0"/>
              </a:rPr>
              <a:t> pravé tlačítko myši, zatrhneme vytáhnout,</a:t>
            </a:r>
          </a:p>
          <a:p>
            <a:pPr>
              <a:buNone/>
            </a:pPr>
            <a:r>
              <a:rPr lang="cs-CZ" sz="3600" dirty="0" smtClean="0">
                <a:latin typeface="Franklin Gothic Demi Cond" pitchFamily="34" charset="0"/>
              </a:rPr>
              <a:t>     nastavíme bílou barvu a  počet obrazových</a:t>
            </a:r>
          </a:p>
          <a:p>
            <a:pPr>
              <a:buNone/>
            </a:pPr>
            <a:r>
              <a:rPr lang="cs-CZ" sz="3600" dirty="0" smtClean="0">
                <a:latin typeface="Franklin Gothic Demi Cond" pitchFamily="34" charset="0"/>
              </a:rPr>
              <a:t>     bodů</a:t>
            </a:r>
          </a:p>
          <a:p>
            <a:pPr>
              <a:buNone/>
            </a:pPr>
            <a:endParaRPr lang="cs-CZ" dirty="0" smtClean="0"/>
          </a:p>
          <a:p>
            <a:pPr>
              <a:buFont typeface="Wingdings" pitchFamily="2" charset="2"/>
              <a:buChar char="§"/>
            </a:pPr>
            <a:endParaRPr lang="cs-CZ" dirty="0" smtClean="0"/>
          </a:p>
          <a:p>
            <a:pPr>
              <a:buFont typeface="Wingdings" pitchFamily="2" charset="2"/>
              <a:buChar char="§"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34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22000" y="729000"/>
            <a:ext cx="8100001" cy="5400000"/>
          </a:xfrm>
          <a:prstGeom prst="rect">
            <a:avLst/>
          </a:prstGeom>
        </p:spPr>
      </p:pic>
    </p:spTree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35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22000" y="729000"/>
            <a:ext cx="8100001" cy="5400000"/>
          </a:xfrm>
          <a:prstGeom prst="rect">
            <a:avLst/>
          </a:prstGeom>
        </p:spPr>
      </p:pic>
    </p:spTree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642918"/>
            <a:ext cx="8186766" cy="783546"/>
          </a:xfrm>
        </p:spPr>
        <p:txBody>
          <a:bodyPr/>
          <a:lstStyle/>
          <a:p>
            <a:pPr algn="ctr"/>
            <a:r>
              <a:rPr lang="cs-CZ" sz="4800" dirty="0" smtClean="0">
                <a:latin typeface="Franklin Gothic Demi Cond" pitchFamily="34" charset="0"/>
              </a:rPr>
              <a:t>Zhotovení černobílého  snímku</a:t>
            </a:r>
            <a:endParaRPr lang="cs-CZ" sz="4800" dirty="0">
              <a:latin typeface="Franklin Gothic Demi Cond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928802"/>
            <a:ext cx="8258204" cy="4714908"/>
          </a:xfrm>
        </p:spPr>
        <p:txBody>
          <a:bodyPr>
            <a:normAutofit fontScale="92500" lnSpcReduction="10000"/>
          </a:bodyPr>
          <a:lstStyle/>
          <a:p>
            <a:endParaRPr lang="cs-CZ" dirty="0" smtClean="0"/>
          </a:p>
          <a:p>
            <a:pPr>
              <a:buNone/>
            </a:pPr>
            <a:endParaRPr lang="cs-CZ" sz="5800" dirty="0" smtClean="0">
              <a:latin typeface="Franklin Gothic Medium Cond" pitchFamily="34" charset="0"/>
            </a:endParaRPr>
          </a:p>
          <a:p>
            <a:pPr>
              <a:buFont typeface="Wingdings" pitchFamily="2" charset="2"/>
              <a:buChar char="ü"/>
            </a:pPr>
            <a:r>
              <a:rPr lang="cs-CZ" sz="3900" dirty="0" smtClean="0">
                <a:latin typeface="Franklin Gothic Medium Cond" pitchFamily="34" charset="0"/>
              </a:rPr>
              <a:t> </a:t>
            </a:r>
            <a:r>
              <a:rPr lang="cs-CZ" sz="3900" dirty="0" smtClean="0">
                <a:latin typeface="Franklin Gothic Demi Cond" pitchFamily="34" charset="0"/>
              </a:rPr>
              <a:t>obraz, přizpůsobení, mapovat na přechod</a:t>
            </a:r>
          </a:p>
          <a:p>
            <a:pPr>
              <a:buFont typeface="Wingdings" pitchFamily="2" charset="2"/>
              <a:buChar char="ü"/>
            </a:pPr>
            <a:r>
              <a:rPr lang="cs-CZ" sz="3900" dirty="0" smtClean="0">
                <a:latin typeface="Franklin Gothic Demi Cond" pitchFamily="34" charset="0"/>
              </a:rPr>
              <a:t> nastavíme černobílý přechod a potvrdíme</a:t>
            </a:r>
          </a:p>
          <a:p>
            <a:pPr>
              <a:buNone/>
            </a:pPr>
            <a:endParaRPr lang="cs-CZ" sz="6500" dirty="0" smtClean="0">
              <a:latin typeface="Franklin Gothic Demi Cond" pitchFamily="34" charset="0"/>
            </a:endParaRPr>
          </a:p>
          <a:p>
            <a:pPr>
              <a:buNone/>
            </a:pPr>
            <a:endParaRPr lang="cs-CZ" sz="3600" dirty="0" smtClean="0">
              <a:latin typeface="Franklin Gothic Demi Cond" pitchFamily="34" charset="0"/>
            </a:endParaRPr>
          </a:p>
          <a:p>
            <a:pPr>
              <a:buNone/>
            </a:pPr>
            <a:r>
              <a:rPr lang="cs-CZ" sz="3600" dirty="0" smtClean="0">
                <a:latin typeface="Franklin Gothic Demi Cond" pitchFamily="34" charset="0"/>
              </a:rPr>
              <a:t>     </a:t>
            </a:r>
          </a:p>
          <a:p>
            <a:pPr>
              <a:buNone/>
            </a:pPr>
            <a:endParaRPr lang="cs-CZ" sz="3600" dirty="0" smtClean="0">
              <a:latin typeface="Franklin Gothic Demi Cond" pitchFamily="34" charset="0"/>
            </a:endParaRPr>
          </a:p>
          <a:p>
            <a:pPr>
              <a:buNone/>
            </a:pPr>
            <a:endParaRPr lang="cs-CZ" sz="3600" dirty="0" smtClean="0">
              <a:latin typeface="Franklin Gothic Demi Cond" pitchFamily="34" charset="0"/>
            </a:endParaRPr>
          </a:p>
          <a:p>
            <a:pPr>
              <a:buNone/>
            </a:pPr>
            <a:endParaRPr lang="cs-CZ" sz="3600" dirty="0">
              <a:latin typeface="Franklin Gothic Demi Con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36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22000" y="729000"/>
            <a:ext cx="8100001" cy="5400000"/>
          </a:xfrm>
          <a:prstGeom prst="rect">
            <a:avLst/>
          </a:prstGeom>
        </p:spPr>
      </p:pic>
    </p:spTree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DSC_0165a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005554" y="1714488"/>
            <a:ext cx="3132893" cy="4680000"/>
          </a:xfrm>
          <a:prstGeom prst="rect">
            <a:avLst/>
          </a:prstGeom>
          <a:ln w="28575">
            <a:noFill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282" y="357166"/>
            <a:ext cx="8715436" cy="1069298"/>
          </a:xfrm>
        </p:spPr>
        <p:txBody>
          <a:bodyPr/>
          <a:lstStyle/>
          <a:p>
            <a:pPr algn="ctr"/>
            <a:r>
              <a:rPr lang="cs-CZ" sz="4800" dirty="0" smtClean="0">
                <a:latin typeface="Franklin Gothic Demi Cond" pitchFamily="34" charset="0"/>
              </a:rPr>
              <a:t>Ukázky fotografií s neostrým okrajem</a:t>
            </a:r>
            <a:endParaRPr lang="cs-CZ" sz="4800" dirty="0">
              <a:latin typeface="Franklin Gothic Demi Cond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1783560"/>
            <a:ext cx="8186766" cy="4572000"/>
          </a:xfrm>
        </p:spPr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3600" dirty="0" smtClean="0">
                <a:latin typeface="Franklin Gothic Demi Cond" pitchFamily="34" charset="0"/>
              </a:rPr>
              <a:t> </a:t>
            </a:r>
          </a:p>
          <a:p>
            <a:pPr>
              <a:buNone/>
            </a:pPr>
            <a:endParaRPr lang="cs-CZ" sz="3600" dirty="0" smtClean="0">
              <a:latin typeface="Franklin Gothic Demi Cond" pitchFamily="34" charset="0"/>
            </a:endParaRPr>
          </a:p>
          <a:p>
            <a:pPr>
              <a:buNone/>
            </a:pPr>
            <a:endParaRPr lang="cs-CZ" sz="3600" dirty="0">
              <a:latin typeface="Franklin Gothic Demi Con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DSC_0165cb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523570" y="369000"/>
            <a:ext cx="4096860" cy="6120000"/>
          </a:xfrm>
          <a:prstGeom prst="rect">
            <a:avLst/>
          </a:prstGeom>
          <a:ln w="28575">
            <a:noFill/>
          </a:ln>
        </p:spPr>
      </p:pic>
    </p:spTree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1a (2)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277000" y="369000"/>
            <a:ext cx="4590000" cy="6120000"/>
          </a:xfrm>
          <a:prstGeom prst="rect">
            <a:avLst/>
          </a:prstGeom>
        </p:spPr>
      </p:pic>
    </p:spTree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DSC_0668c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523570" y="369000"/>
            <a:ext cx="4096860" cy="6120000"/>
          </a:xfrm>
          <a:prstGeom prst="rect">
            <a:avLst/>
          </a:prstGeom>
        </p:spPr>
      </p:pic>
    </p:spTree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00034" y="1071546"/>
            <a:ext cx="8215370" cy="522118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11163" algn="ctr"/>
            <a:r>
              <a:rPr lang="cs-CZ" dirty="0" smtClean="0">
                <a:latin typeface="Franklin Gothic Demi Cond" pitchFamily="34" charset="0"/>
              </a:rPr>
              <a:t> Použité zdroje</a:t>
            </a:r>
          </a:p>
          <a:p>
            <a:pPr marL="411163" algn="ctr"/>
            <a:endParaRPr lang="cs-CZ" dirty="0" smtClean="0">
              <a:latin typeface="Franklin Gothic Demi Cond" pitchFamily="34" charset="0"/>
            </a:endParaRPr>
          </a:p>
          <a:p>
            <a:pPr marL="411163" algn="ctr"/>
            <a:r>
              <a:rPr lang="cs-CZ" dirty="0" smtClean="0">
                <a:latin typeface="Franklin Gothic Demi Cond" pitchFamily="34" charset="0"/>
              </a:rPr>
              <a:t>   </a:t>
            </a:r>
          </a:p>
          <a:p>
            <a:pPr marL="411163" algn="ctr"/>
            <a:endParaRPr lang="cs-CZ" dirty="0" smtClean="0">
              <a:latin typeface="Franklin Gothic Demi Cond" pitchFamily="34" charset="0"/>
            </a:endParaRPr>
          </a:p>
          <a:p>
            <a:pPr marL="411163" algn="ctr"/>
            <a:endParaRPr lang="cs-CZ" dirty="0" smtClean="0">
              <a:latin typeface="Franklin Gothic Demi Cond" pitchFamily="34" charset="0"/>
            </a:endParaRPr>
          </a:p>
          <a:p>
            <a:pPr marL="411163" algn="ctr"/>
            <a:endParaRPr lang="cs-CZ" dirty="0" smtClean="0">
              <a:latin typeface="Franklin Gothic Demi Cond" pitchFamily="34" charset="0"/>
            </a:endParaRPr>
          </a:p>
          <a:p>
            <a:pPr marL="411163" algn="ctr"/>
            <a:endParaRPr lang="cs-CZ" dirty="0" smtClean="0">
              <a:latin typeface="Franklin Gothic Demi Cond" pitchFamily="34" charset="0"/>
            </a:endParaRPr>
          </a:p>
          <a:p>
            <a:pPr marL="411163" algn="ctr"/>
            <a:endParaRPr lang="cs-CZ" dirty="0" smtClean="0">
              <a:latin typeface="Franklin Gothic Demi Cond" pitchFamily="34" charset="0"/>
            </a:endParaRPr>
          </a:p>
          <a:p>
            <a:pPr marL="411163" algn="ctr"/>
            <a:r>
              <a:rPr lang="cs-CZ" dirty="0" smtClean="0">
                <a:latin typeface="Franklin Gothic Demi Cond" pitchFamily="34" charset="0"/>
              </a:rPr>
              <a:t>Použité obrázky</a:t>
            </a:r>
          </a:p>
          <a:p>
            <a:pPr marL="411163" algn="ctr"/>
            <a:r>
              <a:rPr lang="cs-CZ" dirty="0" smtClean="0">
                <a:latin typeface="Franklin Gothic Demi Cond" pitchFamily="34" charset="0"/>
              </a:rPr>
              <a:t> </a:t>
            </a:r>
          </a:p>
          <a:p>
            <a:pPr marL="411163" algn="ctr"/>
            <a:endParaRPr lang="cs-CZ" dirty="0" smtClean="0">
              <a:latin typeface="Franklin Gothic Demi Cond" pitchFamily="34" charset="0"/>
            </a:endParaRPr>
          </a:p>
          <a:p>
            <a:pPr marL="411163" algn="ctr"/>
            <a:endParaRPr lang="cs-CZ" dirty="0" smtClean="0">
              <a:latin typeface="Franklin Gothic Demi Cond" pitchFamily="34" charset="0"/>
            </a:endParaRPr>
          </a:p>
          <a:p>
            <a:pPr marL="411163" algn="ctr"/>
            <a:endParaRPr lang="cs-CZ" dirty="0" smtClean="0">
              <a:latin typeface="Franklin Gothic Demi Cond" pitchFamily="34" charset="0"/>
            </a:endParaRPr>
          </a:p>
          <a:p>
            <a:pPr marL="411163" algn="ctr"/>
            <a:endParaRPr lang="cs-CZ" dirty="0" smtClean="0">
              <a:latin typeface="Franklin Gothic Demi Cond" pitchFamily="34" charset="0"/>
            </a:endParaRPr>
          </a:p>
          <a:p>
            <a:pPr marL="411163" algn="ctr"/>
            <a:endParaRPr lang="cs-CZ" dirty="0" smtClean="0">
              <a:latin typeface="Franklin Gothic Demi Cond" pitchFamily="34" charset="0"/>
            </a:endParaRPr>
          </a:p>
          <a:p>
            <a:pPr marL="411163" algn="ctr"/>
            <a:endParaRPr lang="cs-CZ" dirty="0" smtClean="0">
              <a:latin typeface="Franklin Gothic Demi Cond" pitchFamily="34" charset="0"/>
            </a:endParaRPr>
          </a:p>
          <a:p>
            <a:pPr marL="411163" algn="ctr"/>
            <a:r>
              <a:rPr lang="cs-CZ" dirty="0" smtClean="0">
                <a:latin typeface="Franklin Gothic Demi Cond" pitchFamily="34" charset="0"/>
              </a:rPr>
              <a:t>Pokud není uvedeno jinak, použitý materiál je z vlastních zdrojů autora</a:t>
            </a:r>
          </a:p>
          <a:p>
            <a:pPr marL="411163" algn="ctr">
              <a:buFont typeface="Wingdings" pitchFamily="2" charset="2"/>
              <a:buNone/>
            </a:pPr>
            <a:r>
              <a:rPr lang="cs-CZ" dirty="0" smtClean="0">
                <a:latin typeface="Franklin Gothic Demi Cond" pitchFamily="34" charset="0"/>
              </a:rPr>
              <a:t> </a:t>
            </a:r>
            <a:endParaRPr lang="cs-CZ" dirty="0">
              <a:latin typeface="Franklin Gothic Demi Cond" pitchFamily="34" charset="0"/>
            </a:endParaRP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tro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Metro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bg1">
                <a:shade val="100000"/>
                <a:satMod val="150000"/>
              </a:schemeClr>
            </a:gs>
            <a:gs pos="65000">
              <a:schemeClr val="bg1">
                <a:shade val="90000"/>
                <a:satMod val="375000"/>
              </a:schemeClr>
            </a:gs>
            <a:gs pos="100000">
              <a:schemeClr val="phClr">
                <a:tint val="88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0000"/>
                <a:satMod val="180000"/>
              </a:schemeClr>
              <a:schemeClr val="phClr">
                <a:tint val="90000"/>
                <a:satMod val="20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Metro</Template>
  <TotalTime>10986</TotalTime>
  <Words>404</Words>
  <Application>Microsoft Office PowerPoint</Application>
  <PresentationFormat>Předvádění na obrazovce (4:3)</PresentationFormat>
  <Paragraphs>173</Paragraphs>
  <Slides>56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56</vt:i4>
      </vt:variant>
    </vt:vector>
  </HeadingPairs>
  <TitlesOfParts>
    <vt:vector size="57" baseType="lpstr">
      <vt:lpstr>Metro</vt:lpstr>
      <vt:lpstr>Prezentace aplikace PowerPoint</vt:lpstr>
      <vt:lpstr>Počítačové úpravy  výtvarných  fotografií</vt:lpstr>
      <vt:lpstr>Přidávání černých okrajů v další vrstvě</vt:lpstr>
      <vt:lpstr>Příprava fotografií</vt:lpstr>
      <vt:lpstr>Prezentace aplikace PowerPoint</vt:lpstr>
      <vt:lpstr>Přesun snímku</vt:lpstr>
      <vt:lpstr>Prezentace aplikace PowerPoint</vt:lpstr>
      <vt:lpstr>Oprava velikosti snímku</vt:lpstr>
      <vt:lpstr>Prezentace aplikace PowerPoint</vt:lpstr>
      <vt:lpstr>Odbarvení snímku</vt:lpstr>
      <vt:lpstr>Prezentace aplikace PowerPoint</vt:lpstr>
      <vt:lpstr>Prezentace aplikace PowerPoint</vt:lpstr>
      <vt:lpstr>  Ukázky fotografií s černým okrajem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  Zhotovení částečně tmavých okrajů</vt:lpstr>
      <vt:lpstr>Zhotovení vodítek a výběru</vt:lpstr>
      <vt:lpstr>Prezentace aplikace PowerPoint</vt:lpstr>
      <vt:lpstr>Zhotovení tmavšího okraje</vt:lpstr>
      <vt:lpstr>Prezentace aplikace PowerPoint</vt:lpstr>
      <vt:lpstr>Zhotovení bílého a černého okraje</vt:lpstr>
      <vt:lpstr>Prezentace aplikace PowerPoint</vt:lpstr>
      <vt:lpstr>Prezentace aplikace PowerPoint</vt:lpstr>
      <vt:lpstr>Zhotovení černobílého  snímku</vt:lpstr>
      <vt:lpstr>Prezentace aplikace PowerPoint</vt:lpstr>
      <vt:lpstr>Prezentace aplikace PowerPoint</vt:lpstr>
      <vt:lpstr> Ukázky fotografií s tmavším okrajem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Zhotovení snímků  s rozostřeným okrajem </vt:lpstr>
      <vt:lpstr>Příprava na  okraje</vt:lpstr>
      <vt:lpstr>Prezentace aplikace PowerPoint</vt:lpstr>
      <vt:lpstr>Rozostření okraje pomocí filtrů</vt:lpstr>
      <vt:lpstr>Prezentace aplikace PowerPoint</vt:lpstr>
      <vt:lpstr>Prezentace aplikace PowerPoint</vt:lpstr>
      <vt:lpstr>Zhotovení bílé čáry na rozhraní</vt:lpstr>
      <vt:lpstr>Prezentace aplikace PowerPoint</vt:lpstr>
      <vt:lpstr>Prezentace aplikace PowerPoint</vt:lpstr>
      <vt:lpstr>Zhotovení černobílého  snímku</vt:lpstr>
      <vt:lpstr>Prezentace aplikace PowerPoint</vt:lpstr>
      <vt:lpstr>Ukázky fotografií s neostrým okrajem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Úpravy fotografií s částečnou opravou barvy</dc:title>
  <dc:creator>Jaroslava Tomanová</dc:creator>
  <cp:lastModifiedBy>Tony</cp:lastModifiedBy>
  <cp:revision>144</cp:revision>
  <dcterms:created xsi:type="dcterms:W3CDTF">2012-01-10T12:03:39Z</dcterms:created>
  <dcterms:modified xsi:type="dcterms:W3CDTF">2014-01-02T15:44:30Z</dcterms:modified>
</cp:coreProperties>
</file>