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0166-9552-491F-9B70-AF4C25E2343A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D241D-B5FE-4A69-84F1-0D8B83239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2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0166-9552-491F-9B70-AF4C25E2343A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D241D-B5FE-4A69-84F1-0D8B83239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941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0166-9552-491F-9B70-AF4C25E2343A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D241D-B5FE-4A69-84F1-0D8B83239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630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0166-9552-491F-9B70-AF4C25E2343A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D241D-B5FE-4A69-84F1-0D8B83239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437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0166-9552-491F-9B70-AF4C25E2343A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D241D-B5FE-4A69-84F1-0D8B83239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12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0166-9552-491F-9B70-AF4C25E2343A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D241D-B5FE-4A69-84F1-0D8B83239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380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0166-9552-491F-9B70-AF4C25E2343A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D241D-B5FE-4A69-84F1-0D8B83239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84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0166-9552-491F-9B70-AF4C25E2343A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D241D-B5FE-4A69-84F1-0D8B83239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292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0166-9552-491F-9B70-AF4C25E2343A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D241D-B5FE-4A69-84F1-0D8B83239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313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0166-9552-491F-9B70-AF4C25E2343A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D241D-B5FE-4A69-84F1-0D8B83239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957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50166-9552-491F-9B70-AF4C25E2343A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D241D-B5FE-4A69-84F1-0D8B83239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640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150166-9552-491F-9B70-AF4C25E2343A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D241D-B5FE-4A69-84F1-0D8B83239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161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rnest_Hemingway_in_Milan_1918_retouched_3.jpg" TargetMode="External"/><Relationship Id="rId2" Type="http://schemas.openxmlformats.org/officeDocument/2006/relationships/hyperlink" Target="http://en.wikipedia.org/wiki/File:Bundesarchiv_Bild_183-84600-0001,_Ivens_und_Hemingway_bei_Ludwig_Renn,_Chef_der_XI._Internationalen_Brigade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3524048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Dvořák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VY_12_INOVACE_01A_09_Ernest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Hemingway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– Komu zvoní hrana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Světová literatura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061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Ernest </a:t>
            </a:r>
            <a:r>
              <a:rPr lang="cs-CZ" dirty="0" err="1" smtClean="0"/>
              <a:t>Hemingway</a:t>
            </a:r>
            <a:r>
              <a:rPr lang="cs-CZ" dirty="0" smtClean="0"/>
              <a:t> – Komu zvoní hrana</a:t>
            </a:r>
            <a:endParaRPr lang="cs-CZ" dirty="0"/>
          </a:p>
        </p:txBody>
      </p:sp>
      <p:pic>
        <p:nvPicPr>
          <p:cNvPr id="1028" name="Picture 4" descr="Ernest Hemingwa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40768"/>
            <a:ext cx="6840760" cy="4754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6634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Materiál je určen pro </a:t>
            </a:r>
            <a:r>
              <a:rPr lang="cs-CZ" dirty="0" smtClean="0"/>
              <a:t>3. </a:t>
            </a:r>
            <a:r>
              <a:rPr lang="cs-CZ" dirty="0"/>
              <a:t>ročníky čtyřletého studijního programu gymnázia, případně pro 5. </a:t>
            </a:r>
            <a:r>
              <a:rPr lang="cs-CZ" dirty="0" smtClean="0"/>
              <a:t>ročníky </a:t>
            </a:r>
            <a:r>
              <a:rPr lang="cs-CZ" dirty="0"/>
              <a:t>šestiletého studijního programu gymnázia.</a:t>
            </a:r>
          </a:p>
          <a:p>
            <a:r>
              <a:rPr lang="cs-CZ" dirty="0"/>
              <a:t>Součástí jsou základní informace o autorovi, primárně je však materiál zaměřen na rozvoj čtenářské gramotnosti</a:t>
            </a:r>
            <a:r>
              <a:rPr lang="cs-CZ" dirty="0" smtClean="0"/>
              <a:t>. Materiál lze využít i jako ilustrační pro navození atmosféry při výuce dějepisu – občanská válka ve Španělsku.</a:t>
            </a:r>
            <a:endParaRPr lang="cs-CZ" dirty="0"/>
          </a:p>
          <a:p>
            <a:r>
              <a:rPr lang="cs-CZ" dirty="0"/>
              <a:t>Studenti pracují s textem. Na základě jeho přečtení pak odpovídají na zadané otázky. Odpovědi lze zaznamenat na tabuli přímo do materiálu pomocí fixu či elektronického pera.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 interaktivní výuce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3812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Ernest </a:t>
            </a:r>
            <a:r>
              <a:rPr lang="cs-CZ" dirty="0" err="1" smtClean="0"/>
              <a:t>Hemingway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1600200"/>
            <a:ext cx="5400600" cy="478112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1899-1961</a:t>
            </a:r>
          </a:p>
          <a:p>
            <a:r>
              <a:rPr lang="cs-CZ" dirty="0" smtClean="0"/>
              <a:t>Americký spisovatel a novinář</a:t>
            </a:r>
          </a:p>
          <a:p>
            <a:r>
              <a:rPr lang="cs-CZ" dirty="0" smtClean="0"/>
              <a:t>Od dětství se věnoval mnoha zálibám – většinou spjatých se sportem a dobrodružstvím</a:t>
            </a:r>
          </a:p>
          <a:p>
            <a:r>
              <a:rPr lang="cs-CZ" dirty="0" smtClean="0"/>
              <a:t>V době WWI sloužil v Evropě</a:t>
            </a:r>
          </a:p>
          <a:p>
            <a:r>
              <a:rPr lang="cs-CZ" dirty="0" smtClean="0"/>
              <a:t>Představitel tzv. </a:t>
            </a:r>
            <a:r>
              <a:rPr lang="cs-CZ" dirty="0" err="1" smtClean="0"/>
              <a:t>Lost</a:t>
            </a:r>
            <a:r>
              <a:rPr lang="cs-CZ" dirty="0" smtClean="0"/>
              <a:t> </a:t>
            </a:r>
            <a:r>
              <a:rPr lang="cs-CZ" dirty="0" err="1" smtClean="0"/>
              <a:t>generation</a:t>
            </a:r>
            <a:endParaRPr lang="cs-CZ" dirty="0" smtClean="0"/>
          </a:p>
          <a:p>
            <a:r>
              <a:rPr lang="cs-CZ" dirty="0" smtClean="0"/>
              <a:t>Hodně cestoval (Španělsko, Kuba)</a:t>
            </a:r>
          </a:p>
          <a:p>
            <a:r>
              <a:rPr lang="cs-CZ" dirty="0" smtClean="0"/>
              <a:t>V roce 1954 získal Nobelovu cenu</a:t>
            </a:r>
          </a:p>
          <a:p>
            <a:r>
              <a:rPr lang="cs-CZ" dirty="0" smtClean="0"/>
              <a:t>Spáchal sebevraždu</a:t>
            </a:r>
          </a:p>
          <a:p>
            <a:r>
              <a:rPr lang="cs-CZ" dirty="0" smtClean="0"/>
              <a:t>Ve své tvorbě využíval tzv. metodu ledovce</a:t>
            </a:r>
          </a:p>
          <a:p>
            <a:r>
              <a:rPr lang="cs-CZ" dirty="0" smtClean="0"/>
              <a:t>Dílo: Sbohem, armádo / Stařec a moře/ Komu zvoní hrana / Fiesta / Zelené pahorky africké atd. 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7308304" y="1600200"/>
            <a:ext cx="1378496" cy="4525963"/>
          </a:xfrm>
        </p:spPr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1026" name="Picture 2" descr="F:\355px-Ernest_Hemingway_in_Milan_1918_retouched_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79670"/>
            <a:ext cx="2592288" cy="436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4040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Ernest </a:t>
            </a:r>
            <a:r>
              <a:rPr lang="cs-CZ" dirty="0" err="1" smtClean="0"/>
              <a:t>Hemingway</a:t>
            </a:r>
            <a:r>
              <a:rPr lang="cs-CZ" dirty="0" smtClean="0"/>
              <a:t> – otázky a úkoly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Charakterizujte </a:t>
            </a:r>
            <a:r>
              <a:rPr lang="cs-CZ" dirty="0" err="1" smtClean="0"/>
              <a:t>Lost</a:t>
            </a:r>
            <a:r>
              <a:rPr lang="cs-CZ" dirty="0" smtClean="0"/>
              <a:t> </a:t>
            </a:r>
            <a:r>
              <a:rPr lang="cs-CZ" dirty="0" err="1" smtClean="0"/>
              <a:t>generation</a:t>
            </a:r>
            <a:r>
              <a:rPr lang="cs-CZ" dirty="0" smtClean="0"/>
              <a:t>? Jak souvisí s předchozí fotografií autora?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Jak se záliby autora a jeho zážitky z cest promítají v jeho tvorbě? Uveďte příklady.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Popište metodu ledovce.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514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 zvoní 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Román</a:t>
            </a:r>
          </a:p>
          <a:p>
            <a:r>
              <a:rPr lang="cs-CZ" dirty="0" smtClean="0"/>
              <a:t>Er-forma</a:t>
            </a:r>
          </a:p>
          <a:p>
            <a:r>
              <a:rPr lang="cs-CZ" dirty="0" smtClean="0"/>
              <a:t>Občanská válka ve Španělsku</a:t>
            </a:r>
          </a:p>
          <a:p>
            <a:r>
              <a:rPr lang="cs-CZ" dirty="0" smtClean="0"/>
              <a:t>Děj zasazen do 3 dnů + vzpomínková pasáž</a:t>
            </a:r>
          </a:p>
          <a:p>
            <a:r>
              <a:rPr lang="cs-CZ" dirty="0" smtClean="0"/>
              <a:t>Hl postava: americký dobrovolník Robert Jordan</a:t>
            </a:r>
          </a:p>
          <a:p>
            <a:r>
              <a:rPr lang="cs-CZ" dirty="0" smtClean="0"/>
              <a:t>Do válečného prostředí vsazen milostný příběh</a:t>
            </a:r>
          </a:p>
        </p:txBody>
      </p:sp>
    </p:spTree>
    <p:extLst>
      <p:ext uri="{BB962C8B-B14F-4D97-AF65-F5344CB8AC3E}">
        <p14:creationId xmlns:p14="http://schemas.microsoft.com/office/powerpoint/2010/main" val="1022891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 zvoní hrana – práce s textem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5328592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cs-CZ" i="1" dirty="0" smtClean="0">
                <a:latin typeface="Arial Unicode MS"/>
              </a:rPr>
              <a:t>  D</a:t>
            </a:r>
            <a:r>
              <a:rPr lang="cs-CZ" i="1" dirty="0" smtClean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 smtClean="0">
                <a:latin typeface="Arial Unicode MS"/>
              </a:rPr>
              <a:t>vka</a:t>
            </a:r>
            <a:r>
              <a:rPr lang="cs-CZ" i="1" dirty="0">
                <a:latin typeface="Arial Unicode MS"/>
              </a:rPr>
              <a:t>, vych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zej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c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s velik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ý</a:t>
            </a:r>
            <a:r>
              <a:rPr lang="cs-CZ" i="1" dirty="0">
                <a:latin typeface="Arial Unicode MS"/>
              </a:rPr>
              <a:t>m 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ž</a:t>
            </a:r>
            <a:r>
              <a:rPr lang="cs-CZ" i="1" dirty="0">
                <a:latin typeface="Arial Unicode MS"/>
              </a:rPr>
              <a:t>elezn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ý</a:t>
            </a:r>
            <a:r>
              <a:rPr lang="cs-CZ" i="1" dirty="0">
                <a:latin typeface="Arial Unicode MS"/>
              </a:rPr>
              <a:t>m pek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áč</a:t>
            </a:r>
            <a:r>
              <a:rPr lang="cs-CZ" i="1" dirty="0">
                <a:latin typeface="Arial Unicode MS"/>
              </a:rPr>
              <a:t>em z 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ú</a:t>
            </a:r>
            <a:r>
              <a:rPr lang="cs-CZ" i="1" dirty="0">
                <a:latin typeface="Arial Unicode MS"/>
              </a:rPr>
              <a:t>st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jeskyn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, se sh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ý</a:t>
            </a:r>
            <a:r>
              <a:rPr lang="cs-CZ" i="1" dirty="0">
                <a:latin typeface="Arial Unicode MS"/>
              </a:rPr>
              <a:t>bla, Robert </a:t>
            </a:r>
            <a:r>
              <a:rPr lang="cs-CZ" i="1" dirty="0" smtClean="0">
                <a:latin typeface="Arial Unicode MS"/>
              </a:rPr>
              <a:t>Jord</a:t>
            </a:r>
            <a:r>
              <a:rPr lang="cs-CZ" i="1" dirty="0" smtClean="0">
                <a:latin typeface="Tahoma"/>
                <a:ea typeface="Arial Unicode MS"/>
                <a:cs typeface="Arial Unicode MS"/>
              </a:rPr>
              <a:t>a</a:t>
            </a:r>
            <a:r>
              <a:rPr lang="cs-CZ" i="1" dirty="0" smtClean="0">
                <a:latin typeface="Arial Unicode MS"/>
              </a:rPr>
              <a:t>n </a:t>
            </a:r>
            <a:r>
              <a:rPr lang="cs-CZ" i="1" dirty="0">
                <a:latin typeface="Arial Unicode MS"/>
              </a:rPr>
              <a:t>uvid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l jej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pooto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č</a:t>
            </a:r>
            <a:r>
              <a:rPr lang="cs-CZ" i="1" dirty="0">
                <a:latin typeface="Arial Unicode MS"/>
              </a:rPr>
              <a:t>en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ý</a:t>
            </a:r>
            <a:r>
              <a:rPr lang="cs-CZ" i="1" dirty="0">
                <a:latin typeface="Arial Unicode MS"/>
              </a:rPr>
              <a:t> obli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č</a:t>
            </a:r>
            <a:r>
              <a:rPr lang="cs-CZ" i="1" dirty="0">
                <a:latin typeface="Arial Unicode MS"/>
              </a:rPr>
              <a:t>ej a ihned si v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š</a:t>
            </a:r>
            <a:r>
              <a:rPr lang="cs-CZ" i="1" dirty="0">
                <a:latin typeface="Arial Unicode MS"/>
              </a:rPr>
              <a:t>iml, co je na 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zvl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áš</a:t>
            </a:r>
            <a:r>
              <a:rPr lang="cs-CZ" i="1" dirty="0">
                <a:latin typeface="Arial Unicode MS"/>
              </a:rPr>
              <a:t>tn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ho. Usm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la se a 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</a:t>
            </a:r>
            <a:r>
              <a:rPr lang="cs-CZ" i="1" dirty="0">
                <a:latin typeface="Arial Unicode MS"/>
              </a:rPr>
              <a:t>ekla: </a:t>
            </a:r>
            <a:r>
              <a:rPr lang="cs-CZ" i="1" dirty="0" smtClean="0">
                <a:latin typeface="Arial Unicode MS"/>
              </a:rPr>
              <a:t>„Hol</a:t>
            </a:r>
            <a:r>
              <a:rPr lang="cs-CZ" i="1" dirty="0" smtClean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, soudruhu," a Robert Jord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n 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</a:t>
            </a:r>
            <a:r>
              <a:rPr lang="cs-CZ" i="1" dirty="0">
                <a:latin typeface="Arial Unicode MS"/>
              </a:rPr>
              <a:t>ekl: </a:t>
            </a:r>
            <a:r>
              <a:rPr lang="cs-CZ" i="1" dirty="0" smtClean="0">
                <a:latin typeface="Arial Unicode MS"/>
              </a:rPr>
              <a:t>„</a:t>
            </a:r>
            <a:r>
              <a:rPr lang="cs-CZ" i="1" dirty="0" err="1" smtClean="0">
                <a:latin typeface="Arial Unicode MS"/>
              </a:rPr>
              <a:t>Salud</a:t>
            </a:r>
            <a:r>
              <a:rPr lang="cs-CZ" i="1" dirty="0">
                <a:latin typeface="Arial Unicode MS"/>
              </a:rPr>
              <a:t>," a sna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ž</a:t>
            </a:r>
            <a:r>
              <a:rPr lang="cs-CZ" i="1" dirty="0">
                <a:latin typeface="Arial Unicode MS"/>
              </a:rPr>
              <a:t>il se na ni neciv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t, ale ani se ned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vat stranou. Postavila p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</a:t>
            </a:r>
            <a:r>
              <a:rPr lang="cs-CZ" i="1" dirty="0">
                <a:latin typeface="Arial Unicode MS"/>
              </a:rPr>
              <a:t>ed 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j 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ž</a:t>
            </a:r>
            <a:r>
              <a:rPr lang="cs-CZ" i="1" dirty="0">
                <a:latin typeface="Arial Unicode MS"/>
              </a:rPr>
              <a:t>elezn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ý</a:t>
            </a:r>
            <a:r>
              <a:rPr lang="cs-CZ" i="1" dirty="0">
                <a:latin typeface="Arial Unicode MS"/>
              </a:rPr>
              <a:t> pek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áč</a:t>
            </a:r>
            <a:r>
              <a:rPr lang="cs-CZ" i="1" dirty="0">
                <a:latin typeface="Arial Unicode MS"/>
              </a:rPr>
              <a:t> a on si pov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š</a:t>
            </a:r>
            <a:r>
              <a:rPr lang="cs-CZ" i="1" dirty="0">
                <a:latin typeface="Arial Unicode MS"/>
              </a:rPr>
              <a:t>iml jej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ch hezk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ý</a:t>
            </a:r>
            <a:r>
              <a:rPr lang="cs-CZ" i="1" dirty="0">
                <a:latin typeface="Arial Unicode MS"/>
              </a:rPr>
              <a:t>ch sn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d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ý</a:t>
            </a:r>
            <a:r>
              <a:rPr lang="cs-CZ" i="1" dirty="0">
                <a:latin typeface="Arial Unicode MS"/>
              </a:rPr>
              <a:t>ch rukou. Pod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vala se mu p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ří</a:t>
            </a:r>
            <a:r>
              <a:rPr lang="cs-CZ" i="1" dirty="0">
                <a:latin typeface="Arial Unicode MS"/>
              </a:rPr>
              <a:t>mo do tv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ář</a:t>
            </a:r>
            <a:r>
              <a:rPr lang="cs-CZ" i="1" dirty="0">
                <a:latin typeface="Arial Unicode MS"/>
              </a:rPr>
              <a:t>e a usm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la se. V sn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d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m obli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č</a:t>
            </a:r>
            <a:r>
              <a:rPr lang="cs-CZ" i="1" dirty="0">
                <a:latin typeface="Arial Unicode MS"/>
              </a:rPr>
              <a:t>eji 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sv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tily b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l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 zuby a jej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o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č</a:t>
            </a:r>
            <a:r>
              <a:rPr lang="cs-CZ" i="1" dirty="0">
                <a:latin typeface="Arial Unicode MS"/>
              </a:rPr>
              <a:t>i m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ly stejn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 zlatavou, t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ří</a:t>
            </a:r>
            <a:r>
              <a:rPr lang="cs-CZ" i="1" dirty="0">
                <a:latin typeface="Arial Unicode MS"/>
              </a:rPr>
              <a:t>slov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 hn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dou barvu jako jej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ple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ť</a:t>
            </a:r>
            <a:r>
              <a:rPr lang="cs-CZ" i="1" dirty="0">
                <a:latin typeface="Arial Unicode MS"/>
              </a:rPr>
              <a:t>. M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la vysedl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 l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cn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kosti, vesel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 o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č</a:t>
            </a:r>
            <a:r>
              <a:rPr lang="cs-CZ" i="1" dirty="0">
                <a:latin typeface="Arial Unicode MS"/>
              </a:rPr>
              <a:t>i a rovn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 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ú</a:t>
            </a:r>
            <a:r>
              <a:rPr lang="cs-CZ" i="1" dirty="0">
                <a:latin typeface="Arial Unicode MS"/>
              </a:rPr>
              <a:t>sta s pln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ý</a:t>
            </a:r>
            <a:r>
              <a:rPr lang="cs-CZ" i="1" dirty="0">
                <a:latin typeface="Arial Unicode MS"/>
              </a:rPr>
              <a:t>mi rty. Jej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vlasy byly zlatohn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d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 jako obiln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 pole, </a:t>
            </a:r>
            <a:r>
              <a:rPr lang="cs-CZ" i="1" dirty="0" err="1">
                <a:latin typeface="Arial Unicode MS"/>
              </a:rPr>
              <a:t>p</a:t>
            </a:r>
            <a:r>
              <a:rPr lang="cs-CZ" i="1" dirty="0" err="1">
                <a:latin typeface="Tahoma"/>
                <a:ea typeface="Arial Unicode MS"/>
                <a:cs typeface="Arial Unicode MS"/>
              </a:rPr>
              <a:t>ř</a:t>
            </a:r>
            <a:r>
              <a:rPr lang="cs-CZ" i="1" dirty="0" err="1">
                <a:latin typeface="Arial Unicode MS"/>
              </a:rPr>
              <a:t>ismahl</a:t>
            </a:r>
            <a:r>
              <a:rPr lang="cs-CZ" i="1" dirty="0" err="1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 sluncem, ale po cel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 hlav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 ost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ří</a:t>
            </a:r>
            <a:r>
              <a:rPr lang="cs-CZ" i="1" dirty="0">
                <a:latin typeface="Arial Unicode MS"/>
              </a:rPr>
              <a:t>han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 tak nakr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tko, 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ž</a:t>
            </a:r>
            <a:r>
              <a:rPr lang="cs-CZ" i="1" dirty="0">
                <a:latin typeface="Arial Unicode MS"/>
              </a:rPr>
              <a:t>e byly jen o m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lo del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ší</a:t>
            </a:r>
            <a:r>
              <a:rPr lang="cs-CZ" i="1" dirty="0">
                <a:latin typeface="Arial Unicode MS"/>
              </a:rPr>
              <a:t> ne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ž</a:t>
            </a:r>
            <a:r>
              <a:rPr lang="cs-CZ" i="1" dirty="0">
                <a:latin typeface="Arial Unicode MS"/>
              </a:rPr>
              <a:t> srst bob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ří</a:t>
            </a:r>
            <a:r>
              <a:rPr lang="cs-CZ" i="1" dirty="0">
                <a:latin typeface="Arial Unicode MS"/>
              </a:rPr>
              <a:t>ho ko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žíš</a:t>
            </a:r>
            <a:r>
              <a:rPr lang="cs-CZ" i="1" dirty="0">
                <a:latin typeface="Arial Unicode MS"/>
              </a:rPr>
              <a:t>ku. Usm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la se Robertu </a:t>
            </a:r>
            <a:r>
              <a:rPr lang="cs-CZ" i="1" dirty="0" smtClean="0">
                <a:latin typeface="Arial Unicode MS"/>
              </a:rPr>
              <a:t>Jord</a:t>
            </a:r>
            <a:r>
              <a:rPr lang="cs-CZ" i="1" dirty="0" smtClean="0">
                <a:latin typeface="Tahoma"/>
                <a:ea typeface="Arial Unicode MS"/>
                <a:cs typeface="Arial Unicode MS"/>
              </a:rPr>
              <a:t>a</a:t>
            </a:r>
            <a:r>
              <a:rPr lang="cs-CZ" i="1" dirty="0" smtClean="0">
                <a:latin typeface="Arial Unicode MS"/>
              </a:rPr>
              <a:t>novi </a:t>
            </a:r>
            <a:r>
              <a:rPr lang="cs-CZ" i="1" dirty="0">
                <a:latin typeface="Arial Unicode MS"/>
              </a:rPr>
              <a:t>p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ří</a:t>
            </a:r>
            <a:r>
              <a:rPr lang="cs-CZ" i="1" dirty="0">
                <a:latin typeface="Arial Unicode MS"/>
              </a:rPr>
              <a:t>mo do obli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č</a:t>
            </a:r>
            <a:r>
              <a:rPr lang="cs-CZ" i="1" dirty="0">
                <a:latin typeface="Arial Unicode MS"/>
              </a:rPr>
              <a:t>eje, zvedla sn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dou ruku, p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</a:t>
            </a:r>
            <a:r>
              <a:rPr lang="cs-CZ" i="1" dirty="0">
                <a:latin typeface="Arial Unicode MS"/>
              </a:rPr>
              <a:t>ejela si 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po hlav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 a uhladila si vlasy, kter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 se ov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š</a:t>
            </a:r>
            <a:r>
              <a:rPr lang="cs-CZ" i="1" dirty="0">
                <a:latin typeface="Arial Unicode MS"/>
              </a:rPr>
              <a:t>em ihned znova zje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ž</a:t>
            </a:r>
            <a:r>
              <a:rPr lang="cs-CZ" i="1" dirty="0">
                <a:latin typeface="Arial Unicode MS"/>
              </a:rPr>
              <a:t>ily, jakmile ruku st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hla. M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 kr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sn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ý</a:t>
            </a:r>
            <a:r>
              <a:rPr lang="cs-CZ" i="1" dirty="0">
                <a:latin typeface="Arial Unicode MS"/>
              </a:rPr>
              <a:t> obli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č</a:t>
            </a:r>
            <a:r>
              <a:rPr lang="cs-CZ" i="1" dirty="0">
                <a:latin typeface="Arial Unicode MS"/>
              </a:rPr>
              <a:t>ej, pomyslel si Robert </a:t>
            </a:r>
            <a:r>
              <a:rPr lang="cs-CZ" i="1" dirty="0" smtClean="0">
                <a:latin typeface="Arial Unicode MS"/>
              </a:rPr>
              <a:t>Jord</a:t>
            </a:r>
            <a:r>
              <a:rPr lang="cs-CZ" i="1" dirty="0" smtClean="0">
                <a:latin typeface="Tahoma"/>
                <a:ea typeface="Arial Unicode MS"/>
                <a:cs typeface="Arial Unicode MS"/>
              </a:rPr>
              <a:t>a</a:t>
            </a:r>
            <a:r>
              <a:rPr lang="cs-CZ" i="1" dirty="0" smtClean="0">
                <a:latin typeface="Arial Unicode MS"/>
              </a:rPr>
              <a:t>n</a:t>
            </a:r>
            <a:r>
              <a:rPr lang="cs-CZ" i="1" dirty="0">
                <a:latin typeface="Arial Unicode MS"/>
              </a:rPr>
              <a:t>. Byla by kr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sn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, kdyby 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nebyli ost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ří</a:t>
            </a:r>
            <a:r>
              <a:rPr lang="cs-CZ" i="1" dirty="0">
                <a:latin typeface="Arial Unicode MS"/>
              </a:rPr>
              <a:t>hali vlasy tak nakr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tko. 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„</a:t>
            </a:r>
            <a:r>
              <a:rPr lang="cs-CZ" i="1" dirty="0">
                <a:latin typeface="Arial Unicode MS"/>
              </a:rPr>
              <a:t>Takhle se 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č</a:t>
            </a:r>
            <a:r>
              <a:rPr lang="cs-CZ" i="1" dirty="0">
                <a:latin typeface="Arial Unicode MS"/>
              </a:rPr>
              <a:t>e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š</a:t>
            </a:r>
            <a:r>
              <a:rPr lang="cs-CZ" i="1" dirty="0">
                <a:latin typeface="Arial Unicode MS"/>
              </a:rPr>
              <a:t>u," 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</a:t>
            </a:r>
            <a:r>
              <a:rPr lang="cs-CZ" i="1" dirty="0">
                <a:latin typeface="Arial Unicode MS"/>
              </a:rPr>
              <a:t>ekla Robertu </a:t>
            </a:r>
            <a:r>
              <a:rPr lang="cs-CZ" i="1" dirty="0" smtClean="0">
                <a:latin typeface="Arial Unicode MS"/>
              </a:rPr>
              <a:t>Jord</a:t>
            </a:r>
            <a:r>
              <a:rPr lang="cs-CZ" i="1" dirty="0" smtClean="0">
                <a:latin typeface="Tahoma"/>
                <a:ea typeface="Arial Unicode MS"/>
                <a:cs typeface="Arial Unicode MS"/>
              </a:rPr>
              <a:t>a</a:t>
            </a:r>
            <a:r>
              <a:rPr lang="cs-CZ" i="1" dirty="0" smtClean="0">
                <a:latin typeface="Arial Unicode MS"/>
              </a:rPr>
              <a:t>novi </a:t>
            </a:r>
            <a:r>
              <a:rPr lang="cs-CZ" i="1" dirty="0">
                <a:latin typeface="Arial Unicode MS"/>
              </a:rPr>
              <a:t>a zasm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la se. </a:t>
            </a:r>
            <a:r>
              <a:rPr lang="cs-CZ" i="1" dirty="0" smtClean="0">
                <a:latin typeface="Arial Unicode MS"/>
              </a:rPr>
              <a:t>„Pus</a:t>
            </a:r>
            <a:r>
              <a:rPr lang="cs-CZ" i="1" dirty="0" smtClean="0">
                <a:latin typeface="Tahoma"/>
                <a:ea typeface="Arial Unicode MS"/>
                <a:cs typeface="Arial Unicode MS"/>
              </a:rPr>
              <a:t>ť</a:t>
            </a:r>
            <a:r>
              <a:rPr lang="cs-CZ" i="1" dirty="0" smtClean="0">
                <a:latin typeface="Arial Unicode MS"/>
              </a:rPr>
              <a:t> </a:t>
            </a:r>
            <a:r>
              <a:rPr lang="cs-CZ" i="1" dirty="0">
                <a:latin typeface="Arial Unicode MS"/>
              </a:rPr>
              <a:t>se do 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dla. Nevyvaluj na m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 o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č</a:t>
            </a:r>
            <a:r>
              <a:rPr lang="cs-CZ" i="1" dirty="0">
                <a:latin typeface="Arial Unicode MS"/>
              </a:rPr>
              <a:t>i. Takhle m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 ost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ří</a:t>
            </a:r>
            <a:r>
              <a:rPr lang="cs-CZ" i="1" dirty="0">
                <a:latin typeface="Arial Unicode MS"/>
              </a:rPr>
              <a:t>hali ve Valladolidu. U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ž</a:t>
            </a:r>
            <a:r>
              <a:rPr lang="cs-CZ" i="1" dirty="0">
                <a:latin typeface="Arial Unicode MS"/>
              </a:rPr>
              <a:t> mi to dor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ů</a:t>
            </a:r>
            <a:r>
              <a:rPr lang="cs-CZ" i="1" dirty="0">
                <a:latin typeface="Arial Unicode MS"/>
              </a:rPr>
              <a:t>st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." Sedla si proti 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mu a zad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vala se na 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j. Op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toval jej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pohled, d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vka se usm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la a objala si rukama kolena. Jak sed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la s rukama p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</a:t>
            </a:r>
            <a:r>
              <a:rPr lang="cs-CZ" i="1" dirty="0">
                <a:latin typeface="Arial Unicode MS"/>
              </a:rPr>
              <a:t>es kolena, vykukovaly 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z man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ž</a:t>
            </a:r>
            <a:r>
              <a:rPr lang="cs-CZ" i="1" dirty="0">
                <a:latin typeface="Arial Unicode MS"/>
              </a:rPr>
              <a:t>et kalhot dlouh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, p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ě</a:t>
            </a:r>
            <a:r>
              <a:rPr lang="cs-CZ" i="1" dirty="0">
                <a:latin typeface="Arial Unicode MS"/>
              </a:rPr>
              <a:t>kn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 nohy a pod 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š</a:t>
            </a:r>
            <a:r>
              <a:rPr lang="cs-CZ" i="1" dirty="0">
                <a:latin typeface="Arial Unicode MS"/>
              </a:rPr>
              <a:t>edivou ko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š</a:t>
            </a:r>
            <a:r>
              <a:rPr lang="cs-CZ" i="1" dirty="0">
                <a:latin typeface="Arial Unicode MS"/>
              </a:rPr>
              <a:t>il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se j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í</a:t>
            </a:r>
            <a:r>
              <a:rPr lang="cs-CZ" i="1" dirty="0">
                <a:latin typeface="Arial Unicode MS"/>
              </a:rPr>
              <a:t> r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ý</a:t>
            </a:r>
            <a:r>
              <a:rPr lang="cs-CZ" i="1" dirty="0">
                <a:latin typeface="Arial Unicode MS"/>
              </a:rPr>
              <a:t>sovala drobn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 pevn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á</a:t>
            </a:r>
            <a:r>
              <a:rPr lang="cs-CZ" i="1" dirty="0">
                <a:latin typeface="Arial Unicode MS"/>
              </a:rPr>
              <a:t> 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ň</a:t>
            </a:r>
            <a:r>
              <a:rPr lang="cs-CZ" i="1" dirty="0">
                <a:latin typeface="Arial Unicode MS"/>
              </a:rPr>
              <a:t>adra. Kdykoli na ni Robert </a:t>
            </a:r>
            <a:r>
              <a:rPr lang="cs-CZ" i="1" dirty="0" smtClean="0">
                <a:latin typeface="Arial Unicode MS"/>
              </a:rPr>
              <a:t>Jord</a:t>
            </a:r>
            <a:r>
              <a:rPr lang="cs-CZ" i="1" dirty="0" smtClean="0">
                <a:latin typeface="Tahoma"/>
                <a:ea typeface="Arial Unicode MS"/>
                <a:cs typeface="Arial Unicode MS"/>
              </a:rPr>
              <a:t>a</a:t>
            </a:r>
            <a:r>
              <a:rPr lang="cs-CZ" i="1" dirty="0" smtClean="0">
                <a:latin typeface="Arial Unicode MS"/>
              </a:rPr>
              <a:t>n </a:t>
            </a:r>
            <a:r>
              <a:rPr lang="cs-CZ" i="1" dirty="0">
                <a:latin typeface="Arial Unicode MS"/>
              </a:rPr>
              <a:t>pohl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é</a:t>
            </a:r>
            <a:r>
              <a:rPr lang="cs-CZ" i="1" dirty="0">
                <a:latin typeface="Arial Unicode MS"/>
              </a:rPr>
              <a:t>dl, sev</a:t>
            </a:r>
            <a:r>
              <a:rPr lang="cs-CZ" i="1" dirty="0">
                <a:latin typeface="Tahoma"/>
                <a:ea typeface="Arial Unicode MS"/>
                <a:cs typeface="Arial Unicode MS"/>
              </a:rPr>
              <a:t>ř</a:t>
            </a:r>
            <a:r>
              <a:rPr lang="cs-CZ" i="1" dirty="0">
                <a:latin typeface="Arial Unicode MS"/>
              </a:rPr>
              <a:t>elo se mu hrdlo.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534230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 zvoní hrana – práce s textem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Jaká situace je v ukázce popsána?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Je z ukázky zřejmé v jaké zemi se děj odehrává? Proč?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Podtrhni v textu přirovnání.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110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 zvoní hrana – práce s textem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896544" cy="4997152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cs-CZ" i="1" dirty="0"/>
              <a:t>Štěstí Roberta </a:t>
            </a:r>
            <a:r>
              <a:rPr lang="cs-CZ" i="1" dirty="0" smtClean="0"/>
              <a:t>Jordana </a:t>
            </a:r>
            <a:r>
              <a:rPr lang="cs-CZ" i="1" dirty="0"/>
              <a:t>neopustilo do poslední chvíle. Neboť právě v tom okamžiku spatřil, jak z lesa vyjíždí oddíl jízdy a přetíná silnici. Pozoroval, jak jedou nahoru do svahu. </a:t>
            </a:r>
            <a:endParaRPr lang="cs-CZ" i="1" dirty="0" smtClean="0"/>
          </a:p>
          <a:p>
            <a:pPr marL="0" indent="0" algn="just">
              <a:buNone/>
            </a:pPr>
            <a:r>
              <a:rPr lang="cs-CZ" i="1" dirty="0" smtClean="0"/>
              <a:t>…</a:t>
            </a:r>
          </a:p>
          <a:p>
            <a:pPr marL="0" indent="0" algn="just">
              <a:buNone/>
            </a:pPr>
            <a:r>
              <a:rPr lang="cs-CZ" i="1" dirty="0"/>
              <a:t>Sáhl dlaní na jehličí, na němž ležel, a sáhl si na kůru borového kmene, za nímž ležel. Pak ležel co možná nejpohodlněji, lokty na jehličí, hlaveň samopalu opřenou o kmen borovice. Ten důstojník projede klusem po stopách koní jejich party, dvacet metrů pod místem, kde leží Robert </a:t>
            </a:r>
            <a:r>
              <a:rPr lang="cs-CZ" i="1" dirty="0" smtClean="0"/>
              <a:t>Jordan</a:t>
            </a:r>
            <a:r>
              <a:rPr lang="cs-CZ" i="1" dirty="0"/>
              <a:t>. Na tu vzdálenost to nebude žádný problém.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436096" y="1628800"/>
            <a:ext cx="3250704" cy="482453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Při úspěšné sabotážní akci utrpěl Robert Jordan zranění a nebyl schopen pokračovat v pochodu.  Ostatní se vydali na ústup. 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V čem spočívá Jordanovo štěstí?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Jaký osud Roberta Jordana čeká? 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Jaké vlastnosti Robert Jordan  má?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939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525963"/>
          </a:xfrm>
        </p:spPr>
        <p:txBody>
          <a:bodyPr/>
          <a:lstStyle/>
          <a:p>
            <a:r>
              <a:rPr lang="cs-CZ" dirty="0" smtClean="0"/>
              <a:t>HEMINGWAY, Ernest: Komu zvoní hrana, Praha 1987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en.wikipedia.org/wiki/File:Bundesarchiv_Bild_183-84600-0001</a:t>
            </a:r>
            <a:r>
              <a:rPr lang="cs-CZ" dirty="0">
                <a:hlinkClick r:id="rId2"/>
              </a:rPr>
              <a:t>,_Ivens_und_Hemingway_bei_Ludwig_Renn,_Chef_der_XI._</a:t>
            </a:r>
            <a:r>
              <a:rPr lang="cs-CZ" dirty="0" smtClean="0">
                <a:hlinkClick r:id="rId2"/>
              </a:rPr>
              <a:t>Internationalen_Brigaden.jpg</a:t>
            </a:r>
            <a:endParaRPr lang="cs-CZ" dirty="0" smtClean="0"/>
          </a:p>
          <a:p>
            <a:r>
              <a:rPr lang="cs-CZ" u="sng" dirty="0">
                <a:hlinkClick r:id="rId3"/>
              </a:rPr>
              <a:t>http://commons.wikimedia.org/wiki/File:Ernest_Hemingway_in_Milan_1918_retouched_3.jpg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2045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794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Ernest Hemingway – Komu zvoní hrana</vt:lpstr>
      <vt:lpstr>Anotace:</vt:lpstr>
      <vt:lpstr>Ernest Hemingway</vt:lpstr>
      <vt:lpstr>Ernest Hemingway – otázky a úkoly</vt:lpstr>
      <vt:lpstr>Komu zvoní hrana</vt:lpstr>
      <vt:lpstr>Komu zvoní hrana – práce s textem</vt:lpstr>
      <vt:lpstr>Komu zvoní hrana – práce s textem</vt:lpstr>
      <vt:lpstr>Komu zvoní hrana – práce s textem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Dvořák</dc:creator>
  <cp:lastModifiedBy>Jan Dvořák</cp:lastModifiedBy>
  <cp:revision>11</cp:revision>
  <dcterms:created xsi:type="dcterms:W3CDTF">2013-08-29T17:15:58Z</dcterms:created>
  <dcterms:modified xsi:type="dcterms:W3CDTF">2013-11-27T20:15:59Z</dcterms:modified>
</cp:coreProperties>
</file>