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6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971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175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7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759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91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528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90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800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789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36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291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98A8D-E2F3-442A-932D-9401D8C073C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2FE8F-3677-4DCC-B6F4-CFA5A176E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625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ames_Clavel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657323"/>
              </p:ext>
            </p:extLst>
          </p:nvPr>
        </p:nvGraphicFramePr>
        <p:xfrm>
          <a:off x="467544" y="3429000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VY_12_INOVACE_01A_15_James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Clavell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– Král Krysa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Světová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3421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3561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James </a:t>
            </a:r>
            <a:r>
              <a:rPr lang="cs-CZ" sz="4800" b="1" dirty="0" err="1" smtClean="0"/>
              <a:t>Clavell</a:t>
            </a:r>
            <a:r>
              <a:rPr lang="cs-CZ" sz="4800" b="1" dirty="0" smtClean="0"/>
              <a:t> – Král Krysa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04864"/>
            <a:ext cx="2605969" cy="405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4264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Materiál je určen pro </a:t>
            </a:r>
            <a:r>
              <a:rPr lang="cs-CZ" dirty="0" smtClean="0"/>
              <a:t>4</a:t>
            </a:r>
            <a:r>
              <a:rPr lang="cs-CZ" dirty="0"/>
              <a:t>. ročníky čtyřletého studijního programu </a:t>
            </a:r>
            <a:r>
              <a:rPr lang="cs-CZ" dirty="0" smtClean="0"/>
              <a:t>gymnázia </a:t>
            </a:r>
            <a:r>
              <a:rPr lang="cs-CZ" dirty="0"/>
              <a:t>či </a:t>
            </a:r>
            <a:r>
              <a:rPr lang="cs-CZ" dirty="0" smtClean="0"/>
              <a:t>pro 6</a:t>
            </a:r>
            <a:r>
              <a:rPr lang="cs-CZ" dirty="0"/>
              <a:t>. ročníky šestiletého studijního programu gymnázia.</a:t>
            </a:r>
          </a:p>
          <a:p>
            <a:r>
              <a:rPr lang="cs-CZ" dirty="0"/>
              <a:t>M</a:t>
            </a:r>
            <a:r>
              <a:rPr lang="cs-CZ" dirty="0" smtClean="0"/>
              <a:t>ateriál </a:t>
            </a:r>
            <a:r>
              <a:rPr lang="cs-CZ" dirty="0"/>
              <a:t>zaměřen na rozvoj čtenářské gramotnosti</a:t>
            </a:r>
            <a:r>
              <a:rPr lang="cs-CZ" dirty="0" smtClean="0"/>
              <a:t>. Studenti na základě ukázek mohou porovnat své zkušenosti s </a:t>
            </a:r>
            <a:r>
              <a:rPr lang="cs-CZ" smtClean="0"/>
              <a:t>literárním zobrazením WWI a WWII.</a:t>
            </a:r>
            <a:endParaRPr lang="cs-CZ" dirty="0"/>
          </a:p>
          <a:p>
            <a:r>
              <a:rPr lang="cs-CZ" dirty="0"/>
              <a:t>Studenti pracují s textem. Na základě jeho přečtení pak odpovídají na zadané otázky. Odpovědi lze zaznamenat na tabuli přímo do materiálu pomocí fixu či elektronického pera.</a:t>
            </a:r>
          </a:p>
          <a:p>
            <a:r>
              <a:rPr lang="cs-CZ" dirty="0"/>
              <a:t>Texty a úkoly lze využít i samostatně jako pracovní listy.</a:t>
            </a:r>
          </a:p>
          <a:p>
            <a:r>
              <a:rPr lang="cs-CZ" dirty="0"/>
              <a:t>Materiál je určen k interaktivní výuce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128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James </a:t>
            </a:r>
            <a:r>
              <a:rPr lang="cs-CZ" dirty="0" err="1" smtClean="0"/>
              <a:t>Clavell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1924-1994</a:t>
            </a:r>
          </a:p>
          <a:p>
            <a:r>
              <a:rPr lang="cs-CZ" dirty="0" smtClean="0"/>
              <a:t>Anglický spisovatel narozený v Austrálii</a:t>
            </a:r>
          </a:p>
          <a:p>
            <a:r>
              <a:rPr lang="cs-CZ" dirty="0" smtClean="0"/>
              <a:t>Věnoval se i </a:t>
            </a:r>
            <a:r>
              <a:rPr lang="cs-CZ" dirty="0" err="1" smtClean="0"/>
              <a:t>scénáristice</a:t>
            </a:r>
            <a:r>
              <a:rPr lang="cs-CZ" dirty="0" smtClean="0"/>
              <a:t> a režii</a:t>
            </a:r>
          </a:p>
          <a:p>
            <a:r>
              <a:rPr lang="cs-CZ" dirty="0" smtClean="0"/>
              <a:t>V průběhu WWII sloužil v armádě což se promítlo do jeho tvorby</a:t>
            </a:r>
          </a:p>
          <a:p>
            <a:r>
              <a:rPr lang="cs-CZ" dirty="0" smtClean="0"/>
              <a:t>Po válce studoval v Anglii, následně odešel do USA a získal americké občanství</a:t>
            </a:r>
          </a:p>
          <a:p>
            <a:r>
              <a:rPr lang="cs-CZ" dirty="0" smtClean="0"/>
              <a:t>Zemřel ve Švýcarsku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033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Krysa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První autorův román (1962)</a:t>
            </a:r>
          </a:p>
          <a:p>
            <a:r>
              <a:rPr lang="cs-CZ" dirty="0" smtClean="0"/>
              <a:t>Zachycuje vlastní zkušenost vsazenou do smyšleného příběhu</a:t>
            </a:r>
          </a:p>
          <a:p>
            <a:r>
              <a:rPr lang="cs-CZ" dirty="0" smtClean="0"/>
              <a:t>Odehrává se v zajateckém táboře v období WWII a popisuje soužití zajatců různých národností, hodností a povah s japonskými dozorci</a:t>
            </a:r>
          </a:p>
          <a:p>
            <a:r>
              <a:rPr lang="cs-CZ" dirty="0" smtClean="0"/>
              <a:t>Hlavní postavou je desátník King – díky své podnikavosti se stává „králem tábora“. Později se však ukazuje jeho pozice jako velmi pomíjivá.</a:t>
            </a:r>
          </a:p>
          <a:p>
            <a:r>
              <a:rPr lang="cs-CZ" dirty="0" smtClean="0"/>
              <a:t>Snaží se přiblížit rozdílný styl života Američanů a Britů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90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Krysa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Přečtěte si následující ukázku a odpovězte na otázky: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Kdo je vypravěčem příběhu? V jaké osobě je román napsán?</a:t>
            </a:r>
          </a:p>
          <a:p>
            <a:pPr marL="514350" indent="-514350">
              <a:buAutoNum type="arabicParenR"/>
            </a:pPr>
            <a:r>
              <a:rPr lang="cs-CZ" dirty="0" smtClean="0"/>
              <a:t>V čem spočívá „bohatství“ a v čem naopak „chudoba“ Krále (Des. King)?</a:t>
            </a:r>
          </a:p>
          <a:p>
            <a:pPr marL="514350" indent="-514350">
              <a:buAutoNum type="arabicParenR"/>
            </a:pPr>
            <a:r>
              <a:rPr lang="cs-CZ" dirty="0" smtClean="0"/>
              <a:t>Najdi v textu podklad pro tvrzení, že se děj odehrává v japonském zajateckém táboře.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879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Král Krysa – práce s textem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832648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i="1" dirty="0"/>
              <a:t>Max a Dino byli nerozlučná dvojice. Takové to bylo vůbec v tomto světě </a:t>
            </a:r>
            <a:r>
              <a:rPr lang="cs-CZ" i="1" dirty="0" err="1"/>
              <a:t>Čangi</a:t>
            </a:r>
            <a:r>
              <a:rPr lang="cs-CZ" i="1" dirty="0"/>
              <a:t>. Zajatci jedli a ž</a:t>
            </a:r>
            <a:r>
              <a:rPr lang="cs-CZ" i="1" dirty="0" smtClean="0"/>
              <a:t>ili </a:t>
            </a:r>
            <a:r>
              <a:rPr lang="cs-CZ" i="1" dirty="0"/>
              <a:t>v jednotkách. Dvoučlenných, tříčlenných a tu a tam čtyřčlenných Jeden člověk toho tolik nestihne, sám nestačí najít něco k jídlu, udělat si oheň, uvařit a sníst. Nejvýhodnější byla trojice. Jeden sháněl jídlo, druhý hlídal a třetí byl v záloze. </a:t>
            </a:r>
            <a:r>
              <a:rPr lang="cs-CZ" i="1" dirty="0" smtClean="0"/>
              <a:t>Když </a:t>
            </a:r>
            <a:r>
              <a:rPr lang="cs-CZ" i="1" dirty="0"/>
              <a:t>ten v záloze nebyl nemocný, také on sháněl jídlo nebo hlídal. Všechno se </a:t>
            </a:r>
            <a:r>
              <a:rPr lang="cs-CZ" i="1" dirty="0" smtClean="0"/>
              <a:t>rozdělovalo </a:t>
            </a:r>
            <a:r>
              <a:rPr lang="cs-CZ" i="1" dirty="0"/>
              <a:t>na tři díly: </a:t>
            </a:r>
            <a:r>
              <a:rPr lang="cs-CZ" i="1" dirty="0" smtClean="0"/>
              <a:t>když </a:t>
            </a:r>
            <a:r>
              <a:rPr lang="cs-CZ" i="1" dirty="0"/>
              <a:t>člověk v pracovní skupině dostal vajíčko, ukradl kokosový ořech, našel banán nebo něco někde vyměnil, patřilo to jednotce. Byl to jednoduchý zákon, jako </a:t>
            </a:r>
            <a:r>
              <a:rPr lang="cs-CZ" i="1" dirty="0" smtClean="0"/>
              <a:t>všechny </a:t>
            </a:r>
            <a:r>
              <a:rPr lang="cs-CZ" i="1" dirty="0"/>
              <a:t>přirozené zákony. </a:t>
            </a:r>
            <a:r>
              <a:rPr lang="cs-CZ" i="1" dirty="0" smtClean="0"/>
              <a:t>Přežít </a:t>
            </a:r>
            <a:r>
              <a:rPr lang="cs-CZ" i="1" dirty="0"/>
              <a:t>se dá jenom vzájemným úsilím. Prohřešit se proti jednotce rovnalo se odsouzení k smrti, </a:t>
            </a:r>
            <a:r>
              <a:rPr lang="cs-CZ" i="1" dirty="0" smtClean="0"/>
              <a:t>protože </a:t>
            </a:r>
            <a:r>
              <a:rPr lang="cs-CZ" i="1" dirty="0"/>
              <a:t>byl-li z ní někdo vyloučen, brzy se o tom dověděl celý </a:t>
            </a:r>
            <a:r>
              <a:rPr lang="cs-CZ" i="1" dirty="0" smtClean="0"/>
              <a:t>tábor</a:t>
            </a:r>
            <a:r>
              <a:rPr lang="cs-CZ" i="1" dirty="0"/>
              <a:t>. A jednotlivec prostě sám </a:t>
            </a:r>
            <a:r>
              <a:rPr lang="cs-CZ" i="1" dirty="0" smtClean="0"/>
              <a:t>přežít </a:t>
            </a:r>
            <a:r>
              <a:rPr lang="cs-CZ" i="1" dirty="0"/>
              <a:t>nemohl. Jenom Král nepatřil k ž</a:t>
            </a:r>
            <a:r>
              <a:rPr lang="cs-CZ" i="1" dirty="0" smtClean="0"/>
              <a:t>ádné </a:t>
            </a:r>
            <a:r>
              <a:rPr lang="cs-CZ" i="1" dirty="0"/>
              <a:t>jednotce. Jenom on si stačil sám. Jeho postel stála na nejlepším místě baráku, pod oknem, kde byl cítit i ten nejjemnější závan vzduchu. </a:t>
            </a:r>
            <a:r>
              <a:rPr lang="cs-CZ" i="1" dirty="0" smtClean="0"/>
              <a:t>Nejbližší </a:t>
            </a:r>
            <a:r>
              <a:rPr lang="cs-CZ" i="1" dirty="0"/>
              <a:t>sousední pryčna byla o osm stop dál. Král měl dobrou postel. Ocelovou. Měla pevnou drátěnku a slamník nacpaný kapokem. </a:t>
            </a:r>
            <a:r>
              <a:rPr lang="cs-CZ" i="1" dirty="0" smtClean="0"/>
              <a:t>Ležely </a:t>
            </a:r>
            <a:r>
              <a:rPr lang="cs-CZ" i="1" dirty="0"/>
              <a:t>na ní dvě </a:t>
            </a:r>
            <a:r>
              <a:rPr lang="cs-CZ" i="1" dirty="0" smtClean="0"/>
              <a:t>přikrývky </a:t>
            </a:r>
            <a:r>
              <a:rPr lang="cs-CZ" i="1" dirty="0"/>
              <a:t>a pod polštářem, vyběleným na slunci, zářilo čisté prostěradlo. Celou ji kryla moskytiéra. Bez poskvrny. Král vlastnil </a:t>
            </a:r>
            <a:r>
              <a:rPr lang="cs-CZ" i="1" dirty="0" smtClean="0"/>
              <a:t>rovněž </a:t>
            </a:r>
            <a:r>
              <a:rPr lang="cs-CZ" i="1" dirty="0"/>
              <a:t>stůl, dvě pohodlné ž</a:t>
            </a:r>
            <a:r>
              <a:rPr lang="cs-CZ" i="1" dirty="0" smtClean="0"/>
              <a:t>idle </a:t>
            </a:r>
            <a:r>
              <a:rPr lang="cs-CZ" i="1" dirty="0"/>
              <a:t>a po obou stranách postele kobereček. Na poličce za postelí </a:t>
            </a:r>
            <a:r>
              <a:rPr lang="cs-CZ" i="1" dirty="0" smtClean="0"/>
              <a:t>leželo </a:t>
            </a:r>
            <a:r>
              <a:rPr lang="cs-CZ" i="1" dirty="0"/>
              <a:t>jeho holicí náčiní - strojek, štětka, mýdlo a čepelky - a talíře, hrnky, podomácku vyrobený elektrický vařič a pánve na vaření. V rohu viselo jeho šatstvo: čtyři košile, čtverý dlouhé a čtverý krátké kalhoty. Šestery </a:t>
            </a:r>
            <a:r>
              <a:rPr lang="cs-CZ" i="1" dirty="0" smtClean="0"/>
              <a:t>ponožky </a:t>
            </a:r>
            <a:r>
              <a:rPr lang="cs-CZ" i="1" dirty="0"/>
              <a:t>a spodky byly vyrovnány na další poličce. Pod postelí stály dva páry bot, trepky a pár indických sandálů. Král si </a:t>
            </a:r>
            <a:r>
              <a:rPr lang="cs-CZ" i="1" dirty="0" smtClean="0"/>
              <a:t>sedl </a:t>
            </a:r>
            <a:r>
              <a:rPr lang="cs-CZ" i="1" dirty="0"/>
              <a:t>na ž</a:t>
            </a:r>
            <a:r>
              <a:rPr lang="cs-CZ" i="1" dirty="0" smtClean="0"/>
              <a:t>idli </a:t>
            </a:r>
            <a:r>
              <a:rPr lang="cs-CZ" i="1" dirty="0"/>
              <a:t>a přesvědčil se, ž</a:t>
            </a:r>
            <a:r>
              <a:rPr lang="cs-CZ" i="1" dirty="0" smtClean="0"/>
              <a:t>e </a:t>
            </a:r>
            <a:r>
              <a:rPr lang="cs-CZ" i="1" dirty="0"/>
              <a:t>všechno je na svém místě. Zjistil, ž</a:t>
            </a:r>
            <a:r>
              <a:rPr lang="cs-CZ" i="1" dirty="0" smtClean="0"/>
              <a:t>e </a:t>
            </a:r>
            <a:r>
              <a:rPr lang="cs-CZ" i="1" dirty="0"/>
              <a:t>vlas, kterým nenápadně ovázal svůj holicí strojek, zmizel. Parchanti všiví, řekl si v duchu, ještě od nich chytnu svrab. Neřekl však ani slovo. Příště to </a:t>
            </a:r>
            <a:r>
              <a:rPr lang="cs-CZ" i="1" dirty="0" smtClean="0"/>
              <a:t>zamkne.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44031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Krysa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8424936" cy="4104456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i="1" dirty="0" smtClean="0"/>
              <a:t>„Péťo</a:t>
            </a:r>
            <a:r>
              <a:rPr lang="cs-CZ" i="1" dirty="0"/>
              <a:t>, měl by ses poohlídnout ve Spojených státech. </a:t>
            </a:r>
            <a:r>
              <a:rPr lang="cs-CZ" i="1" dirty="0" err="1" smtClean="0"/>
              <a:t>Každej</a:t>
            </a:r>
            <a:r>
              <a:rPr lang="cs-CZ" i="1" dirty="0" smtClean="0"/>
              <a:t> </a:t>
            </a:r>
            <a:r>
              <a:rPr lang="cs-CZ" i="1" dirty="0"/>
              <a:t>je tam sám pro sebe a </a:t>
            </a:r>
            <a:r>
              <a:rPr lang="cs-CZ" i="1" dirty="0" err="1" smtClean="0"/>
              <a:t>každej</a:t>
            </a:r>
            <a:r>
              <a:rPr lang="cs-CZ" i="1" dirty="0" smtClean="0"/>
              <a:t> </a:t>
            </a:r>
            <a:r>
              <a:rPr lang="cs-CZ" i="1" dirty="0"/>
              <a:t>je stejně </a:t>
            </a:r>
            <a:r>
              <a:rPr lang="cs-CZ" i="1" dirty="0" err="1"/>
              <a:t>dobrej</a:t>
            </a:r>
            <a:r>
              <a:rPr lang="cs-CZ" i="1" dirty="0"/>
              <a:t> jako ten </a:t>
            </a:r>
            <a:r>
              <a:rPr lang="cs-CZ" i="1" dirty="0" err="1"/>
              <a:t>druhej</a:t>
            </a:r>
            <a:r>
              <a:rPr lang="cs-CZ" i="1" dirty="0"/>
              <a:t>. Potřebuješ jen najít </a:t>
            </a:r>
            <a:r>
              <a:rPr lang="cs-CZ" i="1" dirty="0" err="1"/>
              <a:t>nějakej</a:t>
            </a:r>
            <a:r>
              <a:rPr lang="cs-CZ" i="1" dirty="0"/>
              <a:t> fígl, abys byl lepší </a:t>
            </a:r>
            <a:r>
              <a:rPr lang="cs-CZ" i="1" dirty="0" smtClean="0"/>
              <a:t>než </a:t>
            </a:r>
            <a:r>
              <a:rPr lang="cs-CZ" i="1" dirty="0"/>
              <a:t>ten </a:t>
            </a:r>
            <a:r>
              <a:rPr lang="cs-CZ" i="1" dirty="0" err="1"/>
              <a:t>druhej</a:t>
            </a:r>
            <a:r>
              <a:rPr lang="cs-CZ" i="1" dirty="0"/>
              <a:t>. Tomu říkám vzrušení! "Myslím, ž</a:t>
            </a:r>
            <a:r>
              <a:rPr lang="cs-CZ" i="1" dirty="0" smtClean="0"/>
              <a:t>e </a:t>
            </a:r>
            <a:r>
              <a:rPr lang="cs-CZ" i="1" dirty="0"/>
              <a:t>bych to nedokázal. Já prostě </a:t>
            </a:r>
            <a:r>
              <a:rPr lang="cs-CZ" i="1" dirty="0" smtClean="0"/>
              <a:t>nedokážu </a:t>
            </a:r>
            <a:r>
              <a:rPr lang="cs-CZ" i="1" dirty="0"/>
              <a:t>vydělávat peníze. Pro mě je nejlepší dělat to, do čeho jsem se narodil." "To je blbost. Jenom proto, ž</a:t>
            </a:r>
            <a:r>
              <a:rPr lang="cs-CZ" i="1" dirty="0" smtClean="0"/>
              <a:t>e </a:t>
            </a:r>
            <a:r>
              <a:rPr lang="cs-CZ" i="1" dirty="0"/>
              <a:t>je tvůj táta důstojník ." "To je u nás v rodině </a:t>
            </a:r>
            <a:r>
              <a:rPr lang="cs-CZ" i="1" dirty="0" smtClean="0"/>
              <a:t>už </a:t>
            </a:r>
            <a:r>
              <a:rPr lang="cs-CZ" i="1" dirty="0"/>
              <a:t>od roku 1720. Přechází to </a:t>
            </a:r>
            <a:r>
              <a:rPr lang="cs-CZ" i="1" dirty="0" smtClean="0"/>
              <a:t>vždycky </a:t>
            </a:r>
            <a:r>
              <a:rPr lang="cs-CZ" i="1" dirty="0"/>
              <a:t>z otce na syna. S takovou tradicí se </a:t>
            </a:r>
            <a:r>
              <a:rPr lang="cs-CZ" i="1" dirty="0" smtClean="0"/>
              <a:t>těžko </a:t>
            </a:r>
            <a:r>
              <a:rPr lang="cs-CZ" i="1" dirty="0"/>
              <a:t>bojuje." "Taková doba," zabručel Král. Pak řekl: "Já vím jenom o tátovi a o dědkovi. Před </a:t>
            </a:r>
            <a:r>
              <a:rPr lang="cs-CZ" i="1" dirty="0" err="1"/>
              <a:t>nima</a:t>
            </a:r>
            <a:r>
              <a:rPr lang="cs-CZ" i="1" dirty="0"/>
              <a:t> není nic. Má rodina </a:t>
            </a:r>
            <a:r>
              <a:rPr lang="cs-CZ" i="1" dirty="0" err="1"/>
              <a:t>prej</a:t>
            </a:r>
            <a:r>
              <a:rPr lang="cs-CZ" i="1" dirty="0"/>
              <a:t> přišla do států asi v </a:t>
            </a:r>
            <a:r>
              <a:rPr lang="cs-CZ" i="1" dirty="0" err="1" smtClean="0"/>
              <a:t>osmdesátejch</a:t>
            </a:r>
            <a:r>
              <a:rPr lang="cs-CZ" i="1" dirty="0" smtClean="0"/>
              <a:t> </a:t>
            </a:r>
            <a:r>
              <a:rPr lang="cs-CZ" i="1" dirty="0"/>
              <a:t>letech." "Z Anglie?" "Kdepak. Myslím, ž</a:t>
            </a:r>
            <a:r>
              <a:rPr lang="cs-CZ" i="1" dirty="0" smtClean="0"/>
              <a:t>e </a:t>
            </a:r>
            <a:r>
              <a:rPr lang="cs-CZ" i="1" dirty="0"/>
              <a:t>z Německa. Nebo snad ze střední </a:t>
            </a:r>
            <a:r>
              <a:rPr lang="cs-CZ" i="1" dirty="0" smtClean="0"/>
              <a:t>Evropy</a:t>
            </a:r>
            <a:r>
              <a:rPr lang="cs-CZ" i="1" dirty="0"/>
              <a:t>. Kdo by se o to staral? Já jsem Američan a to se počítá." "A </a:t>
            </a:r>
            <a:r>
              <a:rPr lang="cs-CZ" i="1" dirty="0" err="1"/>
              <a:t>Marlowové</a:t>
            </a:r>
            <a:r>
              <a:rPr lang="cs-CZ" i="1" dirty="0"/>
              <a:t> jsou důstojníci a to se taky počítá." "Blbost. </a:t>
            </a:r>
            <a:r>
              <a:rPr lang="cs-CZ" i="1" dirty="0" smtClean="0"/>
              <a:t>Záleží </a:t>
            </a:r>
            <a:r>
              <a:rPr lang="cs-CZ" i="1" dirty="0"/>
              <a:t>na tobě. Jen se na sebe podívej. </a:t>
            </a:r>
            <a:r>
              <a:rPr lang="cs-CZ" i="1" dirty="0" err="1"/>
              <a:t>Jseš</a:t>
            </a:r>
            <a:r>
              <a:rPr lang="cs-CZ" i="1" dirty="0"/>
              <a:t> na tom dobře, </a:t>
            </a:r>
            <a:r>
              <a:rPr lang="cs-CZ" i="1" dirty="0" smtClean="0"/>
              <a:t>protože používáš </a:t>
            </a:r>
            <a:r>
              <a:rPr lang="cs-CZ" i="1" dirty="0" err="1"/>
              <a:t>svýho</a:t>
            </a:r>
            <a:r>
              <a:rPr lang="cs-CZ" i="1" dirty="0"/>
              <a:t> mozku. Kdybys chtěl, </a:t>
            </a:r>
            <a:r>
              <a:rPr lang="cs-CZ" i="1" dirty="0" err="1"/>
              <a:t>moh</a:t>
            </a:r>
            <a:r>
              <a:rPr lang="cs-CZ" i="1" dirty="0"/>
              <a:t> by z tebe </a:t>
            </a:r>
            <a:r>
              <a:rPr lang="cs-CZ" i="1" dirty="0" err="1"/>
              <a:t>bejt</a:t>
            </a:r>
            <a:r>
              <a:rPr lang="cs-CZ" i="1" dirty="0"/>
              <a:t> </a:t>
            </a:r>
            <a:r>
              <a:rPr lang="cs-CZ" i="1" dirty="0" err="1"/>
              <a:t>velkej</a:t>
            </a:r>
            <a:r>
              <a:rPr lang="cs-CZ" i="1" dirty="0"/>
              <a:t> </a:t>
            </a:r>
            <a:r>
              <a:rPr lang="cs-CZ" i="1" dirty="0" err="1"/>
              <a:t>byznysman</a:t>
            </a:r>
            <a:r>
              <a:rPr lang="cs-CZ" i="1" dirty="0" smtClean="0"/>
              <a:t>.“ 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5301208"/>
            <a:ext cx="8219256" cy="155679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 čem se liší hodnoty Kinga (USA) a </a:t>
            </a:r>
            <a:r>
              <a:rPr lang="cs-CZ" dirty="0" err="1" smtClean="0"/>
              <a:t>Marlowa</a:t>
            </a:r>
            <a:r>
              <a:rPr lang="cs-CZ" dirty="0" smtClean="0"/>
              <a:t> (UK) 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se liší jazyk používaný v promluvách postav od jazyka vypravěče?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625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Krysa – práce s textem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 přečtení následujícího textu odpovězte na otázky:</a:t>
            </a:r>
          </a:p>
          <a:p>
            <a:pPr marL="514350" indent="-514350">
              <a:buAutoNum type="arabicParenR"/>
            </a:pPr>
            <a:r>
              <a:rPr lang="cs-CZ" dirty="0" smtClean="0"/>
              <a:t>V jaké části románu byste hledali ukázku? Proč?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má význam pasáž o chování krys?</a:t>
            </a:r>
          </a:p>
          <a:p>
            <a:pPr marL="514350" indent="-514350">
              <a:buAutoNum type="arabicParenR"/>
            </a:pPr>
            <a:r>
              <a:rPr lang="cs-CZ" dirty="0" smtClean="0"/>
              <a:t>Podtrhněte v textu metaforu, přirovnání a personifikaci.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803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Krysa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373216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i="1" dirty="0"/>
              <a:t>První nákladní auto se rozjelo, pak druhé a třetí. Celý konvoj vyjel z brány. Petr se ohlédl jenom jednou. </a:t>
            </a:r>
            <a:r>
              <a:rPr lang="cs-CZ" i="1" dirty="0" smtClean="0"/>
              <a:t>Když už </a:t>
            </a:r>
            <a:r>
              <a:rPr lang="cs-CZ" i="1" dirty="0"/>
              <a:t>byl hodně </a:t>
            </a:r>
            <a:r>
              <a:rPr lang="cs-CZ" i="1" dirty="0" smtClean="0"/>
              <a:t>daleko</a:t>
            </a:r>
            <a:r>
              <a:rPr lang="cs-CZ" i="1" dirty="0"/>
              <a:t>. </a:t>
            </a:r>
            <a:r>
              <a:rPr lang="cs-CZ" i="1" dirty="0" smtClean="0"/>
              <a:t>Když už </a:t>
            </a:r>
            <a:r>
              <a:rPr lang="cs-CZ" i="1" dirty="0" err="1"/>
              <a:t>Čangi</a:t>
            </a:r>
            <a:r>
              <a:rPr lang="cs-CZ" i="1" dirty="0"/>
              <a:t> vypadalo jako perla ve smaragdové lastuře, modrobílé pod poklopem </a:t>
            </a:r>
            <a:r>
              <a:rPr lang="cs-CZ" i="1" dirty="0" smtClean="0"/>
              <a:t>tropického </a:t>
            </a:r>
            <a:r>
              <a:rPr lang="cs-CZ" i="1" dirty="0"/>
              <a:t>nebe - </a:t>
            </a:r>
            <a:r>
              <a:rPr lang="cs-CZ" i="1" dirty="0" smtClean="0"/>
              <a:t>když už </a:t>
            </a:r>
            <a:r>
              <a:rPr lang="cs-CZ" i="1" dirty="0" err="1"/>
              <a:t>Čangi</a:t>
            </a:r>
            <a:r>
              <a:rPr lang="cs-CZ" i="1" dirty="0"/>
              <a:t> stálo na nízkém návrší, obehnané pruhem zeleně, která se o kus dál vzdávala modrozelené barvě moře. Moře </a:t>
            </a:r>
            <a:r>
              <a:rPr lang="cs-CZ" i="1" dirty="0" smtClean="0"/>
              <a:t>až </a:t>
            </a:r>
            <a:r>
              <a:rPr lang="cs-CZ" i="1" dirty="0"/>
              <a:t>k nekonečnému obzoru. Pak </a:t>
            </a:r>
            <a:r>
              <a:rPr lang="cs-CZ" i="1" dirty="0" smtClean="0"/>
              <a:t>už </a:t>
            </a:r>
            <a:r>
              <a:rPr lang="cs-CZ" i="1" dirty="0"/>
              <a:t>se </a:t>
            </a:r>
            <a:r>
              <a:rPr lang="cs-CZ" i="1" dirty="0" smtClean="0"/>
              <a:t>neohlížel</a:t>
            </a:r>
            <a:r>
              <a:rPr lang="cs-CZ" i="1" dirty="0"/>
              <a:t>. Té noci bylo </a:t>
            </a:r>
            <a:r>
              <a:rPr lang="cs-CZ" i="1" dirty="0" err="1"/>
              <a:t>Čangi</a:t>
            </a:r>
            <a:r>
              <a:rPr lang="cs-CZ" i="1" dirty="0"/>
              <a:t> prázdné. Zbavené lidí. Ale hmyz zůstal. A krysy. Ty také </a:t>
            </a:r>
            <a:r>
              <a:rPr lang="cs-CZ" i="1" dirty="0" smtClean="0"/>
              <a:t>zůstaly</a:t>
            </a:r>
            <a:r>
              <a:rPr lang="cs-CZ" i="1" dirty="0"/>
              <a:t>. Pod barákem. A mnoho jich </a:t>
            </a:r>
            <a:r>
              <a:rPr lang="cs-CZ" i="1" dirty="0" smtClean="0"/>
              <a:t>už </a:t>
            </a:r>
            <a:r>
              <a:rPr lang="cs-CZ" i="1" dirty="0"/>
              <a:t>pošlo, neboť jejich věznitelé na ně zapomněli. Ty </a:t>
            </a:r>
            <a:r>
              <a:rPr lang="cs-CZ" i="1" dirty="0" smtClean="0"/>
              <a:t>nejsilnější </a:t>
            </a:r>
            <a:r>
              <a:rPr lang="cs-CZ" i="1" dirty="0"/>
              <a:t>však byly </a:t>
            </a:r>
            <a:r>
              <a:rPr lang="cs-CZ" i="1" dirty="0" smtClean="0"/>
              <a:t>naživu</a:t>
            </a:r>
            <a:r>
              <a:rPr lang="cs-CZ" i="1" dirty="0"/>
              <a:t>. Adam rval dráty klece, aby se dostal k potravě, bojoval s dráty stejně zuřivě, jako s nimi bojoval od počátku svého zajetí. A jeho trpělivosti se dostalo odměny. Klec povolila a Adam se vrhl na ž</a:t>
            </a:r>
            <a:r>
              <a:rPr lang="cs-CZ" i="1" dirty="0" smtClean="0"/>
              <a:t>rádlo </a:t>
            </a:r>
            <a:r>
              <a:rPr lang="cs-CZ" i="1" dirty="0"/>
              <a:t>a zhltl je. Pak si odpočinul a s novými silami se vrhl na další klec a po jisté době zhltl i maso, které bylo v ní. Eva se k němu připojila, a milovali se a pářili. Později se zřítila celá jedna strana krytu, rozbila mnoho klecí a ž</a:t>
            </a:r>
            <a:r>
              <a:rPr lang="cs-CZ" i="1" dirty="0" smtClean="0"/>
              <a:t>iví </a:t>
            </a:r>
            <a:r>
              <a:rPr lang="cs-CZ" i="1" dirty="0"/>
              <a:t>se ž</a:t>
            </a:r>
            <a:r>
              <a:rPr lang="cs-CZ" i="1" dirty="0" smtClean="0"/>
              <a:t>ivili </a:t>
            </a:r>
            <a:r>
              <a:rPr lang="cs-CZ" i="1" dirty="0"/>
              <a:t>mrtvými. A potom slabí ž</a:t>
            </a:r>
            <a:r>
              <a:rPr lang="cs-CZ" i="1" dirty="0" smtClean="0"/>
              <a:t>iví </a:t>
            </a:r>
            <a:r>
              <a:rPr lang="cs-CZ" i="1" dirty="0"/>
              <a:t>se stali potravou silných ž</a:t>
            </a:r>
            <a:r>
              <a:rPr lang="cs-CZ" i="1" dirty="0" smtClean="0"/>
              <a:t>ivých</a:t>
            </a:r>
            <a:r>
              <a:rPr lang="cs-CZ" i="1" dirty="0"/>
              <a:t>, </a:t>
            </a:r>
            <a:r>
              <a:rPr lang="cs-CZ" i="1" dirty="0" smtClean="0"/>
              <a:t>dokud nebyli </a:t>
            </a:r>
            <a:r>
              <a:rPr lang="cs-CZ" i="1" dirty="0"/>
              <a:t>stejně silní. A rvali se mezi sebou pářili se. Adam vládl nade všemi. Byl Král. </a:t>
            </a:r>
            <a:r>
              <a:rPr lang="cs-CZ" i="1" dirty="0" smtClean="0"/>
              <a:t>Až do </a:t>
            </a:r>
            <a:r>
              <a:rPr lang="cs-CZ" i="1" dirty="0"/>
              <a:t>dne, kdy ho vůle být králem opustila. Pak pošel a stal se potravou pro ty silnější, nejsilnější byl </a:t>
            </a:r>
            <a:r>
              <a:rPr lang="cs-CZ" i="1" dirty="0" smtClean="0"/>
              <a:t>vždycky </a:t>
            </a:r>
            <a:r>
              <a:rPr lang="cs-CZ" i="1" dirty="0"/>
              <a:t>Králem, nejenom zásluhou své síly, ale zásluhou své chytrosti, štěstí a síly </a:t>
            </a:r>
            <a:r>
              <a:rPr lang="cs-CZ" i="1" dirty="0" smtClean="0"/>
              <a:t>dohromady</a:t>
            </a:r>
            <a:r>
              <a:rPr lang="cs-CZ" i="1" dirty="0"/>
              <a:t>. Mezi krysami. </a:t>
            </a:r>
          </a:p>
        </p:txBody>
      </p:sp>
    </p:spTree>
    <p:extLst>
      <p:ext uri="{BB962C8B-B14F-4D97-AF65-F5344CB8AC3E}">
        <p14:creationId xmlns:p14="http://schemas.microsoft.com/office/powerpoint/2010/main" val="469422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CLAVELL, James: Král krysa, Praha 2008</a:t>
            </a:r>
          </a:p>
          <a:p>
            <a:r>
              <a:rPr lang="cs-CZ" u="sng" dirty="0">
                <a:hlinkClick r:id="rId2"/>
              </a:rPr>
              <a:t>http://cs.wikipedia.org/wiki/James_Clavell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6362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1311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James Clavell – Král Krysa</vt:lpstr>
      <vt:lpstr>Anotace:</vt:lpstr>
      <vt:lpstr>James Clavell</vt:lpstr>
      <vt:lpstr>Král Krysa</vt:lpstr>
      <vt:lpstr>Král Krysa – práce s textem</vt:lpstr>
      <vt:lpstr>Král Krysa – práce s textem</vt:lpstr>
      <vt:lpstr>Král Krysa – práce s textem</vt:lpstr>
      <vt:lpstr>Král Krysa – práce s textem</vt:lpstr>
      <vt:lpstr>Král Krysa – práce s textem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11</cp:revision>
  <dcterms:created xsi:type="dcterms:W3CDTF">2013-08-29T17:13:13Z</dcterms:created>
  <dcterms:modified xsi:type="dcterms:W3CDTF">2014-01-28T10:19:01Z</dcterms:modified>
</cp:coreProperties>
</file>