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1" r:id="rId5"/>
    <p:sldId id="262" r:id="rId6"/>
    <p:sldId id="267" r:id="rId7"/>
    <p:sldId id="266" r:id="rId8"/>
    <p:sldId id="263" r:id="rId9"/>
    <p:sldId id="264" r:id="rId10"/>
    <p:sldId id="265" r:id="rId11"/>
    <p:sldId id="260"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01948A39-12CD-4B2C-BC24-7CFF59754574}" type="datetimeFigureOut">
              <a:rPr lang="cs-CZ" smtClean="0"/>
              <a:t>28.1.2014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1F380E1-FCA1-476E-91E2-1AA2878FE53F}" type="slidenum">
              <a:rPr lang="cs-CZ" smtClean="0"/>
              <a:t>‹#›</a:t>
            </a:fld>
            <a:endParaRPr lang="cs-CZ"/>
          </a:p>
        </p:txBody>
      </p:sp>
    </p:spTree>
    <p:extLst>
      <p:ext uri="{BB962C8B-B14F-4D97-AF65-F5344CB8AC3E}">
        <p14:creationId xmlns:p14="http://schemas.microsoft.com/office/powerpoint/2010/main" val="34684467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1948A39-12CD-4B2C-BC24-7CFF59754574}" type="datetimeFigureOut">
              <a:rPr lang="cs-CZ" smtClean="0"/>
              <a:t>28.1.2014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1F380E1-FCA1-476E-91E2-1AA2878FE53F}" type="slidenum">
              <a:rPr lang="cs-CZ" smtClean="0"/>
              <a:t>‹#›</a:t>
            </a:fld>
            <a:endParaRPr lang="cs-CZ"/>
          </a:p>
        </p:txBody>
      </p:sp>
    </p:spTree>
    <p:extLst>
      <p:ext uri="{BB962C8B-B14F-4D97-AF65-F5344CB8AC3E}">
        <p14:creationId xmlns:p14="http://schemas.microsoft.com/office/powerpoint/2010/main" val="5633654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01948A39-12CD-4B2C-BC24-7CFF59754574}" type="datetimeFigureOut">
              <a:rPr lang="cs-CZ" smtClean="0"/>
              <a:t>28.1.2014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1F380E1-FCA1-476E-91E2-1AA2878FE53F}" type="slidenum">
              <a:rPr lang="cs-CZ" smtClean="0"/>
              <a:t>‹#›</a:t>
            </a:fld>
            <a:endParaRPr lang="cs-CZ"/>
          </a:p>
        </p:txBody>
      </p:sp>
    </p:spTree>
    <p:extLst>
      <p:ext uri="{BB962C8B-B14F-4D97-AF65-F5344CB8AC3E}">
        <p14:creationId xmlns:p14="http://schemas.microsoft.com/office/powerpoint/2010/main" val="134541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1948A39-12CD-4B2C-BC24-7CFF59754574}" type="datetimeFigureOut">
              <a:rPr lang="cs-CZ" smtClean="0"/>
              <a:t>28.1.2014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1F380E1-FCA1-476E-91E2-1AA2878FE53F}" type="slidenum">
              <a:rPr lang="cs-CZ" smtClean="0"/>
              <a:t>‹#›</a:t>
            </a:fld>
            <a:endParaRPr lang="cs-CZ"/>
          </a:p>
        </p:txBody>
      </p:sp>
    </p:spTree>
    <p:extLst>
      <p:ext uri="{BB962C8B-B14F-4D97-AF65-F5344CB8AC3E}">
        <p14:creationId xmlns:p14="http://schemas.microsoft.com/office/powerpoint/2010/main" val="41311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01948A39-12CD-4B2C-BC24-7CFF59754574}" type="datetimeFigureOut">
              <a:rPr lang="cs-CZ" smtClean="0"/>
              <a:t>28.1.2014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1F380E1-FCA1-476E-91E2-1AA2878FE53F}" type="slidenum">
              <a:rPr lang="cs-CZ" smtClean="0"/>
              <a:t>‹#›</a:t>
            </a:fld>
            <a:endParaRPr lang="cs-CZ"/>
          </a:p>
        </p:txBody>
      </p:sp>
    </p:spTree>
    <p:extLst>
      <p:ext uri="{BB962C8B-B14F-4D97-AF65-F5344CB8AC3E}">
        <p14:creationId xmlns:p14="http://schemas.microsoft.com/office/powerpoint/2010/main" val="851243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01948A39-12CD-4B2C-BC24-7CFF59754574}" type="datetimeFigureOut">
              <a:rPr lang="cs-CZ" smtClean="0"/>
              <a:t>28.1.2014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1F380E1-FCA1-476E-91E2-1AA2878FE53F}" type="slidenum">
              <a:rPr lang="cs-CZ" smtClean="0"/>
              <a:t>‹#›</a:t>
            </a:fld>
            <a:endParaRPr lang="cs-CZ"/>
          </a:p>
        </p:txBody>
      </p:sp>
    </p:spTree>
    <p:extLst>
      <p:ext uri="{BB962C8B-B14F-4D97-AF65-F5344CB8AC3E}">
        <p14:creationId xmlns:p14="http://schemas.microsoft.com/office/powerpoint/2010/main" val="1268525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1948A39-12CD-4B2C-BC24-7CFF59754574}" type="datetimeFigureOut">
              <a:rPr lang="cs-CZ" smtClean="0"/>
              <a:t>28.1.2014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1F380E1-FCA1-476E-91E2-1AA2878FE53F}" type="slidenum">
              <a:rPr lang="cs-CZ" smtClean="0"/>
              <a:t>‹#›</a:t>
            </a:fld>
            <a:endParaRPr lang="cs-CZ"/>
          </a:p>
        </p:txBody>
      </p:sp>
    </p:spTree>
    <p:extLst>
      <p:ext uri="{BB962C8B-B14F-4D97-AF65-F5344CB8AC3E}">
        <p14:creationId xmlns:p14="http://schemas.microsoft.com/office/powerpoint/2010/main" val="10803144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1948A39-12CD-4B2C-BC24-7CFF59754574}" type="datetimeFigureOut">
              <a:rPr lang="cs-CZ" smtClean="0"/>
              <a:t>28.1.2014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1F380E1-FCA1-476E-91E2-1AA2878FE53F}" type="slidenum">
              <a:rPr lang="cs-CZ" smtClean="0"/>
              <a:t>‹#›</a:t>
            </a:fld>
            <a:endParaRPr lang="cs-CZ"/>
          </a:p>
        </p:txBody>
      </p:sp>
    </p:spTree>
    <p:extLst>
      <p:ext uri="{BB962C8B-B14F-4D97-AF65-F5344CB8AC3E}">
        <p14:creationId xmlns:p14="http://schemas.microsoft.com/office/powerpoint/2010/main" val="2692867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1948A39-12CD-4B2C-BC24-7CFF59754574}" type="datetimeFigureOut">
              <a:rPr lang="cs-CZ" smtClean="0"/>
              <a:t>28.1.2014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1F380E1-FCA1-476E-91E2-1AA2878FE53F}" type="slidenum">
              <a:rPr lang="cs-CZ" smtClean="0"/>
              <a:t>‹#›</a:t>
            </a:fld>
            <a:endParaRPr lang="cs-CZ"/>
          </a:p>
        </p:txBody>
      </p:sp>
    </p:spTree>
    <p:extLst>
      <p:ext uri="{BB962C8B-B14F-4D97-AF65-F5344CB8AC3E}">
        <p14:creationId xmlns:p14="http://schemas.microsoft.com/office/powerpoint/2010/main" val="1159393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1948A39-12CD-4B2C-BC24-7CFF59754574}" type="datetimeFigureOut">
              <a:rPr lang="cs-CZ" smtClean="0"/>
              <a:t>28.1.2014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1F380E1-FCA1-476E-91E2-1AA2878FE53F}" type="slidenum">
              <a:rPr lang="cs-CZ" smtClean="0"/>
              <a:t>‹#›</a:t>
            </a:fld>
            <a:endParaRPr lang="cs-CZ"/>
          </a:p>
        </p:txBody>
      </p:sp>
    </p:spTree>
    <p:extLst>
      <p:ext uri="{BB962C8B-B14F-4D97-AF65-F5344CB8AC3E}">
        <p14:creationId xmlns:p14="http://schemas.microsoft.com/office/powerpoint/2010/main" val="41676032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1948A39-12CD-4B2C-BC24-7CFF59754574}" type="datetimeFigureOut">
              <a:rPr lang="cs-CZ" smtClean="0"/>
              <a:t>28.1.2014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1F380E1-FCA1-476E-91E2-1AA2878FE53F}" type="slidenum">
              <a:rPr lang="cs-CZ" smtClean="0"/>
              <a:t>‹#›</a:t>
            </a:fld>
            <a:endParaRPr lang="cs-CZ"/>
          </a:p>
        </p:txBody>
      </p:sp>
    </p:spTree>
    <p:extLst>
      <p:ext uri="{BB962C8B-B14F-4D97-AF65-F5344CB8AC3E}">
        <p14:creationId xmlns:p14="http://schemas.microsoft.com/office/powerpoint/2010/main" val="3037717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948A39-12CD-4B2C-BC24-7CFF59754574}" type="datetimeFigureOut">
              <a:rPr lang="cs-CZ" smtClean="0"/>
              <a:t>28.1.2014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F380E1-FCA1-476E-91E2-1AA2878FE53F}" type="slidenum">
              <a:rPr lang="cs-CZ" smtClean="0"/>
              <a:t>‹#›</a:t>
            </a:fld>
            <a:endParaRPr lang="cs-CZ"/>
          </a:p>
        </p:txBody>
      </p:sp>
    </p:spTree>
    <p:extLst>
      <p:ext uri="{BB962C8B-B14F-4D97-AF65-F5344CB8AC3E}">
        <p14:creationId xmlns:p14="http://schemas.microsoft.com/office/powerpoint/2010/main" val="21736916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cs.wikipedia.org/wiki/Patrick_Ryan" TargetMode="External"/><Relationship Id="rId2" Type="http://schemas.openxmlformats.org/officeDocument/2006/relationships/hyperlink" Target="http://cs.wikipedia.org/wiki/Jak_jsem_vyhr%C3%A1l_v%C3%A1lku"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graphicFrame>
        <p:nvGraphicFramePr>
          <p:cNvPr id="4" name="Tabulka 3"/>
          <p:cNvGraphicFramePr>
            <a:graphicFrameLocks noGrp="1"/>
          </p:cNvGraphicFramePr>
          <p:nvPr>
            <p:extLst>
              <p:ext uri="{D42A27DB-BD31-4B8C-83A1-F6EECF244321}">
                <p14:modId xmlns:p14="http://schemas.microsoft.com/office/powerpoint/2010/main" val="915412443"/>
              </p:ext>
            </p:extLst>
          </p:nvPr>
        </p:nvGraphicFramePr>
        <p:xfrm>
          <a:off x="614836" y="3356992"/>
          <a:ext cx="8136904" cy="269289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Jan</a:t>
                      </a:r>
                      <a:r>
                        <a:rPr lang="cs-CZ" sz="1800" b="1" kern="1200" baseline="0" dirty="0" smtClean="0">
                          <a:solidFill>
                            <a:srgbClr val="2C3036"/>
                          </a:solidFill>
                          <a:latin typeface="Calibri" pitchFamily="34" charset="0"/>
                          <a:ea typeface="+mn-ea"/>
                          <a:cs typeface="+mn-cs"/>
                        </a:rPr>
                        <a:t> Dvořák</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VY_12_INOVACE_01A_14_Patrick</a:t>
                      </a:r>
                      <a:r>
                        <a:rPr lang="cs-CZ" sz="1800" b="1" kern="1200" baseline="0" dirty="0" smtClean="0">
                          <a:solidFill>
                            <a:srgbClr val="2C3036"/>
                          </a:solidFill>
                          <a:latin typeface="Calibri" pitchFamily="34" charset="0"/>
                          <a:ea typeface="+mn-ea"/>
                          <a:cs typeface="+mn-cs"/>
                        </a:rPr>
                        <a:t> Ryan – Jak jsem vyhrál válku</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baseline="0" dirty="0" smtClean="0">
                          <a:solidFill>
                            <a:srgbClr val="2C3036"/>
                          </a:solidFill>
                          <a:latin typeface="Calibri" pitchFamily="34" charset="0"/>
                          <a:ea typeface="+mn-ea"/>
                          <a:cs typeface="+mn-cs"/>
                        </a:rPr>
                        <a:t>Světová literatura 20. století</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15.7.2013</a:t>
                      </a:r>
                      <a:endParaRPr lang="cs-CZ" sz="1800" b="1" kern="1200" dirty="0">
                        <a:solidFill>
                          <a:srgbClr val="2C3036"/>
                        </a:solidFill>
                        <a:latin typeface="Calibri" pitchFamily="34" charset="0"/>
                        <a:ea typeface="+mn-ea"/>
                        <a:cs typeface="+mn-cs"/>
                      </a:endParaRPr>
                    </a:p>
                  </a:txBody>
                  <a:tcPr anchor="ctr"/>
                </a:tc>
              </a:tr>
            </a:tbl>
          </a:graphicData>
        </a:graphic>
      </p:graphicFrame>
    </p:spTree>
    <p:extLst>
      <p:ext uri="{BB962C8B-B14F-4D97-AF65-F5344CB8AC3E}">
        <p14:creationId xmlns:p14="http://schemas.microsoft.com/office/powerpoint/2010/main" val="41949239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t>Patrick Ryan – Jak jsem vyhrál válku</a:t>
            </a:r>
            <a:endParaRPr lang="cs-CZ" b="1"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1880" y="2492896"/>
            <a:ext cx="1969286" cy="31639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8524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normAutofit fontScale="85000" lnSpcReduction="20000"/>
          </a:bodyPr>
          <a:lstStyle/>
          <a:p>
            <a:r>
              <a:rPr lang="cs-CZ" dirty="0"/>
              <a:t>Materiál je určen </a:t>
            </a:r>
            <a:r>
              <a:rPr lang="cs-CZ" dirty="0" smtClean="0"/>
              <a:t>pro </a:t>
            </a:r>
            <a:r>
              <a:rPr lang="cs-CZ" dirty="0"/>
              <a:t>4. ročníky čtyřletého </a:t>
            </a:r>
            <a:r>
              <a:rPr lang="cs-CZ" dirty="0" smtClean="0"/>
              <a:t>nebo pro 6</a:t>
            </a:r>
            <a:r>
              <a:rPr lang="cs-CZ" dirty="0"/>
              <a:t>. ročníky šestiletého studijního programu gymnázia.</a:t>
            </a:r>
          </a:p>
          <a:p>
            <a:r>
              <a:rPr lang="cs-CZ" dirty="0"/>
              <a:t>Součástí jsou základní informace o autorovi, primárně je však materiál zaměřen na rozvoj čtenářské gramotnosti</a:t>
            </a:r>
            <a:r>
              <a:rPr lang="cs-CZ" dirty="0" smtClean="0"/>
              <a:t>. Text lze porovnat se znalostí románu Jaroslava Haška Osudy dobrého vojáka Švejka za světové války, který studenti znají z předchozí výuky.</a:t>
            </a:r>
            <a:endParaRPr lang="cs-CZ" dirty="0"/>
          </a:p>
          <a:p>
            <a:r>
              <a:rPr lang="cs-CZ" dirty="0"/>
              <a:t>Studenti pracují s textem. Na základě jeho přečtení pak odpovídají na zadané otázky. Odpovědi lze zaznamenat na tabuli přímo do materiálu pomocí fixu či elektronického pera.</a:t>
            </a:r>
          </a:p>
          <a:p>
            <a:r>
              <a:rPr lang="cs-CZ" dirty="0" smtClean="0"/>
              <a:t>Materiál </a:t>
            </a:r>
            <a:r>
              <a:rPr lang="cs-CZ" dirty="0"/>
              <a:t>je určen k interaktivní výuce</a:t>
            </a:r>
          </a:p>
          <a:p>
            <a:endParaRPr lang="cs-CZ" dirty="0"/>
          </a:p>
        </p:txBody>
      </p:sp>
    </p:spTree>
    <p:extLst>
      <p:ext uri="{BB962C8B-B14F-4D97-AF65-F5344CB8AC3E}">
        <p14:creationId xmlns:p14="http://schemas.microsoft.com/office/powerpoint/2010/main" val="3860026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Patrick Ryan</a:t>
            </a:r>
            <a:endParaRPr lang="cs-CZ" dirty="0"/>
          </a:p>
        </p:txBody>
      </p:sp>
      <p:sp>
        <p:nvSpPr>
          <p:cNvPr id="5" name="Zástupný symbol pro obsah 4"/>
          <p:cNvSpPr>
            <a:spLocks noGrp="1"/>
          </p:cNvSpPr>
          <p:nvPr>
            <p:ph idx="1"/>
          </p:nvPr>
        </p:nvSpPr>
        <p:spPr/>
        <p:txBody>
          <a:bodyPr/>
          <a:lstStyle/>
          <a:p>
            <a:r>
              <a:rPr lang="cs-CZ" dirty="0" smtClean="0"/>
              <a:t>Anglický prozaik (rodiče irského původu)</a:t>
            </a:r>
          </a:p>
          <a:p>
            <a:r>
              <a:rPr lang="cs-CZ" dirty="0" smtClean="0"/>
              <a:t>1916-1989</a:t>
            </a:r>
          </a:p>
          <a:p>
            <a:r>
              <a:rPr lang="cs-CZ" dirty="0" smtClean="0"/>
              <a:t>V průběhu WWII sloužil  v armádě – své zkušenosti využil ve své literární tvorbě</a:t>
            </a:r>
          </a:p>
          <a:p>
            <a:r>
              <a:rPr lang="cs-CZ" dirty="0" smtClean="0"/>
              <a:t>Psát začal až v 60. letech</a:t>
            </a:r>
          </a:p>
          <a:p>
            <a:r>
              <a:rPr lang="cs-CZ" dirty="0" smtClean="0"/>
              <a:t>Dílo „Jak jsem vyhrál válku“ bylo v roce 1967 zfilmováno</a:t>
            </a:r>
            <a:endParaRPr lang="cs-CZ" dirty="0"/>
          </a:p>
        </p:txBody>
      </p:sp>
    </p:spTree>
    <p:extLst>
      <p:ext uri="{BB962C8B-B14F-4D97-AF65-F5344CB8AC3E}">
        <p14:creationId xmlns:p14="http://schemas.microsoft.com/office/powerpoint/2010/main" val="2865877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Jak jsem vyhrál válku</a:t>
            </a:r>
            <a:endParaRPr lang="cs-CZ" dirty="0"/>
          </a:p>
        </p:txBody>
      </p:sp>
      <p:sp>
        <p:nvSpPr>
          <p:cNvPr id="3" name="Zástupný symbol pro obsah 2"/>
          <p:cNvSpPr>
            <a:spLocks noGrp="1"/>
          </p:cNvSpPr>
          <p:nvPr>
            <p:ph idx="1"/>
          </p:nvPr>
        </p:nvSpPr>
        <p:spPr/>
        <p:txBody>
          <a:bodyPr/>
          <a:lstStyle/>
          <a:p>
            <a:r>
              <a:rPr lang="cs-CZ" dirty="0" smtClean="0"/>
              <a:t>Román</a:t>
            </a:r>
          </a:p>
          <a:p>
            <a:r>
              <a:rPr lang="cs-CZ" dirty="0" smtClean="0"/>
              <a:t>1963</a:t>
            </a:r>
          </a:p>
          <a:p>
            <a:r>
              <a:rPr lang="cs-CZ" dirty="0" smtClean="0"/>
              <a:t>Humor, satira, kritika armádního systému válečných konfliktů</a:t>
            </a:r>
          </a:p>
          <a:p>
            <a:r>
              <a:rPr lang="cs-CZ" dirty="0" smtClean="0"/>
              <a:t>Děj z období WWII</a:t>
            </a:r>
          </a:p>
          <a:p>
            <a:r>
              <a:rPr lang="cs-CZ" dirty="0" smtClean="0"/>
              <a:t>UK, Severní Afrika, Itálie, Řecko, Německo</a:t>
            </a:r>
          </a:p>
          <a:p>
            <a:r>
              <a:rPr lang="cs-CZ" dirty="0" smtClean="0"/>
              <a:t>Hlavní postava: </a:t>
            </a:r>
            <a:r>
              <a:rPr lang="cs-CZ" dirty="0" err="1" smtClean="0"/>
              <a:t>Lt</a:t>
            </a:r>
            <a:r>
              <a:rPr lang="cs-CZ" dirty="0" smtClean="0"/>
              <a:t>. Ernest </a:t>
            </a:r>
            <a:r>
              <a:rPr lang="cs-CZ" dirty="0" err="1" smtClean="0"/>
              <a:t>Goodbody</a:t>
            </a:r>
            <a:endParaRPr lang="cs-CZ" dirty="0"/>
          </a:p>
        </p:txBody>
      </p:sp>
    </p:spTree>
    <p:extLst>
      <p:ext uri="{BB962C8B-B14F-4D97-AF65-F5344CB8AC3E}">
        <p14:creationId xmlns:p14="http://schemas.microsoft.com/office/powerpoint/2010/main" val="3312541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Práce s textem</a:t>
            </a:r>
            <a:br>
              <a:rPr lang="cs-CZ" dirty="0" smtClean="0"/>
            </a:br>
            <a:r>
              <a:rPr lang="cs-CZ" sz="2700" dirty="0" smtClean="0"/>
              <a:t>Proč byl </a:t>
            </a:r>
            <a:r>
              <a:rPr lang="cs-CZ" sz="2700" dirty="0" err="1" smtClean="0"/>
              <a:t>Lt</a:t>
            </a:r>
            <a:r>
              <a:rPr lang="cs-CZ" sz="2700" dirty="0" smtClean="0"/>
              <a:t>. </a:t>
            </a:r>
            <a:r>
              <a:rPr lang="cs-CZ" sz="2700" dirty="0" err="1" smtClean="0"/>
              <a:t>Goodbody</a:t>
            </a:r>
            <a:r>
              <a:rPr lang="cs-CZ" sz="2700" dirty="0" smtClean="0"/>
              <a:t> navržen na důstojníka?</a:t>
            </a:r>
            <a:endParaRPr lang="cs-CZ" sz="2700" dirty="0"/>
          </a:p>
        </p:txBody>
      </p:sp>
      <p:sp>
        <p:nvSpPr>
          <p:cNvPr id="12" name="Zástupný symbol pro obsah 11"/>
          <p:cNvSpPr>
            <a:spLocks noGrp="1"/>
          </p:cNvSpPr>
          <p:nvPr>
            <p:ph sz="half" idx="1"/>
          </p:nvPr>
        </p:nvSpPr>
        <p:spPr>
          <a:xfrm>
            <a:off x="457200" y="1600200"/>
            <a:ext cx="4038600" cy="5141168"/>
          </a:xfrm>
        </p:spPr>
        <p:txBody>
          <a:bodyPr>
            <a:normAutofit fontScale="47500" lnSpcReduction="20000"/>
          </a:bodyPr>
          <a:lstStyle/>
          <a:p>
            <a:pPr marL="0" indent="0" algn="just">
              <a:buNone/>
            </a:pPr>
            <a:r>
              <a:rPr lang="cs-CZ" sz="3300" dirty="0">
                <a:solidFill>
                  <a:srgbClr val="000000"/>
                </a:solidFill>
                <a:latin typeface="Times New Roman"/>
                <a:ea typeface="Times New Roman"/>
              </a:rPr>
              <a:t>Dělal jsem všechno možné, abych se zalíbil desátníkovi </a:t>
            </a:r>
            <a:r>
              <a:rPr lang="cs-CZ" sz="3300" dirty="0" err="1">
                <a:solidFill>
                  <a:srgbClr val="000000"/>
                </a:solidFill>
                <a:latin typeface="Times New Roman"/>
                <a:ea typeface="Times New Roman"/>
              </a:rPr>
              <a:t>Maloneymu</a:t>
            </a:r>
            <a:r>
              <a:rPr lang="cs-CZ" sz="3300" dirty="0">
                <a:solidFill>
                  <a:srgbClr val="000000"/>
                </a:solidFill>
                <a:latin typeface="Times New Roman"/>
                <a:ea typeface="Times New Roman"/>
              </a:rPr>
              <a:t>, a tak jsem si z kasárenské knihovny vypůjčil </a:t>
            </a:r>
            <a:r>
              <a:rPr lang="cs-CZ" sz="3300" i="1" dirty="0">
                <a:solidFill>
                  <a:srgbClr val="000000"/>
                </a:solidFill>
                <a:latin typeface="Times New Roman"/>
                <a:ea typeface="Times New Roman"/>
              </a:rPr>
              <a:t>Rukověť výcviku se zbraní, </a:t>
            </a:r>
            <a:r>
              <a:rPr lang="cs-CZ" sz="3300" dirty="0">
                <a:solidFill>
                  <a:srgbClr val="000000"/>
                </a:solidFill>
                <a:latin typeface="Times New Roman"/>
                <a:ea typeface="Times New Roman"/>
              </a:rPr>
              <a:t>abych si mohl předem prostudovat každou lekci našeho výcvikového programu. To mi umožnilo napovídat desátníkovi, kdykoli něco zapomněl, a připomenout mu správné znění </a:t>
            </a:r>
            <a:r>
              <a:rPr lang="cs-CZ" sz="3300" i="1" dirty="0">
                <a:solidFill>
                  <a:srgbClr val="000000"/>
                </a:solidFill>
                <a:latin typeface="Times New Roman"/>
                <a:ea typeface="Times New Roman"/>
              </a:rPr>
              <a:t>Rukověti </a:t>
            </a:r>
            <a:r>
              <a:rPr lang="cs-CZ" sz="3300" dirty="0">
                <a:solidFill>
                  <a:srgbClr val="000000"/>
                </a:solidFill>
                <a:latin typeface="Times New Roman"/>
                <a:ea typeface="Times New Roman"/>
              </a:rPr>
              <a:t>v těch občasných případech, kdy se spletl</a:t>
            </a:r>
            <a:r>
              <a:rPr lang="cs-CZ" sz="3300" dirty="0" smtClean="0">
                <a:solidFill>
                  <a:srgbClr val="000000"/>
                </a:solidFill>
                <a:latin typeface="Times New Roman"/>
                <a:ea typeface="Times New Roman"/>
              </a:rPr>
              <a:t>.</a:t>
            </a:r>
            <a:endParaRPr lang="cs-CZ" sz="3300" dirty="0">
              <a:solidFill>
                <a:srgbClr val="000000"/>
              </a:solidFill>
              <a:latin typeface="Times New Roman"/>
              <a:ea typeface="Times New Roman"/>
            </a:endParaRPr>
          </a:p>
          <a:p>
            <a:pPr marL="0" indent="0" algn="just">
              <a:buNone/>
            </a:pPr>
            <a:r>
              <a:rPr lang="cs-CZ" sz="3300" dirty="0" smtClean="0">
                <a:solidFill>
                  <a:srgbClr val="000000"/>
                </a:solidFill>
                <a:latin typeface="Times New Roman"/>
                <a:ea typeface="Times New Roman"/>
              </a:rPr>
              <a:t>…</a:t>
            </a:r>
          </a:p>
          <a:p>
            <a:pPr marL="0" indent="0" algn="just">
              <a:buNone/>
            </a:pPr>
            <a:endParaRPr lang="cs-CZ" sz="3300" dirty="0">
              <a:solidFill>
                <a:srgbClr val="000000"/>
              </a:solidFill>
              <a:latin typeface="Times New Roman"/>
            </a:endParaRPr>
          </a:p>
          <a:p>
            <a:pPr marL="0" indent="0" algn="just">
              <a:buNone/>
            </a:pPr>
            <a:r>
              <a:rPr lang="cs-CZ" sz="3300" dirty="0" smtClean="0">
                <a:solidFill>
                  <a:srgbClr val="000000"/>
                </a:solidFill>
                <a:latin typeface="Times New Roman"/>
                <a:ea typeface="Times New Roman"/>
              </a:rPr>
              <a:t>Naše </a:t>
            </a:r>
            <a:r>
              <a:rPr lang="cs-CZ" sz="3300" dirty="0">
                <a:solidFill>
                  <a:srgbClr val="000000"/>
                </a:solidFill>
                <a:latin typeface="Times New Roman"/>
                <a:ea typeface="Times New Roman"/>
              </a:rPr>
              <a:t>vztahy na cvičáku nebyly tak přátelské, jak bych si byl přál. Základní příčinou nesouladu byla moje výrazná chůze, typická pro rodinu </a:t>
            </a:r>
            <a:r>
              <a:rPr lang="cs-CZ" sz="3300" dirty="0" err="1">
                <a:solidFill>
                  <a:srgbClr val="000000"/>
                </a:solidFill>
                <a:latin typeface="Times New Roman"/>
                <a:ea typeface="Times New Roman"/>
              </a:rPr>
              <a:t>Goodbodyů</a:t>
            </a:r>
            <a:r>
              <a:rPr lang="cs-CZ" sz="3300" dirty="0">
                <a:solidFill>
                  <a:srgbClr val="000000"/>
                </a:solidFill>
                <a:latin typeface="Times New Roman"/>
                <a:ea typeface="Times New Roman"/>
              </a:rPr>
              <a:t>, při které švihne táž paže i noha dopředu zároveň. Vojenský krok bohužel vyžaduje postup právě opačný. Zatímco každý </a:t>
            </a:r>
            <a:r>
              <a:rPr lang="cs-CZ" sz="3300" dirty="0" err="1">
                <a:solidFill>
                  <a:srgbClr val="000000"/>
                </a:solidFill>
                <a:latin typeface="Times New Roman"/>
                <a:ea typeface="Times New Roman"/>
              </a:rPr>
              <a:t>Goodbody</a:t>
            </a:r>
            <a:r>
              <a:rPr lang="cs-CZ" sz="3300" dirty="0">
                <a:solidFill>
                  <a:srgbClr val="000000"/>
                </a:solidFill>
                <a:latin typeface="Times New Roman"/>
                <a:ea typeface="Times New Roman"/>
              </a:rPr>
              <a:t> současně s vykročením levou nohou vyráží vpřed levou paží, armáda dává přednost tomu, aby s vykročením levou nohou vyrazila paže pravá.</a:t>
            </a:r>
            <a:endParaRPr lang="cs-CZ" sz="3300" dirty="0">
              <a:latin typeface="Times New Roman"/>
              <a:ea typeface="Times New Roman"/>
            </a:endParaRPr>
          </a:p>
          <a:p>
            <a:pPr marL="0" indent="0">
              <a:buNone/>
            </a:pPr>
            <a:endParaRPr lang="cs-CZ" dirty="0" smtClean="0"/>
          </a:p>
          <a:p>
            <a:pPr marL="0" indent="0">
              <a:buNone/>
            </a:pPr>
            <a:endParaRPr lang="cs-CZ" dirty="0"/>
          </a:p>
          <a:p>
            <a:pPr marL="0" indent="0">
              <a:buNone/>
            </a:pPr>
            <a:endParaRPr lang="cs-CZ" dirty="0"/>
          </a:p>
        </p:txBody>
      </p:sp>
      <p:sp>
        <p:nvSpPr>
          <p:cNvPr id="13" name="Zástupný symbol pro obsah 12"/>
          <p:cNvSpPr>
            <a:spLocks noGrp="1"/>
          </p:cNvSpPr>
          <p:nvPr>
            <p:ph sz="half" idx="2"/>
          </p:nvPr>
        </p:nvSpPr>
        <p:spPr>
          <a:xfrm>
            <a:off x="5004048" y="1600200"/>
            <a:ext cx="3682752" cy="4853136"/>
          </a:xfrm>
        </p:spPr>
        <p:txBody>
          <a:bodyPr>
            <a:normAutofit fontScale="47500" lnSpcReduction="20000"/>
          </a:bodyPr>
          <a:lstStyle/>
          <a:p>
            <a:pPr marL="0" lvl="0" indent="0" algn="just">
              <a:buNone/>
            </a:pPr>
            <a:r>
              <a:rPr lang="cs-CZ" sz="3800" dirty="0" smtClean="0">
                <a:solidFill>
                  <a:srgbClr val="000000"/>
                </a:solidFill>
                <a:latin typeface="Times New Roman"/>
                <a:ea typeface="Times New Roman"/>
              </a:rPr>
              <a:t>„Musíme </a:t>
            </a:r>
            <a:r>
              <a:rPr lang="cs-CZ" sz="3800" dirty="0">
                <a:solidFill>
                  <a:srgbClr val="000000"/>
                </a:solidFill>
                <a:latin typeface="Times New Roman"/>
                <a:ea typeface="Times New Roman"/>
              </a:rPr>
              <a:t>za něj do kursu okamžitě sehnat náhradníka. Třebaže jste s námi sotva měsíc, dostal jsem naléhavá doporučení, abyste tím náhradníkem byl vy.“ Hrabal se chvíli v papírech na stole. „Rotmistr </a:t>
            </a:r>
            <a:r>
              <a:rPr lang="cs-CZ" sz="3800" dirty="0" err="1">
                <a:solidFill>
                  <a:srgbClr val="000000"/>
                </a:solidFill>
                <a:latin typeface="Times New Roman"/>
                <a:ea typeface="Times New Roman"/>
              </a:rPr>
              <a:t>Grope</a:t>
            </a:r>
            <a:r>
              <a:rPr lang="cs-CZ" sz="3800" dirty="0">
                <a:solidFill>
                  <a:srgbClr val="000000"/>
                </a:solidFill>
                <a:latin typeface="Times New Roman"/>
                <a:ea typeface="Times New Roman"/>
              </a:rPr>
              <a:t> i seržant </a:t>
            </a:r>
            <a:r>
              <a:rPr lang="cs-CZ" sz="3800" dirty="0" err="1">
                <a:solidFill>
                  <a:srgbClr val="000000"/>
                </a:solidFill>
                <a:latin typeface="Times New Roman"/>
                <a:ea typeface="Times New Roman"/>
              </a:rPr>
              <a:t>Dibson</a:t>
            </a:r>
            <a:r>
              <a:rPr lang="cs-CZ" sz="3800" dirty="0">
                <a:solidFill>
                  <a:srgbClr val="000000"/>
                </a:solidFill>
                <a:latin typeface="Times New Roman"/>
                <a:ea typeface="Times New Roman"/>
              </a:rPr>
              <a:t> vám dávají nejlepší doporučení k co nejrychlejšímu přeložení do důstojnického kursu a desátník </a:t>
            </a:r>
            <a:r>
              <a:rPr lang="cs-CZ" sz="3800" dirty="0" err="1">
                <a:solidFill>
                  <a:srgbClr val="000000"/>
                </a:solidFill>
                <a:latin typeface="Times New Roman"/>
                <a:ea typeface="Times New Roman"/>
              </a:rPr>
              <a:t>Maloney</a:t>
            </a:r>
            <a:r>
              <a:rPr lang="cs-CZ" sz="3800" dirty="0">
                <a:solidFill>
                  <a:srgbClr val="000000"/>
                </a:solidFill>
                <a:latin typeface="Times New Roman"/>
                <a:ea typeface="Times New Roman"/>
              </a:rPr>
              <a:t> označuje vaše schopnosti za takové, že dalším pobytem v našem výcvikovém středisku nemůžete už mnoho získat. I desátník z důstojnické jídelny mi u oběda líčil vaši práci nejnadšenějšími slovy... </a:t>
            </a:r>
            <a:endParaRPr lang="cs-CZ" sz="3800" dirty="0">
              <a:solidFill>
                <a:prstClr val="black"/>
              </a:solidFill>
            </a:endParaRPr>
          </a:p>
          <a:p>
            <a:endParaRPr lang="cs-CZ" dirty="0"/>
          </a:p>
        </p:txBody>
      </p:sp>
    </p:spTree>
    <p:extLst>
      <p:ext uri="{BB962C8B-B14F-4D97-AF65-F5344CB8AC3E}">
        <p14:creationId xmlns:p14="http://schemas.microsoft.com/office/powerpoint/2010/main" val="3597626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Práce s textem</a:t>
            </a:r>
            <a:endParaRPr lang="cs-CZ" dirty="0"/>
          </a:p>
        </p:txBody>
      </p:sp>
      <p:sp>
        <p:nvSpPr>
          <p:cNvPr id="5" name="Zástupný symbol pro obsah 4"/>
          <p:cNvSpPr>
            <a:spLocks noGrp="1"/>
          </p:cNvSpPr>
          <p:nvPr>
            <p:ph sz="half" idx="1"/>
          </p:nvPr>
        </p:nvSpPr>
        <p:spPr>
          <a:xfrm>
            <a:off x="-180528" y="1484784"/>
            <a:ext cx="4896544" cy="5112568"/>
          </a:xfrm>
        </p:spPr>
        <p:txBody>
          <a:bodyPr>
            <a:normAutofit fontScale="70000" lnSpcReduction="20000"/>
          </a:bodyPr>
          <a:lstStyle/>
          <a:p>
            <a:pPr indent="0" algn="just">
              <a:spcAft>
                <a:spcPts val="0"/>
              </a:spcAft>
              <a:buNone/>
            </a:pPr>
            <a:r>
              <a:rPr lang="cs-CZ" dirty="0" smtClean="0">
                <a:solidFill>
                  <a:srgbClr val="000000"/>
                </a:solidFill>
                <a:latin typeface="Times New Roman"/>
                <a:ea typeface="Times New Roman"/>
              </a:rPr>
              <a:t>  Veliký </a:t>
            </a:r>
            <a:r>
              <a:rPr lang="cs-CZ" dirty="0">
                <a:solidFill>
                  <a:srgbClr val="000000"/>
                </a:solidFill>
                <a:latin typeface="Times New Roman"/>
                <a:ea typeface="Times New Roman"/>
              </a:rPr>
              <a:t>dojem na mne udělal sbor instruktorů. Byli to samí zakalení válečníci, kteří strávili na vojně celý život. Mnozí byli jako instruktoři tak cenní, že pro svou nepostradatelnost nikdy nemohli být uvolněni pro skutečný boj na frontě a zasvětili celou svou vojenskou dráhu přednášení o něm.</a:t>
            </a:r>
            <a:endParaRPr lang="cs-CZ" dirty="0">
              <a:latin typeface="Times New Roman"/>
              <a:ea typeface="Times New Roman"/>
            </a:endParaRPr>
          </a:p>
          <a:p>
            <a:pPr indent="0" algn="just">
              <a:spcAft>
                <a:spcPts val="0"/>
              </a:spcAft>
              <a:buNone/>
            </a:pPr>
            <a:r>
              <a:rPr lang="cs-CZ" dirty="0" smtClean="0">
                <a:solidFill>
                  <a:srgbClr val="000000"/>
                </a:solidFill>
                <a:latin typeface="Times New Roman"/>
                <a:ea typeface="Times New Roman"/>
              </a:rPr>
              <a:t>  Naše </a:t>
            </a:r>
            <a:r>
              <a:rPr lang="cs-CZ" dirty="0">
                <a:solidFill>
                  <a:srgbClr val="000000"/>
                </a:solidFill>
                <a:latin typeface="Times New Roman"/>
                <a:ea typeface="Times New Roman"/>
              </a:rPr>
              <a:t>dny i noci byly přeplněny prací, naučili jsme se provádět inspekci nohou, salutovat za jízdy na kole, rušit krok na mostech, budovat zákopy podle systému z první světové války a přechytračit lstivé Afgánce. Major </a:t>
            </a:r>
            <a:r>
              <a:rPr lang="cs-CZ" dirty="0" err="1">
                <a:solidFill>
                  <a:srgbClr val="000000"/>
                </a:solidFill>
                <a:latin typeface="Times New Roman"/>
                <a:ea typeface="Times New Roman"/>
              </a:rPr>
              <a:t>Hopfire</a:t>
            </a:r>
            <a:r>
              <a:rPr lang="cs-CZ" dirty="0">
                <a:solidFill>
                  <a:srgbClr val="000000"/>
                </a:solidFill>
                <a:latin typeface="Times New Roman"/>
                <a:ea typeface="Times New Roman"/>
              </a:rPr>
              <a:t>, který nosil ostruhy a ovinovačky medové barvy, byl rozhodující autoritou na všechno, co se Afgánců týkalo, a každou středu nás poučoval, jak se válčilo na severozápadní indické hranici.</a:t>
            </a:r>
            <a:endParaRPr lang="cs-CZ" dirty="0">
              <a:latin typeface="Times New Roman"/>
              <a:ea typeface="Times New Roman"/>
            </a:endParaRPr>
          </a:p>
          <a:p>
            <a:endParaRPr lang="cs-CZ" dirty="0"/>
          </a:p>
        </p:txBody>
      </p:sp>
      <p:sp>
        <p:nvSpPr>
          <p:cNvPr id="6" name="Zástupný symbol pro obsah 5"/>
          <p:cNvSpPr>
            <a:spLocks noGrp="1"/>
          </p:cNvSpPr>
          <p:nvPr>
            <p:ph sz="half" idx="2"/>
          </p:nvPr>
        </p:nvSpPr>
        <p:spPr>
          <a:xfrm>
            <a:off x="5148064" y="1600200"/>
            <a:ext cx="3672408" cy="4525963"/>
          </a:xfrm>
        </p:spPr>
        <p:txBody>
          <a:bodyPr>
            <a:noAutofit/>
          </a:bodyPr>
          <a:lstStyle/>
          <a:p>
            <a:pPr marL="514350" indent="-514350">
              <a:buAutoNum type="arabicParenR"/>
            </a:pPr>
            <a:r>
              <a:rPr lang="cs-CZ" sz="2400" dirty="0" smtClean="0"/>
              <a:t>Kdo je vypravěčem příběhu? V jaké osobě je děj vyprávěn?</a:t>
            </a:r>
          </a:p>
          <a:p>
            <a:pPr marL="514350" indent="-514350">
              <a:buAutoNum type="arabicParenR"/>
            </a:pPr>
            <a:r>
              <a:rPr lang="cs-CZ" sz="2400" dirty="0" smtClean="0"/>
              <a:t>Jak lze charakterizovat instruktory armádního výcviku?</a:t>
            </a:r>
          </a:p>
          <a:p>
            <a:pPr marL="514350" indent="-514350">
              <a:buAutoNum type="arabicParenR"/>
            </a:pPr>
            <a:r>
              <a:rPr lang="cs-CZ" sz="2400" dirty="0" smtClean="0"/>
              <a:t>Které dovednosti a znalosti z výcviku bylo možné prakticky využít v boji? Proč?</a:t>
            </a:r>
            <a:endParaRPr lang="cs-CZ" sz="2400" dirty="0"/>
          </a:p>
        </p:txBody>
      </p:sp>
    </p:spTree>
    <p:extLst>
      <p:ext uri="{BB962C8B-B14F-4D97-AF65-F5344CB8AC3E}">
        <p14:creationId xmlns:p14="http://schemas.microsoft.com/office/powerpoint/2010/main" val="965372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Práce s textem</a:t>
            </a:r>
            <a:endParaRPr lang="cs-CZ" dirty="0"/>
          </a:p>
        </p:txBody>
      </p:sp>
      <p:sp>
        <p:nvSpPr>
          <p:cNvPr id="7" name="Zástupný symbol pro obsah 6"/>
          <p:cNvSpPr>
            <a:spLocks noGrp="1"/>
          </p:cNvSpPr>
          <p:nvPr>
            <p:ph idx="1"/>
          </p:nvPr>
        </p:nvSpPr>
        <p:spPr>
          <a:xfrm>
            <a:off x="457200" y="1412776"/>
            <a:ext cx="8229600" cy="5256584"/>
          </a:xfrm>
        </p:spPr>
        <p:txBody>
          <a:bodyPr>
            <a:normAutofit fontScale="62500" lnSpcReduction="20000"/>
          </a:bodyPr>
          <a:lstStyle/>
          <a:p>
            <a:pPr indent="0" algn="just">
              <a:spcAft>
                <a:spcPts val="0"/>
              </a:spcAft>
              <a:buNone/>
            </a:pPr>
            <a:r>
              <a:rPr lang="cs-CZ" dirty="0">
                <a:solidFill>
                  <a:srgbClr val="000000"/>
                </a:solidFill>
                <a:latin typeface="Times New Roman"/>
                <a:ea typeface="Times New Roman"/>
              </a:rPr>
              <a:t>„Kde jste pracoval v civilu, </a:t>
            </a:r>
            <a:r>
              <a:rPr lang="cs-CZ" dirty="0" err="1">
                <a:solidFill>
                  <a:srgbClr val="000000"/>
                </a:solidFill>
                <a:latin typeface="Times New Roman"/>
                <a:ea typeface="Times New Roman"/>
              </a:rPr>
              <a:t>Goodbody</a:t>
            </a:r>
            <a:r>
              <a:rPr lang="cs-CZ" dirty="0">
                <a:solidFill>
                  <a:srgbClr val="000000"/>
                </a:solidFill>
                <a:latin typeface="Times New Roman"/>
                <a:ea typeface="Times New Roman"/>
              </a:rPr>
              <a:t>? V imperiálním válečném muzeu?“</a:t>
            </a:r>
            <a:endParaRPr lang="cs-CZ" dirty="0">
              <a:latin typeface="Times New Roman"/>
              <a:ea typeface="Times New Roman"/>
            </a:endParaRPr>
          </a:p>
          <a:p>
            <a:pPr indent="0" algn="just">
              <a:spcAft>
                <a:spcPts val="0"/>
              </a:spcAft>
              <a:buNone/>
            </a:pPr>
            <a:r>
              <a:rPr lang="cs-CZ" dirty="0">
                <a:solidFill>
                  <a:srgbClr val="000000"/>
                </a:solidFill>
                <a:latin typeface="Times New Roman"/>
                <a:ea typeface="Times New Roman"/>
              </a:rPr>
              <a:t>„Ne, pane. U firmy </a:t>
            </a:r>
            <a:r>
              <a:rPr lang="cs-CZ" dirty="0" err="1">
                <a:solidFill>
                  <a:srgbClr val="000000"/>
                </a:solidFill>
                <a:latin typeface="Times New Roman"/>
                <a:ea typeface="Times New Roman"/>
              </a:rPr>
              <a:t>Cawberry</a:t>
            </a:r>
            <a:r>
              <a:rPr lang="cs-CZ" dirty="0">
                <a:solidFill>
                  <a:srgbClr val="000000"/>
                </a:solidFill>
                <a:latin typeface="Times New Roman"/>
                <a:ea typeface="Times New Roman"/>
              </a:rPr>
              <a:t> &amp; </a:t>
            </a:r>
            <a:r>
              <a:rPr lang="cs-CZ" dirty="0" err="1">
                <a:solidFill>
                  <a:srgbClr val="000000"/>
                </a:solidFill>
                <a:latin typeface="Times New Roman"/>
                <a:ea typeface="Times New Roman"/>
              </a:rPr>
              <a:t>spol</a:t>
            </a:r>
            <a:r>
              <a:rPr lang="cs-CZ" dirty="0">
                <a:solidFill>
                  <a:srgbClr val="000000"/>
                </a:solidFill>
                <a:latin typeface="Times New Roman"/>
                <a:ea typeface="Times New Roman"/>
              </a:rPr>
              <a:t>, .. . obchod s obilím.“</a:t>
            </a:r>
            <a:endParaRPr lang="cs-CZ" dirty="0">
              <a:latin typeface="Times New Roman"/>
              <a:ea typeface="Times New Roman"/>
            </a:endParaRPr>
          </a:p>
          <a:p>
            <a:pPr indent="0" algn="just">
              <a:spcAft>
                <a:spcPts val="0"/>
              </a:spcAft>
              <a:buNone/>
            </a:pPr>
            <a:r>
              <a:rPr lang="cs-CZ" dirty="0">
                <a:solidFill>
                  <a:srgbClr val="000000"/>
                </a:solidFill>
                <a:latin typeface="Times New Roman"/>
                <a:ea typeface="Times New Roman"/>
              </a:rPr>
              <a:t>„Tak proč jste sakra postavil tyhle katakomby z roku 1914?“</a:t>
            </a:r>
            <a:endParaRPr lang="cs-CZ" dirty="0">
              <a:latin typeface="Times New Roman"/>
              <a:ea typeface="Times New Roman"/>
            </a:endParaRPr>
          </a:p>
          <a:p>
            <a:pPr indent="0" algn="just">
              <a:spcAft>
                <a:spcPts val="0"/>
              </a:spcAft>
              <a:buNone/>
            </a:pPr>
            <a:r>
              <a:rPr lang="cs-CZ" dirty="0">
                <a:solidFill>
                  <a:srgbClr val="000000"/>
                </a:solidFill>
                <a:latin typeface="Times New Roman"/>
                <a:ea typeface="Times New Roman"/>
              </a:rPr>
              <a:t>„Zákopy jsou přesně podle předpisů ministerstva války, pane. Jak hned uvidíte.“ A podal jsem mu třetí svazek svých sebraných poznámkových sešitů, otevřený u kapitoly „Plánování a konstrukce zákopů“.</a:t>
            </a:r>
            <a:endParaRPr lang="cs-CZ" dirty="0">
              <a:latin typeface="Times New Roman"/>
              <a:ea typeface="Times New Roman"/>
            </a:endParaRPr>
          </a:p>
          <a:p>
            <a:pPr indent="0" algn="just">
              <a:spcAft>
                <a:spcPts val="0"/>
              </a:spcAft>
              <a:buNone/>
            </a:pPr>
            <a:r>
              <a:rPr lang="cs-CZ" dirty="0">
                <a:solidFill>
                  <a:srgbClr val="000000"/>
                </a:solidFill>
                <a:latin typeface="Times New Roman"/>
                <a:ea typeface="Times New Roman"/>
              </a:rPr>
              <a:t>Listoval stránkami a špičky knírů se mu ježily opovržením.</a:t>
            </a:r>
            <a:endParaRPr lang="cs-CZ" dirty="0">
              <a:latin typeface="Times New Roman"/>
              <a:ea typeface="Times New Roman"/>
            </a:endParaRPr>
          </a:p>
          <a:p>
            <a:pPr indent="0" algn="just">
              <a:spcAft>
                <a:spcPts val="0"/>
              </a:spcAft>
              <a:buNone/>
            </a:pPr>
            <a:r>
              <a:rPr lang="cs-CZ" dirty="0">
                <a:solidFill>
                  <a:srgbClr val="000000"/>
                </a:solidFill>
                <a:latin typeface="Times New Roman"/>
                <a:ea typeface="Times New Roman"/>
              </a:rPr>
              <a:t>„Panebože,“ řekl. „A učili vás taky, jak dát k poctě zbraň lukem a šípy?“</a:t>
            </a:r>
            <a:endParaRPr lang="cs-CZ" dirty="0">
              <a:latin typeface="Times New Roman"/>
              <a:ea typeface="Times New Roman"/>
            </a:endParaRPr>
          </a:p>
          <a:p>
            <a:pPr indent="0" algn="just">
              <a:spcAft>
                <a:spcPts val="0"/>
              </a:spcAft>
              <a:buNone/>
            </a:pPr>
            <a:r>
              <a:rPr lang="cs-CZ" dirty="0">
                <a:solidFill>
                  <a:srgbClr val="000000"/>
                </a:solidFill>
                <a:latin typeface="Times New Roman"/>
                <a:ea typeface="Times New Roman"/>
              </a:rPr>
              <a:t>„Ne, pane.“</a:t>
            </a:r>
            <a:endParaRPr lang="cs-CZ" dirty="0">
              <a:latin typeface="Times New Roman"/>
              <a:ea typeface="Times New Roman"/>
            </a:endParaRPr>
          </a:p>
          <a:p>
            <a:pPr indent="0" algn="just">
              <a:spcAft>
                <a:spcPts val="0"/>
              </a:spcAft>
              <a:buNone/>
            </a:pPr>
            <a:r>
              <a:rPr lang="cs-CZ" dirty="0">
                <a:solidFill>
                  <a:srgbClr val="000000"/>
                </a:solidFill>
                <a:latin typeface="Times New Roman"/>
                <a:ea typeface="Times New Roman"/>
              </a:rPr>
              <a:t>Potěžkal sešit v ruce.</a:t>
            </a:r>
            <a:endParaRPr lang="cs-CZ" dirty="0">
              <a:latin typeface="Times New Roman"/>
              <a:ea typeface="Times New Roman"/>
            </a:endParaRPr>
          </a:p>
          <a:p>
            <a:pPr indent="0" algn="just">
              <a:spcAft>
                <a:spcPts val="0"/>
              </a:spcAft>
              <a:buNone/>
            </a:pPr>
            <a:r>
              <a:rPr lang="cs-CZ" dirty="0">
                <a:solidFill>
                  <a:srgbClr val="000000"/>
                </a:solidFill>
                <a:latin typeface="Times New Roman"/>
                <a:ea typeface="Times New Roman"/>
              </a:rPr>
              <a:t>„Tohle vám sotva pomůže zabít nějakého Němce. Ledaže byste ho tím praštil přes hlavu.“ A rozmáchl se jako bumerangem a hodil sešit do moře. Když můj průvodce civilisty pro zákopovou válku odplouval s odlivem, rackové se o něj servali jako o nějakou obdélníkovitou černou makrelu.</a:t>
            </a:r>
            <a:endParaRPr lang="cs-CZ" dirty="0">
              <a:latin typeface="Times New Roman"/>
              <a:ea typeface="Times New Roman"/>
            </a:endParaRPr>
          </a:p>
          <a:p>
            <a:pPr indent="0" algn="just">
              <a:spcAft>
                <a:spcPts val="0"/>
              </a:spcAft>
              <a:buNone/>
            </a:pPr>
            <a:r>
              <a:rPr lang="cs-CZ" dirty="0">
                <a:solidFill>
                  <a:srgbClr val="000000"/>
                </a:solidFill>
                <a:latin typeface="Times New Roman"/>
                <a:ea typeface="Times New Roman"/>
              </a:rPr>
              <a:t>„Zasypejte to, mladíku! A hned!“ Vyryl do trávníku rozměry. „Jednoduché úzké zákopy potřebuju, žádné lodní doky. Žádné pasti na slony. Zasypejte to, ať nejsou širší než metr. A za osmačtyřicet hodin se na ně přijdu podívat.“</a:t>
            </a:r>
            <a:endParaRPr lang="cs-CZ" dirty="0">
              <a:effectLst/>
              <a:latin typeface="Times New Roman"/>
              <a:ea typeface="Times New Roman"/>
            </a:endParaRPr>
          </a:p>
        </p:txBody>
      </p:sp>
    </p:spTree>
    <p:extLst>
      <p:ext uri="{BB962C8B-B14F-4D97-AF65-F5344CB8AC3E}">
        <p14:creationId xmlns:p14="http://schemas.microsoft.com/office/powerpoint/2010/main" val="1876459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Práce s textem</a:t>
            </a:r>
            <a:endParaRPr lang="cs-CZ" dirty="0"/>
          </a:p>
        </p:txBody>
      </p:sp>
      <p:sp>
        <p:nvSpPr>
          <p:cNvPr id="5" name="Zástupný symbol pro obsah 4"/>
          <p:cNvSpPr>
            <a:spLocks noGrp="1"/>
          </p:cNvSpPr>
          <p:nvPr>
            <p:ph sz="half" idx="1"/>
          </p:nvPr>
        </p:nvSpPr>
        <p:spPr/>
        <p:txBody>
          <a:bodyPr>
            <a:normAutofit fontScale="70000" lnSpcReduction="20000"/>
          </a:bodyPr>
          <a:lstStyle/>
          <a:p>
            <a:pPr marL="0" indent="0">
              <a:buNone/>
            </a:pPr>
            <a:r>
              <a:rPr lang="cs-CZ" sz="3200" dirty="0" smtClean="0"/>
              <a:t>1) V předchozí ukázce autor  poukazuje na nepřipravenost britské armády v době začátku WWII.  V čem spočívá?</a:t>
            </a:r>
          </a:p>
          <a:p>
            <a:pPr marL="0" indent="0">
              <a:buNone/>
            </a:pPr>
            <a:endParaRPr lang="cs-CZ" sz="3200" dirty="0" smtClean="0"/>
          </a:p>
          <a:p>
            <a:pPr marL="0" indent="0">
              <a:buNone/>
            </a:pPr>
            <a:r>
              <a:rPr lang="cs-CZ" sz="3200" dirty="0" smtClean="0"/>
              <a:t>2) Jaký jazyk je použit v promluvě seržanta? Proč? Jak se liší od jazyka, kterým mluví důstojník </a:t>
            </a:r>
            <a:r>
              <a:rPr lang="cs-CZ" sz="3200" dirty="0" err="1" smtClean="0"/>
              <a:t>Goodbody</a:t>
            </a:r>
            <a:r>
              <a:rPr lang="cs-CZ" sz="3200" dirty="0" smtClean="0"/>
              <a:t>?</a:t>
            </a:r>
          </a:p>
          <a:p>
            <a:pPr marL="0" indent="0">
              <a:buNone/>
            </a:pPr>
            <a:endParaRPr lang="cs-CZ" sz="3200" dirty="0"/>
          </a:p>
          <a:p>
            <a:pPr marL="0" indent="0">
              <a:buNone/>
            </a:pPr>
            <a:r>
              <a:rPr lang="cs-CZ" sz="3200" dirty="0" smtClean="0"/>
              <a:t>3) V čem spočívá absurdita armádního systému?</a:t>
            </a:r>
            <a:endParaRPr lang="cs-CZ" sz="3200" dirty="0"/>
          </a:p>
          <a:p>
            <a:pPr marL="0" indent="0">
              <a:buNone/>
            </a:pPr>
            <a:endParaRPr lang="cs-CZ" sz="3200" dirty="0" smtClean="0"/>
          </a:p>
          <a:p>
            <a:pPr marL="0" indent="0">
              <a:buNone/>
            </a:pPr>
            <a:endParaRPr lang="cs-CZ" sz="3200" dirty="0"/>
          </a:p>
        </p:txBody>
      </p:sp>
      <p:sp>
        <p:nvSpPr>
          <p:cNvPr id="6" name="Zástupný symbol pro obsah 5"/>
          <p:cNvSpPr>
            <a:spLocks noGrp="1"/>
          </p:cNvSpPr>
          <p:nvPr>
            <p:ph sz="half" idx="2"/>
          </p:nvPr>
        </p:nvSpPr>
        <p:spPr/>
        <p:txBody>
          <a:bodyPr>
            <a:normAutofit fontScale="70000" lnSpcReduction="20000"/>
          </a:bodyPr>
          <a:lstStyle/>
          <a:p>
            <a:pPr indent="0" algn="just">
              <a:spcAft>
                <a:spcPts val="0"/>
              </a:spcAft>
              <a:buNone/>
            </a:pPr>
            <a:r>
              <a:rPr lang="cs-CZ" dirty="0">
                <a:solidFill>
                  <a:srgbClr val="000000"/>
                </a:solidFill>
                <a:latin typeface="Times New Roman"/>
                <a:ea typeface="Times New Roman"/>
              </a:rPr>
              <a:t>„Co se děje, seržante?“</a:t>
            </a:r>
            <a:endParaRPr lang="cs-CZ" dirty="0">
              <a:latin typeface="Times New Roman"/>
              <a:ea typeface="Times New Roman"/>
            </a:endParaRPr>
          </a:p>
          <a:p>
            <a:pPr indent="0" algn="just">
              <a:spcAft>
                <a:spcPts val="0"/>
              </a:spcAft>
              <a:buNone/>
            </a:pPr>
            <a:r>
              <a:rPr lang="cs-CZ" dirty="0">
                <a:solidFill>
                  <a:srgbClr val="000000"/>
                </a:solidFill>
                <a:latin typeface="Times New Roman"/>
                <a:ea typeface="Times New Roman"/>
              </a:rPr>
              <a:t>„Neshoďte mě nikde, že jsem vám to řek, pane, protože to má </a:t>
            </a:r>
            <a:r>
              <a:rPr lang="cs-CZ" dirty="0" err="1">
                <a:solidFill>
                  <a:srgbClr val="000000"/>
                </a:solidFill>
                <a:latin typeface="Times New Roman"/>
                <a:ea typeface="Times New Roman"/>
              </a:rPr>
              <a:t>bejt</a:t>
            </a:r>
            <a:r>
              <a:rPr lang="cs-CZ" dirty="0">
                <a:solidFill>
                  <a:srgbClr val="000000"/>
                </a:solidFill>
                <a:latin typeface="Times New Roman"/>
                <a:ea typeface="Times New Roman"/>
              </a:rPr>
              <a:t> přísně tajný, ale příští </a:t>
            </a:r>
            <a:r>
              <a:rPr lang="cs-CZ" dirty="0" err="1">
                <a:solidFill>
                  <a:srgbClr val="000000"/>
                </a:solidFill>
                <a:latin typeface="Times New Roman"/>
                <a:ea typeface="Times New Roman"/>
              </a:rPr>
              <a:t>tejden</a:t>
            </a:r>
            <a:r>
              <a:rPr lang="cs-CZ" dirty="0">
                <a:solidFill>
                  <a:srgbClr val="000000"/>
                </a:solidFill>
                <a:latin typeface="Times New Roman"/>
                <a:ea typeface="Times New Roman"/>
              </a:rPr>
              <a:t> jedeme.“</a:t>
            </a:r>
            <a:endParaRPr lang="cs-CZ" dirty="0">
              <a:latin typeface="Times New Roman"/>
              <a:ea typeface="Times New Roman"/>
            </a:endParaRPr>
          </a:p>
          <a:p>
            <a:pPr indent="0" algn="just">
              <a:spcAft>
                <a:spcPts val="0"/>
              </a:spcAft>
              <a:buNone/>
            </a:pPr>
            <a:r>
              <a:rPr lang="cs-CZ" dirty="0">
                <a:solidFill>
                  <a:srgbClr val="000000"/>
                </a:solidFill>
                <a:latin typeface="Times New Roman"/>
                <a:ea typeface="Times New Roman"/>
              </a:rPr>
              <a:t>„Jedeme? Kam?“</a:t>
            </a:r>
            <a:endParaRPr lang="cs-CZ" dirty="0">
              <a:latin typeface="Times New Roman"/>
              <a:ea typeface="Times New Roman"/>
            </a:endParaRPr>
          </a:p>
          <a:p>
            <a:pPr indent="0" algn="just">
              <a:spcAft>
                <a:spcPts val="0"/>
              </a:spcAft>
              <a:buNone/>
            </a:pPr>
            <a:r>
              <a:rPr lang="cs-CZ" dirty="0">
                <a:solidFill>
                  <a:srgbClr val="000000"/>
                </a:solidFill>
                <a:latin typeface="Times New Roman"/>
                <a:ea typeface="Times New Roman"/>
              </a:rPr>
              <a:t>„Do severní Afriky, </a:t>
            </a:r>
            <a:r>
              <a:rPr lang="cs-CZ" dirty="0" err="1">
                <a:solidFill>
                  <a:srgbClr val="000000"/>
                </a:solidFill>
                <a:latin typeface="Times New Roman"/>
                <a:ea typeface="Times New Roman"/>
              </a:rPr>
              <a:t>vo</a:t>
            </a:r>
            <a:r>
              <a:rPr lang="cs-CZ" dirty="0">
                <a:solidFill>
                  <a:srgbClr val="000000"/>
                </a:solidFill>
                <a:latin typeface="Times New Roman"/>
                <a:ea typeface="Times New Roman"/>
              </a:rPr>
              <a:t> libru!“</a:t>
            </a:r>
            <a:endParaRPr lang="cs-CZ" dirty="0">
              <a:latin typeface="Times New Roman"/>
              <a:ea typeface="Times New Roman"/>
            </a:endParaRPr>
          </a:p>
          <a:p>
            <a:pPr indent="0" algn="just">
              <a:spcAft>
                <a:spcPts val="0"/>
              </a:spcAft>
              <a:buNone/>
            </a:pPr>
            <a:r>
              <a:rPr lang="cs-CZ" dirty="0">
                <a:solidFill>
                  <a:srgbClr val="000000"/>
                </a:solidFill>
                <a:latin typeface="Times New Roman"/>
                <a:ea typeface="Times New Roman"/>
              </a:rPr>
              <a:t>„Jak to víte?“</a:t>
            </a:r>
            <a:endParaRPr lang="cs-CZ" dirty="0">
              <a:latin typeface="Times New Roman"/>
              <a:ea typeface="Times New Roman"/>
            </a:endParaRPr>
          </a:p>
          <a:p>
            <a:pPr indent="0" algn="just">
              <a:spcAft>
                <a:spcPts val="0"/>
              </a:spcAft>
              <a:buNone/>
            </a:pPr>
            <a:r>
              <a:rPr lang="cs-CZ" dirty="0">
                <a:solidFill>
                  <a:srgbClr val="000000"/>
                </a:solidFill>
                <a:latin typeface="Times New Roman"/>
                <a:ea typeface="Times New Roman"/>
              </a:rPr>
              <a:t>„Do skladu právě fasovali pět set párů přezůvek do sněhu a marodka je celá zatarasená čtrnácti </a:t>
            </a:r>
            <a:r>
              <a:rPr lang="cs-CZ" dirty="0" err="1">
                <a:solidFill>
                  <a:srgbClr val="000000"/>
                </a:solidFill>
                <a:latin typeface="Times New Roman"/>
                <a:ea typeface="Times New Roman"/>
              </a:rPr>
              <a:t>bednama</a:t>
            </a:r>
            <a:r>
              <a:rPr lang="cs-CZ" dirty="0">
                <a:solidFill>
                  <a:srgbClr val="000000"/>
                </a:solidFill>
                <a:latin typeface="Times New Roman"/>
                <a:ea typeface="Times New Roman"/>
              </a:rPr>
              <a:t> masti proti </a:t>
            </a:r>
            <a:r>
              <a:rPr lang="cs-CZ" dirty="0" err="1">
                <a:solidFill>
                  <a:srgbClr val="000000"/>
                </a:solidFill>
                <a:latin typeface="Times New Roman"/>
                <a:ea typeface="Times New Roman"/>
              </a:rPr>
              <a:t>vomrzlinám</a:t>
            </a:r>
            <a:r>
              <a:rPr lang="cs-CZ" dirty="0">
                <a:solidFill>
                  <a:srgbClr val="000000"/>
                </a:solidFill>
                <a:latin typeface="Times New Roman"/>
                <a:ea typeface="Times New Roman"/>
              </a:rPr>
              <a:t>. Tak to jedeme do </a:t>
            </a:r>
            <a:r>
              <a:rPr lang="cs-CZ" dirty="0" err="1">
                <a:solidFill>
                  <a:srgbClr val="000000"/>
                </a:solidFill>
                <a:latin typeface="Times New Roman"/>
                <a:ea typeface="Times New Roman"/>
              </a:rPr>
              <a:t>písečnejch</a:t>
            </a:r>
            <a:r>
              <a:rPr lang="cs-CZ" dirty="0">
                <a:solidFill>
                  <a:srgbClr val="000000"/>
                </a:solidFill>
                <a:latin typeface="Times New Roman"/>
                <a:ea typeface="Times New Roman"/>
              </a:rPr>
              <a:t> pouští, to je na beton.“</a:t>
            </a:r>
            <a:endParaRPr lang="cs-CZ" dirty="0">
              <a:latin typeface="Times New Roman"/>
              <a:ea typeface="Times New Roman"/>
            </a:endParaRPr>
          </a:p>
          <a:p>
            <a:pPr indent="0" algn="just">
              <a:spcAft>
                <a:spcPts val="0"/>
              </a:spcAft>
              <a:buNone/>
            </a:pPr>
            <a:r>
              <a:rPr lang="cs-CZ" dirty="0">
                <a:solidFill>
                  <a:srgbClr val="000000"/>
                </a:solidFill>
                <a:latin typeface="Times New Roman"/>
                <a:ea typeface="Times New Roman"/>
              </a:rPr>
              <a:t>A měl docela pravdu.</a:t>
            </a:r>
            <a:endParaRPr lang="cs-CZ" dirty="0">
              <a:latin typeface="Times New Roman"/>
              <a:ea typeface="Times New Roman"/>
            </a:endParaRPr>
          </a:p>
          <a:p>
            <a:endParaRPr lang="cs-CZ" dirty="0"/>
          </a:p>
        </p:txBody>
      </p:sp>
    </p:spTree>
    <p:extLst>
      <p:ext uri="{BB962C8B-B14F-4D97-AF65-F5344CB8AC3E}">
        <p14:creationId xmlns:p14="http://schemas.microsoft.com/office/powerpoint/2010/main" val="39250558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Práce s textem</a:t>
            </a:r>
            <a:endParaRPr lang="cs-CZ" dirty="0"/>
          </a:p>
        </p:txBody>
      </p:sp>
      <p:sp>
        <p:nvSpPr>
          <p:cNvPr id="3" name="Zástupný symbol pro obsah 2"/>
          <p:cNvSpPr>
            <a:spLocks noGrp="1"/>
          </p:cNvSpPr>
          <p:nvPr>
            <p:ph sz="half" idx="1"/>
          </p:nvPr>
        </p:nvSpPr>
        <p:spPr/>
        <p:txBody>
          <a:bodyPr>
            <a:normAutofit fontScale="70000" lnSpcReduction="20000"/>
          </a:bodyPr>
          <a:lstStyle/>
          <a:p>
            <a:pPr marL="0" indent="0" algn="just">
              <a:buNone/>
            </a:pPr>
            <a:r>
              <a:rPr lang="cs-CZ" dirty="0">
                <a:solidFill>
                  <a:srgbClr val="000000"/>
                </a:solidFill>
                <a:latin typeface="Times New Roman"/>
                <a:ea typeface="Times New Roman"/>
              </a:rPr>
              <a:t>Než jsem se opět setkal s mušketýry, připojili se k Druhé britské armádě, která se stále ještě přeskupovala na západním břehu dolního Rýna. Moji chlapci z dvanácté čety měli z našeho opětovného shledání takovou radost, že večer po mém příjezdu všichni šli a opili se. Třebaže někteří z nich byli druhý den ráno následkem kocoviny nesporně popudliví, cítil jsem se oprávněn přehlédnout jejich nestřídmost, protože jejich noční oslavu zavinila jenom moje popularita. Musel jsem je také zklamat oznámením, že přece jen nepůjdou v čele útočného spojeneckého předvoje přes Rýn.</a:t>
            </a:r>
            <a:endParaRPr lang="cs-CZ" dirty="0"/>
          </a:p>
        </p:txBody>
      </p:sp>
      <p:sp>
        <p:nvSpPr>
          <p:cNvPr id="4" name="Zástupný symbol pro obsah 3"/>
          <p:cNvSpPr>
            <a:spLocks noGrp="1"/>
          </p:cNvSpPr>
          <p:nvPr>
            <p:ph sz="half" idx="2"/>
          </p:nvPr>
        </p:nvSpPr>
        <p:spPr/>
        <p:txBody>
          <a:bodyPr>
            <a:normAutofit fontScale="70000" lnSpcReduction="20000"/>
          </a:bodyPr>
          <a:lstStyle/>
          <a:p>
            <a:pPr marL="514350" indent="-514350">
              <a:buAutoNum type="arabicParenR"/>
            </a:pPr>
            <a:r>
              <a:rPr lang="cs-CZ" dirty="0" smtClean="0"/>
              <a:t>V čem spočívá komika popisované situace?</a:t>
            </a:r>
          </a:p>
          <a:p>
            <a:pPr marL="514350" indent="-514350">
              <a:buAutoNum type="arabicParenR"/>
            </a:pPr>
            <a:r>
              <a:rPr lang="cs-CZ" dirty="0" smtClean="0"/>
              <a:t>Zkuste úryvek upravit tak, aby ztratil vtipný podtext a naopak vyjadřoval realitu.</a:t>
            </a:r>
          </a:p>
          <a:p>
            <a:pPr marL="0" indent="0">
              <a:buNone/>
            </a:pPr>
            <a:endParaRPr lang="cs-CZ" dirty="0"/>
          </a:p>
          <a:p>
            <a:pPr marL="0" indent="0">
              <a:buNone/>
            </a:pPr>
            <a:r>
              <a:rPr lang="cs-CZ" dirty="0" smtClean="0"/>
              <a:t>……………………………………………………………………………………………………………………………………………………………………………………………………………………………………………………………………………………………………………………………………………………………………………………………………………………………………………………………………………………………………………………………………………………………………………………………………………………………………………………………….....</a:t>
            </a:r>
          </a:p>
          <a:p>
            <a:endParaRPr lang="cs-CZ" dirty="0"/>
          </a:p>
        </p:txBody>
      </p:sp>
    </p:spTree>
    <p:extLst>
      <p:ext uri="{BB962C8B-B14F-4D97-AF65-F5344CB8AC3E}">
        <p14:creationId xmlns:p14="http://schemas.microsoft.com/office/powerpoint/2010/main" val="25662587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lstStyle/>
          <a:p>
            <a:r>
              <a:rPr lang="cs-CZ" dirty="0" smtClean="0"/>
              <a:t>Citace a zdroje:</a:t>
            </a:r>
            <a:endParaRPr lang="cs-CZ" dirty="0"/>
          </a:p>
        </p:txBody>
      </p:sp>
      <p:sp>
        <p:nvSpPr>
          <p:cNvPr id="4" name="Zástupný symbol pro obsah 3"/>
          <p:cNvSpPr>
            <a:spLocks noGrp="1"/>
          </p:cNvSpPr>
          <p:nvPr>
            <p:ph idx="1"/>
          </p:nvPr>
        </p:nvSpPr>
        <p:spPr/>
        <p:txBody>
          <a:bodyPr/>
          <a:lstStyle/>
          <a:p>
            <a:r>
              <a:rPr lang="cs-CZ" dirty="0" smtClean="0"/>
              <a:t>RYAN, Patrick. Jak jsem vyhrál válku. Praha: Naše vojsko, 1985</a:t>
            </a:r>
            <a:endParaRPr lang="cs-CZ" dirty="0" smtClean="0">
              <a:hlinkClick r:id="rId2"/>
            </a:endParaRPr>
          </a:p>
          <a:p>
            <a:r>
              <a:rPr lang="cs-CZ" u="sng" dirty="0" smtClean="0">
                <a:hlinkClick r:id="rId2"/>
              </a:rPr>
              <a:t>http</a:t>
            </a:r>
            <a:r>
              <a:rPr lang="cs-CZ" u="sng" dirty="0">
                <a:hlinkClick r:id="rId2"/>
              </a:rPr>
              <a:t>://cs.wikipedia.org/wiki/Jak_jsem_vyhr%C3%A1l_v%C3%A1lku</a:t>
            </a:r>
            <a:endParaRPr lang="cs-CZ" dirty="0"/>
          </a:p>
          <a:p>
            <a:r>
              <a:rPr lang="cs-CZ" u="sng" dirty="0">
                <a:hlinkClick r:id="rId3"/>
              </a:rPr>
              <a:t>http://cs.wikipedia.org/wiki/Patrick_Ryan</a:t>
            </a:r>
            <a:endParaRPr lang="cs-CZ" dirty="0"/>
          </a:p>
          <a:p>
            <a:pPr marL="0" indent="0">
              <a:buNone/>
            </a:pPr>
            <a:endParaRPr lang="cs-CZ" dirty="0"/>
          </a:p>
        </p:txBody>
      </p:sp>
    </p:spTree>
    <p:extLst>
      <p:ext uri="{BB962C8B-B14F-4D97-AF65-F5344CB8AC3E}">
        <p14:creationId xmlns:p14="http://schemas.microsoft.com/office/powerpoint/2010/main" val="837255872"/>
      </p:ext>
    </p:extLst>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88</TotalTime>
  <Words>1122</Words>
  <Application>Microsoft Office PowerPoint</Application>
  <PresentationFormat>Předvádění na obrazovce (4:3)</PresentationFormat>
  <Paragraphs>78</Paragraphs>
  <Slides>11</Slides>
  <Notes>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Motiv systému Office</vt:lpstr>
      <vt:lpstr>Prezentace aplikace PowerPoint</vt:lpstr>
      <vt:lpstr>Patrick Ryan – Jak jsem vyhrál válku</vt:lpstr>
      <vt:lpstr>Anotace:</vt:lpstr>
      <vt:lpstr>Patrick Ryan</vt:lpstr>
      <vt:lpstr>Jak jsem vyhrál válku</vt:lpstr>
      <vt:lpstr>Práce s textem Proč byl Lt. Goodbody navržen na důstojníka?</vt:lpstr>
      <vt:lpstr>Práce s textem</vt:lpstr>
      <vt:lpstr>Práce s textem</vt:lpstr>
      <vt:lpstr>Práce s textem</vt:lpstr>
      <vt:lpstr>Práce s textem</vt:lpstr>
      <vt:lpstr>Citace a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Jan Dvořák</dc:creator>
  <cp:lastModifiedBy>Jan Dvořák</cp:lastModifiedBy>
  <cp:revision>11</cp:revision>
  <dcterms:created xsi:type="dcterms:W3CDTF">2013-08-29T17:08:08Z</dcterms:created>
  <dcterms:modified xsi:type="dcterms:W3CDTF">2014-01-28T10:17:48Z</dcterms:modified>
</cp:coreProperties>
</file>