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59"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411B345-2928-4BD2-9F1B-93807B12E67C}" type="datetimeFigureOut">
              <a:rPr lang="cs-CZ" smtClean="0"/>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61E0C42-738D-4864-98B3-D619055B5C06}" type="slidenum">
              <a:rPr lang="cs-CZ" smtClean="0"/>
              <a:t>‹#›</a:t>
            </a:fld>
            <a:endParaRPr lang="cs-CZ"/>
          </a:p>
        </p:txBody>
      </p:sp>
    </p:spTree>
    <p:extLst>
      <p:ext uri="{BB962C8B-B14F-4D97-AF65-F5344CB8AC3E}">
        <p14:creationId xmlns:p14="http://schemas.microsoft.com/office/powerpoint/2010/main" val="2117178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411B345-2928-4BD2-9F1B-93807B12E67C}" type="datetimeFigureOut">
              <a:rPr lang="cs-CZ" smtClean="0"/>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61E0C42-738D-4864-98B3-D619055B5C06}" type="slidenum">
              <a:rPr lang="cs-CZ" smtClean="0"/>
              <a:t>‹#›</a:t>
            </a:fld>
            <a:endParaRPr lang="cs-CZ"/>
          </a:p>
        </p:txBody>
      </p:sp>
    </p:spTree>
    <p:extLst>
      <p:ext uri="{BB962C8B-B14F-4D97-AF65-F5344CB8AC3E}">
        <p14:creationId xmlns:p14="http://schemas.microsoft.com/office/powerpoint/2010/main" val="1186003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8411B345-2928-4BD2-9F1B-93807B12E67C}" type="datetimeFigureOut">
              <a:rPr lang="cs-CZ" smtClean="0"/>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61E0C42-738D-4864-98B3-D619055B5C06}" type="slidenum">
              <a:rPr lang="cs-CZ" smtClean="0"/>
              <a:t>‹#›</a:t>
            </a:fld>
            <a:endParaRPr lang="cs-CZ"/>
          </a:p>
        </p:txBody>
      </p:sp>
    </p:spTree>
    <p:extLst>
      <p:ext uri="{BB962C8B-B14F-4D97-AF65-F5344CB8AC3E}">
        <p14:creationId xmlns:p14="http://schemas.microsoft.com/office/powerpoint/2010/main" val="1612262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411B345-2928-4BD2-9F1B-93807B12E67C}" type="datetimeFigureOut">
              <a:rPr lang="cs-CZ" smtClean="0"/>
              <a:t>28.1.2014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61E0C42-738D-4864-98B3-D619055B5C06}" type="slidenum">
              <a:rPr lang="cs-CZ" smtClean="0"/>
              <a:t>‹#›</a:t>
            </a:fld>
            <a:endParaRPr lang="cs-CZ"/>
          </a:p>
        </p:txBody>
      </p:sp>
    </p:spTree>
    <p:extLst>
      <p:ext uri="{BB962C8B-B14F-4D97-AF65-F5344CB8AC3E}">
        <p14:creationId xmlns:p14="http://schemas.microsoft.com/office/powerpoint/2010/main" val="3843663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411B345-2928-4BD2-9F1B-93807B12E67C}" type="datetimeFigureOut">
              <a:rPr lang="cs-CZ" smtClean="0"/>
              <a:t>28.1.2014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61E0C42-738D-4864-98B3-D619055B5C06}" type="slidenum">
              <a:rPr lang="cs-CZ" smtClean="0"/>
              <a:t>‹#›</a:t>
            </a:fld>
            <a:endParaRPr lang="cs-CZ"/>
          </a:p>
        </p:txBody>
      </p:sp>
    </p:spTree>
    <p:extLst>
      <p:ext uri="{BB962C8B-B14F-4D97-AF65-F5344CB8AC3E}">
        <p14:creationId xmlns:p14="http://schemas.microsoft.com/office/powerpoint/2010/main" val="4084011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411B345-2928-4BD2-9F1B-93807B12E67C}" type="datetimeFigureOut">
              <a:rPr lang="cs-CZ" smtClean="0"/>
              <a:t>28.1.2014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61E0C42-738D-4864-98B3-D619055B5C06}" type="slidenum">
              <a:rPr lang="cs-CZ" smtClean="0"/>
              <a:t>‹#›</a:t>
            </a:fld>
            <a:endParaRPr lang="cs-CZ"/>
          </a:p>
        </p:txBody>
      </p:sp>
    </p:spTree>
    <p:extLst>
      <p:ext uri="{BB962C8B-B14F-4D97-AF65-F5344CB8AC3E}">
        <p14:creationId xmlns:p14="http://schemas.microsoft.com/office/powerpoint/2010/main" val="2251309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411B345-2928-4BD2-9F1B-93807B12E67C}" type="datetimeFigureOut">
              <a:rPr lang="cs-CZ" smtClean="0"/>
              <a:t>28.1.2014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61E0C42-738D-4864-98B3-D619055B5C06}" type="slidenum">
              <a:rPr lang="cs-CZ" smtClean="0"/>
              <a:t>‹#›</a:t>
            </a:fld>
            <a:endParaRPr lang="cs-CZ"/>
          </a:p>
        </p:txBody>
      </p:sp>
    </p:spTree>
    <p:extLst>
      <p:ext uri="{BB962C8B-B14F-4D97-AF65-F5344CB8AC3E}">
        <p14:creationId xmlns:p14="http://schemas.microsoft.com/office/powerpoint/2010/main" val="4228395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411B345-2928-4BD2-9F1B-93807B12E67C}" type="datetimeFigureOut">
              <a:rPr lang="cs-CZ" smtClean="0"/>
              <a:t>28.1.2014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61E0C42-738D-4864-98B3-D619055B5C06}" type="slidenum">
              <a:rPr lang="cs-CZ" smtClean="0"/>
              <a:t>‹#›</a:t>
            </a:fld>
            <a:endParaRPr lang="cs-CZ"/>
          </a:p>
        </p:txBody>
      </p:sp>
    </p:spTree>
    <p:extLst>
      <p:ext uri="{BB962C8B-B14F-4D97-AF65-F5344CB8AC3E}">
        <p14:creationId xmlns:p14="http://schemas.microsoft.com/office/powerpoint/2010/main" val="506022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411B345-2928-4BD2-9F1B-93807B12E67C}" type="datetimeFigureOut">
              <a:rPr lang="cs-CZ" smtClean="0"/>
              <a:t>28.1.2014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61E0C42-738D-4864-98B3-D619055B5C06}" type="slidenum">
              <a:rPr lang="cs-CZ" smtClean="0"/>
              <a:t>‹#›</a:t>
            </a:fld>
            <a:endParaRPr lang="cs-CZ"/>
          </a:p>
        </p:txBody>
      </p:sp>
    </p:spTree>
    <p:extLst>
      <p:ext uri="{BB962C8B-B14F-4D97-AF65-F5344CB8AC3E}">
        <p14:creationId xmlns:p14="http://schemas.microsoft.com/office/powerpoint/2010/main" val="1864233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411B345-2928-4BD2-9F1B-93807B12E67C}" type="datetimeFigureOut">
              <a:rPr lang="cs-CZ" smtClean="0"/>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61E0C42-738D-4864-98B3-D619055B5C06}" type="slidenum">
              <a:rPr lang="cs-CZ" smtClean="0"/>
              <a:t>‹#›</a:t>
            </a:fld>
            <a:endParaRPr lang="cs-CZ"/>
          </a:p>
        </p:txBody>
      </p:sp>
    </p:spTree>
    <p:extLst>
      <p:ext uri="{BB962C8B-B14F-4D97-AF65-F5344CB8AC3E}">
        <p14:creationId xmlns:p14="http://schemas.microsoft.com/office/powerpoint/2010/main" val="2827396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411B345-2928-4BD2-9F1B-93807B12E67C}" type="datetimeFigureOut">
              <a:rPr lang="cs-CZ" smtClean="0"/>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61E0C42-738D-4864-98B3-D619055B5C06}" type="slidenum">
              <a:rPr lang="cs-CZ" smtClean="0"/>
              <a:t>‹#›</a:t>
            </a:fld>
            <a:endParaRPr lang="cs-CZ"/>
          </a:p>
        </p:txBody>
      </p:sp>
    </p:spTree>
    <p:extLst>
      <p:ext uri="{BB962C8B-B14F-4D97-AF65-F5344CB8AC3E}">
        <p14:creationId xmlns:p14="http://schemas.microsoft.com/office/powerpoint/2010/main" val="3382573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11B345-2928-4BD2-9F1B-93807B12E67C}" type="datetimeFigureOut">
              <a:rPr lang="cs-CZ" smtClean="0"/>
              <a:t>28.1.2014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1E0C42-738D-4864-98B3-D619055B5C06}" type="slidenum">
              <a:rPr lang="cs-CZ" smtClean="0"/>
              <a:t>‹#›</a:t>
            </a:fld>
            <a:endParaRPr lang="cs-CZ"/>
          </a:p>
        </p:txBody>
      </p:sp>
    </p:spTree>
    <p:extLst>
      <p:ext uri="{BB962C8B-B14F-4D97-AF65-F5344CB8AC3E}">
        <p14:creationId xmlns:p14="http://schemas.microsoft.com/office/powerpoint/2010/main" val="7749160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cs.wikipedia.org/wiki/Jaroslav_Durych" TargetMode="External"/><Relationship Id="rId2" Type="http://schemas.openxmlformats.org/officeDocument/2006/relationships/hyperlink" Target="http://cs.wikipedia.org/wiki/Ji%C5%99%C3%AD_Wolker" TargetMode="External"/><Relationship Id="rId1" Type="http://schemas.openxmlformats.org/officeDocument/2006/relationships/slideLayout" Target="../slideLayouts/slideLayout2.xml"/><Relationship Id="rId4" Type="http://schemas.openxmlformats.org/officeDocument/2006/relationships/hyperlink" Target="http://cs.wikipedia.org/wiki/Soubor:Jaroslav_Durych_1930.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graphicFrame>
        <p:nvGraphicFramePr>
          <p:cNvPr id="4" name="Tabulka 3"/>
          <p:cNvGraphicFramePr>
            <a:graphicFrameLocks noGrp="1"/>
          </p:cNvGraphicFramePr>
          <p:nvPr>
            <p:extLst>
              <p:ext uri="{D42A27DB-BD31-4B8C-83A1-F6EECF244321}">
                <p14:modId xmlns:p14="http://schemas.microsoft.com/office/powerpoint/2010/main" val="4135337264"/>
              </p:ext>
            </p:extLst>
          </p:nvPr>
        </p:nvGraphicFramePr>
        <p:xfrm>
          <a:off x="614836" y="3717032"/>
          <a:ext cx="8136904" cy="2728053"/>
        </p:xfrm>
        <a:graphic>
          <a:graphicData uri="http://schemas.openxmlformats.org/drawingml/2006/table">
            <a:tbl>
              <a:tblPr firstRow="1" bandRow="1">
                <a:tableStyleId>{5C22544A-7EE6-4342-B048-85BDC9FD1C3A}</a:tableStyleId>
              </a:tblPr>
              <a:tblGrid>
                <a:gridCol w="1940940"/>
                <a:gridCol w="6195964"/>
              </a:tblGrid>
              <a:tr h="8992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Jan</a:t>
                      </a:r>
                      <a:r>
                        <a:rPr lang="cs-CZ" sz="1800" b="1" kern="1200" baseline="0" dirty="0" smtClean="0">
                          <a:solidFill>
                            <a:srgbClr val="2C3036"/>
                          </a:solidFill>
                          <a:latin typeface="Calibri" pitchFamily="34" charset="0"/>
                          <a:ea typeface="+mn-ea"/>
                          <a:cs typeface="+mn-cs"/>
                        </a:rPr>
                        <a:t> Dvořák</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VY_12_INOVACE_01B_13_Jaroslav</a:t>
                      </a:r>
                      <a:r>
                        <a:rPr lang="cs-CZ" sz="1800" b="1" kern="1200" baseline="0" dirty="0" smtClean="0">
                          <a:solidFill>
                            <a:srgbClr val="2C3036"/>
                          </a:solidFill>
                          <a:latin typeface="Calibri" pitchFamily="34" charset="0"/>
                          <a:ea typeface="+mn-ea"/>
                          <a:cs typeface="+mn-cs"/>
                        </a:rPr>
                        <a:t> </a:t>
                      </a:r>
                      <a:r>
                        <a:rPr lang="cs-CZ" sz="1800" b="1" kern="1200" baseline="0" dirty="0" err="1" smtClean="0">
                          <a:solidFill>
                            <a:srgbClr val="2C3036"/>
                          </a:solidFill>
                          <a:latin typeface="Calibri" pitchFamily="34" charset="0"/>
                          <a:ea typeface="+mn-ea"/>
                          <a:cs typeface="+mn-cs"/>
                        </a:rPr>
                        <a:t>Durych</a:t>
                      </a:r>
                      <a:r>
                        <a:rPr lang="cs-CZ" sz="1800" b="1" kern="1200" baseline="0" dirty="0" smtClean="0">
                          <a:solidFill>
                            <a:srgbClr val="2C3036"/>
                          </a:solidFill>
                          <a:latin typeface="Calibri" pitchFamily="34" charset="0"/>
                          <a:ea typeface="+mn-ea"/>
                          <a:cs typeface="+mn-cs"/>
                        </a:rPr>
                        <a:t> - Rekviem</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baseline="0" dirty="0" smtClean="0">
                          <a:solidFill>
                            <a:srgbClr val="2C3036"/>
                          </a:solidFill>
                          <a:latin typeface="Calibri" pitchFamily="34" charset="0"/>
                          <a:ea typeface="+mn-ea"/>
                          <a:cs typeface="+mn-cs"/>
                        </a:rPr>
                        <a:t>Česká </a:t>
                      </a:r>
                      <a:r>
                        <a:rPr lang="cs-CZ" sz="1800" b="1" kern="1200" baseline="0" dirty="0" smtClean="0">
                          <a:solidFill>
                            <a:srgbClr val="2C3036"/>
                          </a:solidFill>
                          <a:latin typeface="Calibri" pitchFamily="34" charset="0"/>
                          <a:ea typeface="+mn-ea"/>
                          <a:cs typeface="+mn-cs"/>
                        </a:rPr>
                        <a:t>literatura 20. století</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30.5.2013</a:t>
                      </a:r>
                      <a:endParaRPr lang="cs-CZ" sz="1800" b="1" kern="1200" dirty="0">
                        <a:solidFill>
                          <a:srgbClr val="2C3036"/>
                        </a:solidFill>
                        <a:latin typeface="Calibri" pitchFamily="34" charset="0"/>
                        <a:ea typeface="+mn-ea"/>
                        <a:cs typeface="+mn-cs"/>
                      </a:endParaRPr>
                    </a:p>
                  </a:txBody>
                  <a:tcPr anchor="ctr"/>
                </a:tc>
              </a:tr>
            </a:tbl>
          </a:graphicData>
        </a:graphic>
      </p:graphicFrame>
    </p:spTree>
    <p:extLst>
      <p:ext uri="{BB962C8B-B14F-4D97-AF65-F5344CB8AC3E}">
        <p14:creationId xmlns:p14="http://schemas.microsoft.com/office/powerpoint/2010/main" val="1786704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a:xfrm>
            <a:off x="457200" y="1600200"/>
            <a:ext cx="8229600" cy="4781128"/>
          </a:xfrm>
        </p:spPr>
        <p:txBody>
          <a:bodyPr>
            <a:normAutofit fontScale="77500" lnSpcReduction="20000"/>
          </a:bodyPr>
          <a:lstStyle/>
          <a:p>
            <a:r>
              <a:rPr lang="cs-CZ" dirty="0"/>
              <a:t>Materiál je určen pro 3. nebo 4. ročníky čtyřletého studijního programu gymnázia, případně pro 5. či 6. ročníky šestiletého studijního programu gymnázia.</a:t>
            </a:r>
          </a:p>
          <a:p>
            <a:r>
              <a:rPr lang="cs-CZ" dirty="0"/>
              <a:t>Součástí jsou základní informace o autorovi, primárně je však materiál </a:t>
            </a:r>
            <a:r>
              <a:rPr lang="cs-CZ" dirty="0" smtClean="0"/>
              <a:t>zaměřen na práci s textem a  </a:t>
            </a:r>
            <a:r>
              <a:rPr lang="cs-CZ" dirty="0"/>
              <a:t>na rozvoj čtenářské gramotnosti.</a:t>
            </a:r>
          </a:p>
          <a:p>
            <a:r>
              <a:rPr lang="cs-CZ" dirty="0" smtClean="0"/>
              <a:t>Úlohou a cílem materiálu je představit studentům alternativní formu přístupu k historické tématice v protikladu s klasickým přístupem (např. A. Jirásek)</a:t>
            </a:r>
          </a:p>
          <a:p>
            <a:r>
              <a:rPr lang="cs-CZ" dirty="0" smtClean="0"/>
              <a:t>Studenti </a:t>
            </a:r>
            <a:r>
              <a:rPr lang="cs-CZ" dirty="0"/>
              <a:t>pracují s textem. Na základě jeho přečtení pak odpovídají na zadané otázky. Odpovědi lze zaznamenat na tabuli přímo do materiálu pomocí fixu či elektronického pera. Otázky lze využít i pro samostatnou práci studentů.</a:t>
            </a:r>
          </a:p>
          <a:p>
            <a:r>
              <a:rPr lang="cs-CZ" dirty="0"/>
              <a:t>Materiál je určen k interaktivní výuce</a:t>
            </a:r>
          </a:p>
          <a:p>
            <a:endParaRPr lang="cs-CZ" dirty="0"/>
          </a:p>
        </p:txBody>
      </p:sp>
    </p:spTree>
    <p:extLst>
      <p:ext uri="{BB962C8B-B14F-4D97-AF65-F5344CB8AC3E}">
        <p14:creationId xmlns:p14="http://schemas.microsoft.com/office/powerpoint/2010/main" val="4186958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Jaroslav </a:t>
            </a:r>
            <a:r>
              <a:rPr lang="cs-CZ" dirty="0" err="1" smtClean="0"/>
              <a:t>Durych</a:t>
            </a:r>
            <a:endParaRPr lang="cs-CZ" dirty="0"/>
          </a:p>
        </p:txBody>
      </p:sp>
      <p:sp>
        <p:nvSpPr>
          <p:cNvPr id="5" name="Zástupný symbol pro obsah 4"/>
          <p:cNvSpPr>
            <a:spLocks noGrp="1"/>
          </p:cNvSpPr>
          <p:nvPr>
            <p:ph sz="half" idx="1"/>
          </p:nvPr>
        </p:nvSpPr>
        <p:spPr>
          <a:xfrm>
            <a:off x="457200" y="1412777"/>
            <a:ext cx="4906888" cy="5328592"/>
          </a:xfrm>
        </p:spPr>
        <p:txBody>
          <a:bodyPr>
            <a:normAutofit fontScale="85000" lnSpcReduction="10000"/>
          </a:bodyPr>
          <a:lstStyle/>
          <a:p>
            <a:r>
              <a:rPr lang="cs-CZ" dirty="0" smtClean="0"/>
              <a:t>Český katolický spisovatel, autor prózy, poezie i dramatu</a:t>
            </a:r>
          </a:p>
          <a:p>
            <a:r>
              <a:rPr lang="cs-CZ" dirty="0" smtClean="0"/>
              <a:t>Vojenský lékař, publicista</a:t>
            </a:r>
          </a:p>
          <a:p>
            <a:r>
              <a:rPr lang="cs-CZ" dirty="0" smtClean="0"/>
              <a:t>1886 – 1962</a:t>
            </a:r>
          </a:p>
          <a:p>
            <a:r>
              <a:rPr lang="cs-CZ" dirty="0" smtClean="0"/>
              <a:t>Svými názory byl v opozici proti většině kulturních osobností ČSR</a:t>
            </a:r>
          </a:p>
          <a:p>
            <a:r>
              <a:rPr lang="cs-CZ" dirty="0" smtClean="0"/>
              <a:t>Ve své historické tvorbě si vybírá období pobělohorské – většinou označované za dobu útlaku národa</a:t>
            </a:r>
          </a:p>
          <a:p>
            <a:r>
              <a:rPr lang="cs-CZ" dirty="0" smtClean="0"/>
              <a:t>Upřednostňuje úlohu schopného jedince před masovostí</a:t>
            </a:r>
          </a:p>
          <a:p>
            <a:r>
              <a:rPr lang="cs-CZ" dirty="0" smtClean="0"/>
              <a:t>Tematicky příbuzná díla: Bloudění a Rekviem (tzv. Velká a Malá valdštejnská trilogie)</a:t>
            </a:r>
            <a:endParaRPr lang="cs-CZ" dirty="0"/>
          </a:p>
        </p:txBody>
      </p:sp>
      <p:sp>
        <p:nvSpPr>
          <p:cNvPr id="6" name="Zástupný symbol pro obsah 5"/>
          <p:cNvSpPr>
            <a:spLocks noGrp="1"/>
          </p:cNvSpPr>
          <p:nvPr>
            <p:ph sz="half" idx="2"/>
          </p:nvPr>
        </p:nvSpPr>
        <p:spPr/>
        <p:txBody>
          <a:bodyPr>
            <a:normAutofit fontScale="85000" lnSpcReduction="10000"/>
          </a:bodyPr>
          <a:lstStyle/>
          <a:p>
            <a:endParaRPr lang="cs-CZ" dirty="0"/>
          </a:p>
        </p:txBody>
      </p:sp>
      <p:pic>
        <p:nvPicPr>
          <p:cNvPr id="1026" name="Picture 2" descr="F:\Jaroslav_Durych_193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1412776"/>
            <a:ext cx="3168352" cy="517986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7268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Rekviem - Kurýr</a:t>
            </a:r>
            <a:endParaRPr lang="cs-CZ" dirty="0"/>
          </a:p>
        </p:txBody>
      </p:sp>
      <p:sp>
        <p:nvSpPr>
          <p:cNvPr id="3" name="Zástupný symbol pro obsah 2"/>
          <p:cNvSpPr>
            <a:spLocks noGrp="1"/>
          </p:cNvSpPr>
          <p:nvPr>
            <p:ph sz="half" idx="1"/>
          </p:nvPr>
        </p:nvSpPr>
        <p:spPr/>
        <p:txBody>
          <a:bodyPr>
            <a:normAutofit fontScale="85000" lnSpcReduction="20000"/>
          </a:bodyPr>
          <a:lstStyle/>
          <a:p>
            <a:pPr marL="0" indent="0" algn="just">
              <a:buNone/>
            </a:pPr>
            <a:r>
              <a:rPr lang="cs-CZ" i="1" dirty="0" smtClean="0"/>
              <a:t>„Červená šerpa!“ zalehlo do uší jezdcových. Podíval se na svou šerpu, aby se o tom přesvědčil. Byl šedý den, hradby, střechy, halapartny, vojáci, mraky, cesta, všecko bylo šedivé, provlhlé a zkřehlé. Jen červená barva šerpy byla něčím zvláštním, jako růže v blátě. Vyjížděl do vnitřní brány, ta se </a:t>
            </a:r>
            <a:r>
              <a:rPr lang="cs-CZ" i="1" dirty="0" err="1" smtClean="0"/>
              <a:t>věžila</a:t>
            </a:r>
            <a:r>
              <a:rPr lang="cs-CZ" i="1" dirty="0" smtClean="0"/>
              <a:t> hrozivě, snažila se zdáti vysoká, mocná a tvrdá jako domýšlivost starousedlého měšťana.</a:t>
            </a:r>
            <a:endParaRPr lang="cs-CZ" i="1" dirty="0"/>
          </a:p>
        </p:txBody>
      </p:sp>
      <p:sp>
        <p:nvSpPr>
          <p:cNvPr id="4" name="Zástupný symbol pro obsah 3"/>
          <p:cNvSpPr>
            <a:spLocks noGrp="1"/>
          </p:cNvSpPr>
          <p:nvPr>
            <p:ph sz="half" idx="2"/>
          </p:nvPr>
        </p:nvSpPr>
        <p:spPr>
          <a:xfrm>
            <a:off x="4648200" y="1600200"/>
            <a:ext cx="4038600" cy="4781128"/>
          </a:xfrm>
        </p:spPr>
        <p:txBody>
          <a:bodyPr>
            <a:normAutofit fontScale="85000" lnSpcReduction="20000"/>
          </a:bodyPr>
          <a:lstStyle/>
          <a:p>
            <a:pPr marL="514350" indent="-514350">
              <a:buAutoNum type="arabicParenR"/>
            </a:pPr>
            <a:r>
              <a:rPr lang="cs-CZ" dirty="0" smtClean="0"/>
              <a:t>Vysvětli slovo kurýr? Jaká znáš synonyma? Kde se s tímto výrazem setkáváme dnes?</a:t>
            </a:r>
          </a:p>
          <a:p>
            <a:pPr marL="0" indent="0">
              <a:buNone/>
            </a:pPr>
            <a:endParaRPr lang="cs-CZ" dirty="0" smtClean="0"/>
          </a:p>
          <a:p>
            <a:pPr marL="514350" indent="-514350">
              <a:buAutoNum type="arabicParenR" startAt="2"/>
            </a:pPr>
            <a:r>
              <a:rPr lang="cs-CZ" dirty="0" smtClean="0"/>
              <a:t>Najdi v ukázce výčet.</a:t>
            </a:r>
          </a:p>
          <a:p>
            <a:pPr marL="514350" indent="-514350">
              <a:buAutoNum type="arabicParenR" startAt="2"/>
            </a:pPr>
            <a:endParaRPr lang="cs-CZ" dirty="0" smtClean="0"/>
          </a:p>
          <a:p>
            <a:pPr marL="514350" indent="-514350">
              <a:buAutoNum type="arabicParenR"/>
            </a:pPr>
            <a:endParaRPr lang="cs-CZ" dirty="0" smtClean="0"/>
          </a:p>
          <a:p>
            <a:pPr marL="0" indent="0">
              <a:buNone/>
            </a:pPr>
            <a:r>
              <a:rPr lang="cs-CZ" dirty="0" smtClean="0"/>
              <a:t>3)     Vyber z ukázky přirovnání.</a:t>
            </a:r>
          </a:p>
          <a:p>
            <a:pPr marL="0" indent="0">
              <a:buNone/>
            </a:pPr>
            <a:endParaRPr lang="cs-CZ" dirty="0" smtClean="0"/>
          </a:p>
          <a:p>
            <a:pPr marL="0" indent="0">
              <a:buNone/>
            </a:pPr>
            <a:endParaRPr lang="cs-CZ" dirty="0" smtClean="0"/>
          </a:p>
          <a:p>
            <a:pPr marL="514350" indent="-514350">
              <a:buAutoNum type="arabicParenR" startAt="4"/>
            </a:pPr>
            <a:r>
              <a:rPr lang="cs-CZ" dirty="0" smtClean="0"/>
              <a:t>Který smysl ve čtenáři  probouzí popisovaná scéna? Proč?</a:t>
            </a:r>
          </a:p>
          <a:p>
            <a:pPr marL="514350" indent="-514350">
              <a:buAutoNum type="arabicParenR"/>
            </a:pPr>
            <a:endParaRPr lang="cs-CZ" dirty="0"/>
          </a:p>
        </p:txBody>
      </p:sp>
    </p:spTree>
    <p:extLst>
      <p:ext uri="{BB962C8B-B14F-4D97-AF65-F5344CB8AC3E}">
        <p14:creationId xmlns:p14="http://schemas.microsoft.com/office/powerpoint/2010/main" val="1932589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Rekviem - Kurýr</a:t>
            </a:r>
            <a:endParaRPr lang="cs-CZ" dirty="0"/>
          </a:p>
        </p:txBody>
      </p:sp>
      <p:sp>
        <p:nvSpPr>
          <p:cNvPr id="3" name="Zástupný symbol pro obsah 2"/>
          <p:cNvSpPr>
            <a:spLocks noGrp="1"/>
          </p:cNvSpPr>
          <p:nvPr>
            <p:ph sz="half" idx="1"/>
          </p:nvPr>
        </p:nvSpPr>
        <p:spPr>
          <a:xfrm>
            <a:off x="457200" y="1340768"/>
            <a:ext cx="4038600" cy="5112568"/>
          </a:xfrm>
        </p:spPr>
        <p:txBody>
          <a:bodyPr>
            <a:noAutofit/>
          </a:bodyPr>
          <a:lstStyle/>
          <a:p>
            <a:pPr marL="514350" indent="-514350">
              <a:buAutoNum type="arabicParenR"/>
            </a:pPr>
            <a:r>
              <a:rPr lang="cs-CZ" sz="2200" dirty="0" smtClean="0"/>
              <a:t>Kurýr přijíždí do města Olomouce s listem vydaným vévodou Albrechtem z Valdštejna, vyzývajícím město ke kapitulaci. Během cesty ovšem dojde k nečekané události…. Které? </a:t>
            </a:r>
          </a:p>
          <a:p>
            <a:pPr marL="514350" indent="-514350">
              <a:buAutoNum type="arabicParenR"/>
            </a:pPr>
            <a:r>
              <a:rPr lang="cs-CZ" sz="2200" dirty="0" smtClean="0"/>
              <a:t>Vzhledem k rozdílné informovanosti obou jednajících stran dochází k netradiční situaci. Zkuste ji popsat.</a:t>
            </a:r>
          </a:p>
          <a:p>
            <a:pPr marL="514350" indent="-514350">
              <a:buAutoNum type="arabicParenR"/>
            </a:pPr>
            <a:r>
              <a:rPr lang="cs-CZ" sz="2200" dirty="0" smtClean="0"/>
              <a:t>Jak se asi změní chování kurýra, když se dozví nové skutečnosti?</a:t>
            </a:r>
            <a:endParaRPr lang="cs-CZ" sz="2200" dirty="0"/>
          </a:p>
        </p:txBody>
      </p:sp>
      <p:sp>
        <p:nvSpPr>
          <p:cNvPr id="4" name="Zástupný symbol pro obsah 3"/>
          <p:cNvSpPr>
            <a:spLocks noGrp="1"/>
          </p:cNvSpPr>
          <p:nvPr>
            <p:ph sz="half" idx="2"/>
          </p:nvPr>
        </p:nvSpPr>
        <p:spPr>
          <a:xfrm>
            <a:off x="4648200" y="1340768"/>
            <a:ext cx="4038600" cy="5328592"/>
          </a:xfrm>
        </p:spPr>
        <p:txBody>
          <a:bodyPr>
            <a:normAutofit fontScale="70000" lnSpcReduction="20000"/>
          </a:bodyPr>
          <a:lstStyle/>
          <a:p>
            <a:pPr marL="0" indent="0" algn="just">
              <a:buNone/>
            </a:pPr>
            <a:r>
              <a:rPr lang="cs-CZ" i="1" dirty="0" smtClean="0"/>
              <a:t>Švabachové litery se nadouvaly jako malí tlustí měšťané, přihlížející k slavnostnímu mučení na rynku,  a křivé stínové tahy se líně kmitaly jako přežraní hadové. Z nečistých tlam obludných liter vylézala ohavná zvěst o zaslouženém neslavném konci ohavné rebelie frýdlantské, o justifikaci generálů a vévody Albrechta, kteří chystali atentát na rod habsburský a celou říši. Exekutoři byli líčeni jako lidé stateční a čin jejich zván heroickým a svatým.</a:t>
            </a:r>
          </a:p>
          <a:p>
            <a:pPr marL="0" indent="0" algn="just">
              <a:buNone/>
            </a:pPr>
            <a:endParaRPr lang="cs-CZ" i="1" dirty="0" smtClean="0"/>
          </a:p>
          <a:p>
            <a:pPr marL="0" indent="0" algn="just">
              <a:buNone/>
            </a:pPr>
            <a:r>
              <a:rPr lang="cs-CZ" i="1" dirty="0" smtClean="0"/>
              <a:t>…</a:t>
            </a:r>
          </a:p>
          <a:p>
            <a:pPr marL="0" indent="0" algn="just">
              <a:buNone/>
            </a:pPr>
            <a:endParaRPr lang="cs-CZ" i="1" dirty="0" smtClean="0"/>
          </a:p>
          <a:p>
            <a:pPr marL="0" indent="0" algn="just">
              <a:buNone/>
            </a:pPr>
            <a:r>
              <a:rPr lang="cs-CZ" i="1" dirty="0" smtClean="0"/>
              <a:t>Ruce se mu zatřásly, obličej nabyl barvy šedé až olivové, dech ustával. Strašný kus novin se stával důkazem jistoty.</a:t>
            </a:r>
            <a:endParaRPr lang="cs-CZ" i="1" dirty="0"/>
          </a:p>
        </p:txBody>
      </p:sp>
    </p:spTree>
    <p:extLst>
      <p:ext uri="{BB962C8B-B14F-4D97-AF65-F5344CB8AC3E}">
        <p14:creationId xmlns:p14="http://schemas.microsoft.com/office/powerpoint/2010/main" val="1363162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Rekviem - Kurýr</a:t>
            </a:r>
            <a:endParaRPr lang="cs-CZ" dirty="0"/>
          </a:p>
        </p:txBody>
      </p:sp>
      <p:sp>
        <p:nvSpPr>
          <p:cNvPr id="3" name="Zástupný symbol pro obsah 2"/>
          <p:cNvSpPr>
            <a:spLocks noGrp="1"/>
          </p:cNvSpPr>
          <p:nvPr>
            <p:ph sz="half" idx="1"/>
          </p:nvPr>
        </p:nvSpPr>
        <p:spPr/>
        <p:txBody>
          <a:bodyPr>
            <a:normAutofit fontScale="77500" lnSpcReduction="20000"/>
          </a:bodyPr>
          <a:lstStyle/>
          <a:p>
            <a:pPr marL="0" indent="0" algn="just">
              <a:buNone/>
            </a:pPr>
            <a:r>
              <a:rPr lang="cs-CZ" i="1" dirty="0" smtClean="0"/>
              <a:t>Jen z města! Skočit přes hradby až na druhý konec světa! Ostruhy byly vbity do slabin koňských. Kurýr se vzpřímil, spatřil pod sebou háj palisád jako kůly pro nesčetné řady zločinců. Hrotily se, natahovaly se hladově a špičatě. Ve skoku se překlonil přes hlavu koňskou. Jen z města! Až na druhý konec světa! Cítil, že letí, a bylo mu blaženě. Lebka pyšně a zpupně zapraštěla o palisádu. A bylo ticho, jen roztržený kůň v posledním tažení bil podkovami alarm, jehož už nikdo neslyšel.</a:t>
            </a:r>
            <a:endParaRPr lang="cs-CZ" i="1" dirty="0"/>
          </a:p>
        </p:txBody>
      </p:sp>
      <p:sp>
        <p:nvSpPr>
          <p:cNvPr id="4" name="Zástupný symbol pro obsah 3"/>
          <p:cNvSpPr>
            <a:spLocks noGrp="1"/>
          </p:cNvSpPr>
          <p:nvPr>
            <p:ph sz="half" idx="2"/>
          </p:nvPr>
        </p:nvSpPr>
        <p:spPr/>
        <p:txBody>
          <a:bodyPr>
            <a:normAutofit fontScale="77500" lnSpcReduction="20000"/>
          </a:bodyPr>
          <a:lstStyle/>
          <a:p>
            <a:pPr marL="514350" indent="-514350">
              <a:buAutoNum type="arabicParenR"/>
            </a:pPr>
            <a:r>
              <a:rPr lang="cs-CZ" dirty="0" smtClean="0"/>
              <a:t>Co vedlo kurýra k popisovanému činu?</a:t>
            </a:r>
          </a:p>
          <a:p>
            <a:pPr marL="514350" indent="-514350">
              <a:buAutoNum type="arabicParenR"/>
            </a:pPr>
            <a:endParaRPr lang="cs-CZ" dirty="0"/>
          </a:p>
          <a:p>
            <a:pPr marL="514350" indent="-514350">
              <a:buAutoNum type="arabicParenR"/>
            </a:pPr>
            <a:endParaRPr lang="cs-CZ" dirty="0" smtClean="0"/>
          </a:p>
          <a:p>
            <a:pPr marL="514350" indent="-514350">
              <a:buAutoNum type="arabicParenR"/>
            </a:pPr>
            <a:r>
              <a:rPr lang="cs-CZ" dirty="0" smtClean="0"/>
              <a:t>Které vlastnosti je možno mu přisoudit?</a:t>
            </a:r>
          </a:p>
          <a:p>
            <a:pPr marL="514350" indent="-514350">
              <a:buAutoNum type="arabicParenR"/>
            </a:pPr>
            <a:endParaRPr lang="cs-CZ" dirty="0"/>
          </a:p>
          <a:p>
            <a:pPr marL="514350" indent="-514350">
              <a:buAutoNum type="arabicParenR"/>
            </a:pPr>
            <a:endParaRPr lang="cs-CZ" dirty="0" smtClean="0"/>
          </a:p>
          <a:p>
            <a:pPr marL="514350" indent="-514350">
              <a:buAutoNum type="arabicParenR"/>
            </a:pPr>
            <a:r>
              <a:rPr lang="cs-CZ" dirty="0" smtClean="0"/>
              <a:t>Najdi v textu přívlastky v postpozici? </a:t>
            </a:r>
            <a:r>
              <a:rPr lang="cs-CZ" smtClean="0"/>
              <a:t>Proč jich </a:t>
            </a:r>
            <a:r>
              <a:rPr lang="cs-CZ" dirty="0" smtClean="0"/>
              <a:t>autor využívá?</a:t>
            </a:r>
            <a:endParaRPr lang="cs-CZ" dirty="0"/>
          </a:p>
        </p:txBody>
      </p:sp>
    </p:spTree>
    <p:extLst>
      <p:ext uri="{BB962C8B-B14F-4D97-AF65-F5344CB8AC3E}">
        <p14:creationId xmlns:p14="http://schemas.microsoft.com/office/powerpoint/2010/main" val="991570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t>Zdroje:</a:t>
            </a:r>
            <a:endParaRPr lang="cs-CZ" dirty="0"/>
          </a:p>
        </p:txBody>
      </p:sp>
      <p:sp>
        <p:nvSpPr>
          <p:cNvPr id="6" name="Zástupný symbol pro obsah 5"/>
          <p:cNvSpPr>
            <a:spLocks noGrp="1"/>
          </p:cNvSpPr>
          <p:nvPr>
            <p:ph idx="1"/>
          </p:nvPr>
        </p:nvSpPr>
        <p:spPr/>
        <p:txBody>
          <a:bodyPr>
            <a:normAutofit lnSpcReduction="10000"/>
          </a:bodyPr>
          <a:lstStyle/>
          <a:p>
            <a:r>
              <a:rPr lang="cs-CZ" dirty="0" smtClean="0"/>
              <a:t>DURYCH, Jaroslav: Rekviem, Praha 1989</a:t>
            </a:r>
          </a:p>
          <a:p>
            <a:r>
              <a:rPr lang="cs-CZ" dirty="0"/>
              <a:t>MOLDANOVÁ, </a:t>
            </a:r>
            <a:r>
              <a:rPr lang="cs-CZ" dirty="0" err="1"/>
              <a:t>Dobrava</a:t>
            </a:r>
            <a:r>
              <a:rPr lang="cs-CZ" dirty="0"/>
              <a:t>: Česká literatura období avantgardy (1918-1945), Ústín nad Labem </a:t>
            </a:r>
            <a:r>
              <a:rPr lang="cs-CZ" dirty="0" smtClean="0"/>
              <a:t>2005</a:t>
            </a:r>
          </a:p>
          <a:p>
            <a:r>
              <a:rPr lang="cs-CZ" dirty="0" smtClean="0"/>
              <a:t>MUKAŘOVSKÝ, Jan: Dějiny české literatury IV., Praha 1995</a:t>
            </a:r>
            <a:endParaRPr lang="cs-CZ" dirty="0">
              <a:hlinkClick r:id="rId2"/>
            </a:endParaRPr>
          </a:p>
          <a:p>
            <a:r>
              <a:rPr lang="cs-CZ" u="sng" dirty="0">
                <a:hlinkClick r:id="rId3"/>
              </a:rPr>
              <a:t>http://</a:t>
            </a:r>
            <a:r>
              <a:rPr lang="cs-CZ" u="sng" dirty="0" smtClean="0">
                <a:hlinkClick r:id="rId3"/>
              </a:rPr>
              <a:t>cs.wikipedia.org/wiki/Jaroslav_Durych</a:t>
            </a:r>
            <a:endParaRPr lang="cs-CZ" dirty="0"/>
          </a:p>
          <a:p>
            <a:r>
              <a:rPr lang="cs-CZ" u="sng" dirty="0">
                <a:hlinkClick r:id="rId4"/>
              </a:rPr>
              <a:t>http://cs.wikipedia.org/wiki/Soubor:Jaroslav_Durych_1930.jpg</a:t>
            </a:r>
            <a:endParaRPr lang="cs-CZ" dirty="0"/>
          </a:p>
          <a:p>
            <a:endParaRPr lang="cs-CZ" dirty="0"/>
          </a:p>
        </p:txBody>
      </p:sp>
    </p:spTree>
    <p:extLst>
      <p:ext uri="{BB962C8B-B14F-4D97-AF65-F5344CB8AC3E}">
        <p14:creationId xmlns:p14="http://schemas.microsoft.com/office/powerpoint/2010/main" val="2661689248"/>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TotalTime>
  <Words>674</Words>
  <Application>Microsoft Office PowerPoint</Application>
  <PresentationFormat>Předvádění na obrazovce (4:3)</PresentationFormat>
  <Paragraphs>61</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Prezentace aplikace PowerPoint</vt:lpstr>
      <vt:lpstr>Anotace:</vt:lpstr>
      <vt:lpstr>Jaroslav Durych</vt:lpstr>
      <vt:lpstr>Rekviem - Kurýr</vt:lpstr>
      <vt:lpstr>Rekviem - Kurýr</vt:lpstr>
      <vt:lpstr>Rekviem - Kurýr</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Jan Dvořák</dc:creator>
  <cp:lastModifiedBy>Jan Dvořák</cp:lastModifiedBy>
  <cp:revision>8</cp:revision>
  <dcterms:created xsi:type="dcterms:W3CDTF">2013-08-29T16:55:57Z</dcterms:created>
  <dcterms:modified xsi:type="dcterms:W3CDTF">2014-01-28T10:15:57Z</dcterms:modified>
</cp:coreProperties>
</file>