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1" r:id="rId6"/>
    <p:sldId id="262" r:id="rId7"/>
    <p:sldId id="263" r:id="rId8"/>
    <p:sldId id="264" r:id="rId9"/>
    <p:sldId id="265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08C82-426C-4D01-929A-25E57086C3FF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58DE9-DCA5-4055-9377-6D34619BB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30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08C82-426C-4D01-929A-25E57086C3FF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58DE9-DCA5-4055-9377-6D34619BB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691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08C82-426C-4D01-929A-25E57086C3FF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58DE9-DCA5-4055-9377-6D34619BB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383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08C82-426C-4D01-929A-25E57086C3FF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58DE9-DCA5-4055-9377-6D34619BB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49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08C82-426C-4D01-929A-25E57086C3FF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58DE9-DCA5-4055-9377-6D34619BB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182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08C82-426C-4D01-929A-25E57086C3FF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58DE9-DCA5-4055-9377-6D34619BB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904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08C82-426C-4D01-929A-25E57086C3FF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58DE9-DCA5-4055-9377-6D34619BB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547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08C82-426C-4D01-929A-25E57086C3FF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58DE9-DCA5-4055-9377-6D34619BB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955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08C82-426C-4D01-929A-25E57086C3FF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58DE9-DCA5-4055-9377-6D34619BB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700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08C82-426C-4D01-929A-25E57086C3FF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58DE9-DCA5-4055-9377-6D34619BB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505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08C82-426C-4D01-929A-25E57086C3FF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58DE9-DCA5-4055-9377-6D34619BB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896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08C82-426C-4D01-929A-25E57086C3FF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258DE9-DCA5-4055-9377-6D34619BB5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829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lovnikceskeliteratury.cz/imagePage.jsp?docid=11&amp;id=12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5637192"/>
              </p:ext>
            </p:extLst>
          </p:nvPr>
        </p:nvGraphicFramePr>
        <p:xfrm>
          <a:off x="578832" y="3645024"/>
          <a:ext cx="8208912" cy="26880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8116"/>
                <a:gridCol w="6250796"/>
              </a:tblGrid>
              <a:tr h="85929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36372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Dvořák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6372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VY_12_INOVACE_01B_07_František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Halas – Torzo naděje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6372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literatura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6372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6372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1.6.2013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9832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Halas – Torzo naděje</a:t>
            </a:r>
            <a:endParaRPr lang="cs-CZ" dirty="0"/>
          </a:p>
        </p:txBody>
      </p:sp>
      <p:pic>
        <p:nvPicPr>
          <p:cNvPr id="3074" name="Picture 2" descr="F:\halas.jsp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72816"/>
            <a:ext cx="2968724" cy="4156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7053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Materiál je určen pro 3. nebo 4. ročníky čtyřletého studijního programu gymnázia, případně pro 5. či 6. ročníky šestiletého studijního programu gymnázia.</a:t>
            </a:r>
          </a:p>
          <a:p>
            <a:r>
              <a:rPr lang="cs-CZ" dirty="0"/>
              <a:t>Součástí jsou základní informace o autorovi, primárně je však materiál zaměřen na rozvoj čtenářské gramotnosti</a:t>
            </a:r>
            <a:r>
              <a:rPr lang="cs-CZ" dirty="0" smtClean="0"/>
              <a:t>.</a:t>
            </a:r>
          </a:p>
          <a:p>
            <a:r>
              <a:rPr lang="cs-CZ" dirty="0" smtClean="0"/>
              <a:t>Cílem materiálu je také poukázat na provázanost společenských událostí a umělecké činnosti v krizovém roce 1938.</a:t>
            </a:r>
            <a:endParaRPr lang="cs-CZ" dirty="0"/>
          </a:p>
          <a:p>
            <a:r>
              <a:rPr lang="cs-CZ" dirty="0"/>
              <a:t>Studenti pracují s textem. Na základě jeho přečtení pak odpovídají na zadané otázky. Odpovědi lze zaznamenat na tabuli přímo do materiálu pomocí fixu či elektronického pera</a:t>
            </a:r>
            <a:r>
              <a:rPr lang="cs-CZ" dirty="0" smtClean="0"/>
              <a:t>. Otázky lze využít i pro samostatnou práci studentů.</a:t>
            </a:r>
            <a:endParaRPr lang="cs-CZ" dirty="0"/>
          </a:p>
          <a:p>
            <a:r>
              <a:rPr lang="cs-CZ" dirty="0" smtClean="0"/>
              <a:t>Materiál </a:t>
            </a:r>
            <a:r>
              <a:rPr lang="cs-CZ" dirty="0"/>
              <a:t>je určen k interaktivní výuce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2074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1938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cs-CZ" dirty="0">
                <a:latin typeface="Times New Roman"/>
                <a:ea typeface="Times New Roman"/>
              </a:rPr>
              <a:t>Rok 1938. Rok který byl, je a ještě dlouhou dobu bude námětem dlouhých diskuzí. Rok jehož nejzářivějším a zároveň nejtemnějším měsícem je září. V době kdy mladá, sotva dvacetiletá, Republika československá bojovala zápas o své bytí a nebytí, bylo vzduchem cítit napětí. Poté nastala ta osudná noc, napětí povolilo a v očích Čechů se zaleskly slzy. Dnes jen těžko dokážeme zhodnotit, zda Mnichov byl záchranou naší kultury či jen počátkem několikaletého útlaku. V myslích tehdejších Čechů byl však synonymem zrady a tragédie. Přesto naděje stále žila. Republika byla „malá, ale naše“!</a:t>
            </a: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cs-CZ" dirty="0">
                <a:latin typeface="Times New Roman"/>
                <a:ea typeface="Times New Roman"/>
              </a:rPr>
              <a:t>  Zářijové dny tak nemohly uniknout pozornosti básníků. Tolik nadšení a následné bolesti se jen málokdy objeví takřka současně a navíc v takovém rozsahu, kdy jásá a hned na to trpí celý národ. Utrpení porobeného je zde doprovázeno fanatickými projevy vítězů a na pozadí tohoto zápasu o střední Evropu, zápasu o světový mír, si každý prožívá zdánlivě nedůležitý vnitřní boj. To vše si žádá povšimnutí básníkovo. Ti naši neteční nebyli. Vladimír Holan a jeho Září 1938, Josef Hora a Domov, a především František Halas se svým Torzem naděje a Seifertova sbírka Zhasněte světla jsou toho důkazem.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315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Halas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* 1901 v Brně</a:t>
            </a:r>
          </a:p>
          <a:p>
            <a:r>
              <a:rPr lang="cs-CZ" dirty="0" smtClean="0"/>
              <a:t>Rodiče pracovali v textilce, otec ho přivedl k levicovému smýšlení</a:t>
            </a:r>
          </a:p>
          <a:p>
            <a:r>
              <a:rPr lang="cs-CZ" dirty="0" smtClean="0"/>
              <a:t>Dětství prožil na Vysočině X literární počátky opět v Brně</a:t>
            </a:r>
          </a:p>
          <a:p>
            <a:r>
              <a:rPr lang="cs-CZ" dirty="0" smtClean="0"/>
              <a:t>Člen Devětsilu</a:t>
            </a:r>
          </a:p>
          <a:p>
            <a:r>
              <a:rPr lang="cs-CZ" dirty="0" smtClean="0"/>
              <a:t>Inspirován Baudelairem a </a:t>
            </a:r>
            <a:r>
              <a:rPr lang="cs-CZ" dirty="0" err="1" smtClean="0"/>
              <a:t>Traklem</a:t>
            </a:r>
            <a:endParaRPr lang="cs-CZ" dirty="0" smtClean="0"/>
          </a:p>
          <a:p>
            <a:r>
              <a:rPr lang="cs-CZ" dirty="0" smtClean="0"/>
              <a:t>Po roce 1945 vystupuje jako aktivní komunista, avšak novým režimem byl zklamán</a:t>
            </a:r>
          </a:p>
          <a:p>
            <a:r>
              <a:rPr lang="cs-CZ" dirty="0" smtClean="0"/>
              <a:t>+ 1949</a:t>
            </a:r>
          </a:p>
          <a:p>
            <a:endParaRPr lang="cs-CZ" dirty="0"/>
          </a:p>
        </p:txBody>
      </p:sp>
      <p:pic>
        <p:nvPicPr>
          <p:cNvPr id="2050" name="Picture 2" descr="F:\halas.jsp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88840"/>
            <a:ext cx="2673424" cy="3742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5379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 sbírky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Halas v září mobilizoval jako tisíce jiných mužů a z jeho „vojácky drsných“ zápisků do deníku posléze vzniknou verše </a:t>
            </a:r>
            <a:r>
              <a:rPr lang="cs-CZ" i="1" dirty="0"/>
              <a:t>Torsa naděje</a:t>
            </a:r>
            <a:r>
              <a:rPr lang="cs-CZ" dirty="0"/>
              <a:t>. Metoda psaní byla tzv. mozaiková. Během svého působení na frontě si Halas zapisoval jednak věcné údaje (Kdy, kde, co), jednak náčrtky veršů, ale i např. adresy lidí s nimiž se setkal. Tyto zápisky pak pozdější sbírce dodávají syrovou autenticitu a údernost. Sporé  a kusé záznamy z malého hnědého bloku nutí nás stále ke srovnávání s tím, co známe ze sbírky </a:t>
            </a:r>
            <a:r>
              <a:rPr lang="cs-CZ" i="1" dirty="0"/>
              <a:t>Torso naděje</a:t>
            </a:r>
            <a:r>
              <a:rPr lang="cs-CZ" dirty="0"/>
              <a:t> i z jiných textů té doby.</a:t>
            </a:r>
          </a:p>
          <a:p>
            <a:r>
              <a:rPr lang="cs-CZ" dirty="0"/>
              <a:t>  Původním Halasovým záměrem však bylo vytvořit drama. To mělo nést název </a:t>
            </a:r>
            <a:r>
              <a:rPr lang="cs-CZ" i="1" dirty="0" err="1"/>
              <a:t>Mobilisace</a:t>
            </a:r>
            <a:r>
              <a:rPr lang="cs-CZ" dirty="0"/>
              <a:t> s podtitulem </a:t>
            </a:r>
            <a:r>
              <a:rPr lang="cs-CZ" i="1" dirty="0"/>
              <a:t>Hra o marných ctnostech</a:t>
            </a:r>
            <a:r>
              <a:rPr lang="cs-CZ" dirty="0"/>
              <a:t>. Hrané scény měly být dle plánu střídány filmovými záběry. E.F. Burian, na kterého se Halas obrátil, pochopil aktuální naléhavost Halasova záměru, ale střízlivě usoudil, že divadelní realizace by vzhledem k předpokládanému dějinnému vývoji byla zdlouhavá a možná nereálná, že cenzura by hru okleštila, ne-li zakázala. Z Halasových skic a fragmentů tak vznikla básnická sbírka. báseň se staví jakoby „na přeskáčku“ ze zaznamenaných střípků zážitků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5460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Torzo naděje - rozbor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i="1" dirty="0">
                <a:latin typeface="Times New Roman"/>
                <a:ea typeface="Times New Roman"/>
              </a:rPr>
              <a:t>Kůň bronzový kůň Václavův</a:t>
            </a:r>
            <a:endParaRPr lang="cs-CZ" dirty="0">
              <a:latin typeface="Times New Roman"/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i="1" dirty="0">
                <a:latin typeface="Times New Roman"/>
                <a:ea typeface="Times New Roman"/>
              </a:rPr>
              <a:t>se včera v noci </a:t>
            </a:r>
            <a:r>
              <a:rPr lang="cs-CZ" i="1" dirty="0" err="1">
                <a:latin typeface="Times New Roman"/>
                <a:ea typeface="Times New Roman"/>
              </a:rPr>
              <a:t>třás</a:t>
            </a:r>
            <a:endParaRPr lang="cs-CZ" dirty="0">
              <a:latin typeface="Times New Roman"/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i="1" dirty="0">
                <a:latin typeface="Times New Roman"/>
                <a:ea typeface="Times New Roman"/>
              </a:rPr>
              <a:t>a kníže kopí potěžkal</a:t>
            </a:r>
            <a:endParaRPr lang="cs-CZ" dirty="0">
              <a:latin typeface="Times New Roman"/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i="1" dirty="0">
                <a:latin typeface="Times New Roman"/>
                <a:ea typeface="Times New Roman"/>
              </a:rPr>
              <a:t>Myslete na chorál</a:t>
            </a:r>
            <a:endParaRPr lang="cs-CZ" dirty="0">
              <a:latin typeface="Times New Roman"/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i="1" dirty="0">
                <a:latin typeface="Times New Roman"/>
                <a:ea typeface="Times New Roman"/>
              </a:rPr>
              <a:t>Malověrní</a:t>
            </a:r>
            <a:endParaRPr lang="cs-CZ" dirty="0">
              <a:latin typeface="Times New Roman"/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i="1" dirty="0">
                <a:latin typeface="Times New Roman"/>
                <a:ea typeface="Times New Roman"/>
              </a:rPr>
              <a:t>Myslete na chorál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buNone/>
            </a:pPr>
            <a:r>
              <a:rPr lang="cs-CZ" dirty="0" smtClean="0"/>
              <a:t>                                  (Praze)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Ke komu a proč básník obrací svou pozornost?</a:t>
            </a:r>
          </a:p>
          <a:p>
            <a:pPr marL="514350" indent="-514350">
              <a:buAutoNum type="arabicParenR"/>
            </a:pPr>
            <a:r>
              <a:rPr lang="cs-CZ" dirty="0" smtClean="0"/>
              <a:t>Která noc je v textu zmíněna?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 se jmenuje chorál, který je nejstarší duchovní písní u nás?</a:t>
            </a:r>
          </a:p>
          <a:p>
            <a:pPr marL="514350" indent="-514350">
              <a:buAutoNum type="arabicParenR"/>
            </a:pPr>
            <a:r>
              <a:rPr lang="cs-CZ" dirty="0" smtClean="0"/>
              <a:t>Halas apeluje na společnost a její postoj. Jak se tato skutečnost odlišuje od předchozích sbírek básníka?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2337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Torzo naděje - rozbor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600200"/>
            <a:ext cx="5472608" cy="4525963"/>
          </a:xfrm>
        </p:spPr>
        <p:txBody>
          <a:bodyPr>
            <a:normAutofit fontScale="92500"/>
          </a:bodyPr>
          <a:lstStyle/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i="1" dirty="0">
                <a:latin typeface="Times New Roman"/>
                <a:ea typeface="Times New Roman"/>
              </a:rPr>
              <a:t>Zvoní </a:t>
            </a:r>
            <a:r>
              <a:rPr lang="cs-CZ" i="1" dirty="0" err="1">
                <a:latin typeface="Times New Roman"/>
                <a:ea typeface="Times New Roman"/>
              </a:rPr>
              <a:t>zvoní</a:t>
            </a:r>
            <a:r>
              <a:rPr lang="cs-CZ" i="1" dirty="0">
                <a:latin typeface="Times New Roman"/>
                <a:ea typeface="Times New Roman"/>
              </a:rPr>
              <a:t> zrady zvon zrady zvon</a:t>
            </a:r>
            <a:endParaRPr lang="cs-CZ" dirty="0">
              <a:latin typeface="Times New Roman"/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i="1" dirty="0">
                <a:latin typeface="Times New Roman"/>
                <a:ea typeface="Times New Roman"/>
              </a:rPr>
              <a:t>Čí ruce ho rozhoupaly</a:t>
            </a:r>
            <a:endParaRPr lang="cs-CZ" dirty="0">
              <a:latin typeface="Times New Roman"/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i="1" dirty="0">
                <a:latin typeface="Times New Roman"/>
                <a:ea typeface="Times New Roman"/>
              </a:rPr>
              <a:t>Francie sladká </a:t>
            </a:r>
            <a:r>
              <a:rPr lang="cs-CZ" i="1" dirty="0" smtClean="0">
                <a:latin typeface="Times New Roman"/>
                <a:ea typeface="Times New Roman"/>
              </a:rPr>
              <a:t>hrdý Albion</a:t>
            </a:r>
            <a:endParaRPr lang="cs-CZ" dirty="0">
              <a:latin typeface="Times New Roman"/>
              <a:ea typeface="Times New Roman"/>
            </a:endParaRPr>
          </a:p>
          <a:p>
            <a:pPr marL="0" indent="0" algn="ctr">
              <a:lnSpc>
                <a:spcPct val="150000"/>
              </a:lnSpc>
              <a:spcAft>
                <a:spcPts val="0"/>
              </a:spcAft>
              <a:buNone/>
            </a:pPr>
            <a:r>
              <a:rPr lang="cs-CZ" i="1" dirty="0">
                <a:latin typeface="Times New Roman"/>
                <a:ea typeface="Times New Roman"/>
              </a:rPr>
              <a:t>a  my je milovali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buNone/>
            </a:pPr>
            <a:r>
              <a:rPr lang="cs-CZ" dirty="0" smtClean="0"/>
              <a:t>                                       (Zpěv úzkosti)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08104" y="1600200"/>
            <a:ext cx="3178696" cy="4709120"/>
          </a:xfrm>
        </p:spPr>
        <p:txBody>
          <a:bodyPr>
            <a:normAutofit fontScale="925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Jaký druh verše je využit v ukázce?</a:t>
            </a:r>
          </a:p>
          <a:p>
            <a:pPr marL="514350" indent="-514350">
              <a:buAutoNum type="arabicParenR"/>
            </a:pPr>
            <a:r>
              <a:rPr lang="cs-CZ" dirty="0" smtClean="0"/>
              <a:t>Co je to Albion? Proč je z něj (a z Francie) Halas zklamán? Ve kterém verši je to naznačeno? Jak souvisí s všeobecným očekáváním?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5315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Torzo naděje -rozbor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Zbytečný voják na stráni </a:t>
            </a:r>
          </a:p>
          <a:p>
            <a:pPr marL="0" indent="0" algn="ctr">
              <a:buNone/>
            </a:pPr>
            <a:r>
              <a:rPr lang="cs-CZ" sz="2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kterou si říjen rozestýlal</a:t>
            </a:r>
          </a:p>
          <a:p>
            <a:pPr marL="0" indent="0" algn="ctr">
              <a:buNone/>
            </a:pPr>
            <a:r>
              <a:rPr lang="cs-CZ" sz="2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cs-CZ" sz="2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rhalo nebe krákání</a:t>
            </a:r>
          </a:p>
          <a:p>
            <a:pPr marL="0" indent="0" algn="ctr">
              <a:buNone/>
            </a:pPr>
            <a:r>
              <a:rPr lang="cs-CZ" sz="2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cs-CZ" sz="2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voják stál</a:t>
            </a:r>
          </a:p>
          <a:p>
            <a:pPr marL="0" indent="0" algn="ctr">
              <a:buNone/>
            </a:pPr>
            <a:r>
              <a:rPr lang="cs-CZ" sz="2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…</a:t>
            </a:r>
          </a:p>
          <a:p>
            <a:pPr marL="0" indent="0" algn="ctr">
              <a:buNone/>
            </a:pPr>
            <a:r>
              <a:rPr lang="cs-CZ" sz="2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Zbytečný voják v krajině</a:t>
            </a:r>
          </a:p>
          <a:p>
            <a:pPr marL="0" indent="0" algn="ctr">
              <a:buNone/>
            </a:pPr>
            <a:r>
              <a:rPr lang="cs-CZ" sz="2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lang="cs-CZ" sz="2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terou mu kdosi bral</a:t>
            </a:r>
          </a:p>
          <a:p>
            <a:pPr marL="0" indent="0" algn="ctr">
              <a:buNone/>
            </a:pPr>
            <a:r>
              <a:rPr lang="cs-CZ" sz="2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cs-CZ" sz="2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ěti se ptaly po vině</a:t>
            </a:r>
          </a:p>
          <a:p>
            <a:pPr marL="0" indent="0" algn="ctr">
              <a:buNone/>
            </a:pPr>
            <a:r>
              <a:rPr lang="cs-CZ" sz="2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voják stál</a:t>
            </a:r>
            <a:endParaRPr lang="cs-CZ" sz="2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Jaké pocity symbolizuje báseň Voják?</a:t>
            </a:r>
          </a:p>
          <a:p>
            <a:pPr marL="514350" indent="-514350">
              <a:buAutoNum type="arabicParenR"/>
            </a:pPr>
            <a:r>
              <a:rPr lang="cs-CZ" dirty="0" smtClean="0"/>
              <a:t>Proč voják neodpovídá?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Jaké básnické figury ukázka obsahuje?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42935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Halas, F.: Torso naděje, Praha 1945</a:t>
            </a:r>
          </a:p>
          <a:p>
            <a:r>
              <a:rPr lang="cs-CZ" dirty="0" err="1" smtClean="0"/>
              <a:t>Churáň</a:t>
            </a:r>
            <a:r>
              <a:rPr lang="cs-CZ" dirty="0"/>
              <a:t>, M. a kol.: Kdo byl kdo v našich dějinách 20. století, Praha 1998</a:t>
            </a:r>
          </a:p>
          <a:p>
            <a:r>
              <a:rPr lang="cs-CZ" dirty="0"/>
              <a:t>Kundera, L.: František Halas, Brno 1999</a:t>
            </a:r>
          </a:p>
          <a:p>
            <a:r>
              <a:rPr lang="cs-CZ" dirty="0"/>
              <a:t>Michl, K.: Chvíle setkání věčnost vzpomínky, Hradec Králové 1976</a:t>
            </a:r>
          </a:p>
          <a:p>
            <a:r>
              <a:rPr lang="cs-CZ" dirty="0"/>
              <a:t>Píša, A. M.: Poezie osudného roku, in: Třicátá léta. ČS, Praha </a:t>
            </a:r>
            <a:r>
              <a:rPr lang="cs-CZ" dirty="0" smtClean="0"/>
              <a:t>1971</a:t>
            </a:r>
          </a:p>
          <a:p>
            <a:r>
              <a:rPr lang="cs-CZ" u="sng" dirty="0">
                <a:hlinkClick r:id="rId2"/>
              </a:rPr>
              <a:t>http://www.slovnikceskeliteratury.cz/imagePage.jsp?docid=11&amp;id=129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02210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428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František Halas – Torzo naděje</vt:lpstr>
      <vt:lpstr>Anotace:</vt:lpstr>
      <vt:lpstr>1938</vt:lpstr>
      <vt:lpstr>František Halas</vt:lpstr>
      <vt:lpstr>Okolnosti vzniku sbírky</vt:lpstr>
      <vt:lpstr>Torzo naděje - rozbor</vt:lpstr>
      <vt:lpstr>Torzo naděje - rozbor</vt:lpstr>
      <vt:lpstr>Torzo naděje -rozbor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Dvořák</dc:creator>
  <cp:lastModifiedBy>Jan Dvořák</cp:lastModifiedBy>
  <cp:revision>7</cp:revision>
  <dcterms:created xsi:type="dcterms:W3CDTF">2013-08-29T16:57:36Z</dcterms:created>
  <dcterms:modified xsi:type="dcterms:W3CDTF">2014-01-28T10:13:54Z</dcterms:modified>
</cp:coreProperties>
</file>