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681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51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0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531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400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373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770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41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979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523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444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01C73-AAF2-43BC-BC93-AA9129551BCB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C0B67-820C-40A7-B2B5-845ADA7599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835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%C3%ADt%C4%9Bzslav_Nezval,_Dale%C5%A1ice_Bust.jpg" TargetMode="External"/><Relationship Id="rId2" Type="http://schemas.openxmlformats.org/officeDocument/2006/relationships/hyperlink" Target="http://cs.wikipedia.org/wiki/V%C3%ADt%C4%9Bzslav_Nezva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8762251"/>
              </p:ext>
            </p:extLst>
          </p:nvPr>
        </p:nvGraphicFramePr>
        <p:xfrm>
          <a:off x="614836" y="3789040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VY_12_INOVACE_01B_06_Vítězslav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Nezval - Edison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literatura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25.5.2013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7778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Materiál je určen pro studenty 3. ročníků čtyřletého a 5. ročníků šestiletého studijního programu gymnázia.</a:t>
            </a:r>
          </a:p>
          <a:p>
            <a:r>
              <a:rPr lang="cs-CZ" dirty="0"/>
              <a:t>Součástí materiálu je krátké seznámení s osobností </a:t>
            </a:r>
            <a:r>
              <a:rPr lang="cs-CZ" dirty="0" smtClean="0"/>
              <a:t>V. Nezvala. Těžištěm </a:t>
            </a:r>
            <a:r>
              <a:rPr lang="cs-CZ" dirty="0"/>
              <a:t>je však </a:t>
            </a:r>
            <a:r>
              <a:rPr lang="cs-CZ" dirty="0" smtClean="0"/>
              <a:t>hlavně práce s </a:t>
            </a:r>
            <a:r>
              <a:rPr lang="cs-CZ" dirty="0"/>
              <a:t>textem jeho </a:t>
            </a:r>
            <a:r>
              <a:rPr lang="cs-CZ" dirty="0" smtClean="0"/>
              <a:t>básně Edison.</a:t>
            </a:r>
          </a:p>
          <a:p>
            <a:r>
              <a:rPr lang="cs-CZ" dirty="0" smtClean="0"/>
              <a:t>Cílem materiálu je rozvoj čtenářské gramotnosti studentů.</a:t>
            </a:r>
          </a:p>
          <a:p>
            <a:r>
              <a:rPr lang="cs-CZ" dirty="0" smtClean="0"/>
              <a:t>Studenti </a:t>
            </a:r>
            <a:r>
              <a:rPr lang="cs-CZ" dirty="0"/>
              <a:t>pracují s textovými ukázkami. Své odpovědi na zadané otázky studenti </a:t>
            </a:r>
            <a:r>
              <a:rPr lang="cs-CZ" dirty="0" smtClean="0"/>
              <a:t>mohou zaznamenat pomocí </a:t>
            </a:r>
            <a:r>
              <a:rPr lang="cs-CZ" dirty="0"/>
              <a:t>elektronického pera či fixu přímo do prezentace promítnuté na tabuli.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2571177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Vítězslav Nezval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Básník a překladatel</a:t>
            </a:r>
          </a:p>
          <a:p>
            <a:r>
              <a:rPr lang="cs-CZ" dirty="0" smtClean="0"/>
              <a:t>1900-1958</a:t>
            </a:r>
          </a:p>
          <a:p>
            <a:r>
              <a:rPr lang="cs-CZ" dirty="0" smtClean="0"/>
              <a:t>Přední představitel československé avantgardy (poetismus, surrealismus)</a:t>
            </a:r>
          </a:p>
          <a:p>
            <a:r>
              <a:rPr lang="cs-CZ" dirty="0" smtClean="0"/>
              <a:t>Zakladatel čistě českého básnického směru –poetismu</a:t>
            </a:r>
          </a:p>
          <a:p>
            <a:r>
              <a:rPr lang="cs-CZ" dirty="0" smtClean="0"/>
              <a:t>Člen skupiny Devětsil</a:t>
            </a:r>
          </a:p>
          <a:p>
            <a:r>
              <a:rPr lang="cs-CZ" dirty="0" smtClean="0"/>
              <a:t>Pantomima, Edison, Žena v množném čísle, Praha s prsty deště atd.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1026" name="Picture 2" descr="F:\480px-Vítězslav_Nezval,_Dalešice_Bu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0"/>
            <a:ext cx="3700602" cy="462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730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Edison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Poezie</a:t>
            </a:r>
          </a:p>
          <a:p>
            <a:r>
              <a:rPr lang="cs-CZ" dirty="0" smtClean="0"/>
              <a:t>Lyricko-epická básnická skladba</a:t>
            </a:r>
          </a:p>
          <a:p>
            <a:r>
              <a:rPr lang="cs-CZ" dirty="0" smtClean="0"/>
              <a:t>Vzniká u příležitosti 80. výročí Edisonova narození, Poetisté fascinováni vynalézavostí</a:t>
            </a:r>
          </a:p>
          <a:p>
            <a:r>
              <a:rPr lang="cs-CZ" dirty="0" smtClean="0"/>
              <a:t>2 dějové linie – Piják v Praze X Edisonův život</a:t>
            </a:r>
          </a:p>
          <a:p>
            <a:r>
              <a:rPr lang="cs-CZ" dirty="0" smtClean="0"/>
              <a:t>5 zpěvů</a:t>
            </a:r>
          </a:p>
          <a:p>
            <a:r>
              <a:rPr lang="cs-CZ" dirty="0" smtClean="0"/>
              <a:t>Postup od pesimismu k optimismu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229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Edison – práce s textem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5915000" cy="4968552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i="1" dirty="0" smtClean="0"/>
              <a:t>Naše životy jsou truchlivé jak pláč</a:t>
            </a:r>
          </a:p>
          <a:p>
            <a:pPr marL="0" indent="0" algn="ctr">
              <a:buNone/>
            </a:pPr>
            <a:r>
              <a:rPr lang="cs-CZ" i="1" dirty="0" smtClean="0"/>
              <a:t>Jednou k večeru šel z herny mladý hráč</a:t>
            </a:r>
          </a:p>
          <a:p>
            <a:pPr marL="0" indent="0" algn="ctr">
              <a:buNone/>
            </a:pPr>
            <a:r>
              <a:rPr lang="cs-CZ" i="1" dirty="0"/>
              <a:t>v</a:t>
            </a:r>
            <a:r>
              <a:rPr lang="cs-CZ" i="1" dirty="0" smtClean="0"/>
              <a:t>enku sněžilo nad monstrancemi barů</a:t>
            </a:r>
          </a:p>
          <a:p>
            <a:pPr marL="0" indent="0" algn="ctr">
              <a:buNone/>
            </a:pPr>
            <a:r>
              <a:rPr lang="cs-CZ" i="1" dirty="0"/>
              <a:t>v</a:t>
            </a:r>
            <a:r>
              <a:rPr lang="cs-CZ" i="1" dirty="0" smtClean="0"/>
              <a:t>zduch byl vlhký neboť chýlilo se k jaru</a:t>
            </a:r>
          </a:p>
          <a:p>
            <a:pPr marL="0" indent="0" algn="ctr">
              <a:buNone/>
            </a:pPr>
            <a:r>
              <a:rPr lang="cs-CZ" i="1" dirty="0"/>
              <a:t>a</a:t>
            </a:r>
            <a:r>
              <a:rPr lang="cs-CZ" i="1" dirty="0" smtClean="0"/>
              <a:t>však noc se chvěla jako prérie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od údery hvězdné artilérie</a:t>
            </a:r>
          </a:p>
          <a:p>
            <a:pPr marL="0" indent="0" algn="ctr">
              <a:buNone/>
            </a:pPr>
            <a:r>
              <a:rPr lang="cs-CZ" i="1" dirty="0"/>
              <a:t>k</a:t>
            </a:r>
            <a:r>
              <a:rPr lang="cs-CZ" i="1" dirty="0" smtClean="0"/>
              <a:t>teré naslouchali u politých stolů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ijáci nad sklenicemi alkoholů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olonahé ženy v šatě z pavích per</a:t>
            </a:r>
          </a:p>
          <a:p>
            <a:pPr marL="0" indent="0" algn="ctr">
              <a:buNone/>
            </a:pPr>
            <a:r>
              <a:rPr lang="cs-CZ" i="1" dirty="0" smtClean="0"/>
              <a:t>melancholikové jako v podvečer</a:t>
            </a:r>
          </a:p>
          <a:p>
            <a:pPr marL="0" indent="0" algn="ctr">
              <a:buNone/>
            </a:pPr>
            <a:endParaRPr lang="cs-CZ" i="1" dirty="0"/>
          </a:p>
          <a:p>
            <a:pPr marL="0" indent="0" algn="ctr">
              <a:buNone/>
            </a:pPr>
            <a:r>
              <a:rPr lang="cs-CZ" i="1" dirty="0" smtClean="0"/>
              <a:t>Bylo tu však něco těžkého co drtí</a:t>
            </a:r>
          </a:p>
          <a:p>
            <a:pPr marL="0" indent="0" algn="ctr">
              <a:buNone/>
            </a:pPr>
            <a:r>
              <a:rPr lang="cs-CZ" i="1" dirty="0" smtClean="0"/>
              <a:t>smutek stesk a úzkost z života i smrti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084168" y="1600200"/>
            <a:ext cx="2808312" cy="4525963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Označ v textu využitý rým.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Podtrhni přirovnání.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Jaké prostředí je popsáno?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924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Edison – 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770984" cy="4525963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i="1" dirty="0" smtClean="0"/>
              <a:t>Usedl jsem za stůl nad kupy svých knih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ozoruje oknem padající sníh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ozoruje vločky jak své věnce vijí</a:t>
            </a:r>
          </a:p>
          <a:p>
            <a:pPr marL="0" indent="0" algn="ctr">
              <a:buNone/>
            </a:pPr>
            <a:r>
              <a:rPr lang="cs-CZ" i="1" dirty="0"/>
              <a:t>s</a:t>
            </a:r>
            <a:r>
              <a:rPr lang="cs-CZ" i="1" dirty="0" smtClean="0"/>
              <a:t>e svou věčně chimérickou nostalgií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nezachytitelných odstínů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světel potopených do stínů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žen jichž poslouchají sny a hadi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žen jež pochovávají své mládí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krutých hazardních a krásných žen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rozkoše a zkrvavělých pěn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všeho krutého co štve a drtí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iják hrůz a smutku z života i smrti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40152" y="1600200"/>
            <a:ext cx="2746648" cy="4525963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Vysvětli termín anafora. Podtrhej v textu.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 se anafora liší od epifory?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Jak sám sebe hodnotí lyrický subjekt?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5341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Edison – 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8003232" cy="302433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i="1" dirty="0" smtClean="0"/>
              <a:t>Řekl jsem si zapomeň už na stíny</a:t>
            </a:r>
          </a:p>
          <a:p>
            <a:pPr marL="0" indent="0" algn="ctr">
              <a:buNone/>
            </a:pPr>
            <a:r>
              <a:rPr lang="cs-CZ" i="1" dirty="0"/>
              <a:t>o</a:t>
            </a:r>
            <a:r>
              <a:rPr lang="cs-CZ" i="1" dirty="0" smtClean="0"/>
              <a:t>tvíraje týden staré noviny</a:t>
            </a:r>
          </a:p>
          <a:p>
            <a:pPr marL="0" indent="0" algn="ctr">
              <a:buNone/>
            </a:pPr>
            <a:r>
              <a:rPr lang="cs-CZ" i="1" dirty="0"/>
              <a:t>k</a:t>
            </a:r>
            <a:r>
              <a:rPr lang="cs-CZ" i="1" dirty="0" smtClean="0"/>
              <a:t>de jsem v pachu novinářské černi tona </a:t>
            </a:r>
          </a:p>
          <a:p>
            <a:pPr marL="0" indent="0" algn="ctr">
              <a:buNone/>
            </a:pPr>
            <a:r>
              <a:rPr lang="cs-CZ" i="1" dirty="0" smtClean="0"/>
              <a:t>uzřel velkou podobiznu Edisona</a:t>
            </a:r>
          </a:p>
          <a:p>
            <a:pPr marL="0" indent="0" algn="ctr">
              <a:buNone/>
            </a:pPr>
            <a:r>
              <a:rPr lang="cs-CZ" i="1" dirty="0"/>
              <a:t>b</a:t>
            </a:r>
            <a:r>
              <a:rPr lang="cs-CZ" i="1" dirty="0" smtClean="0"/>
              <a:t>yl tu jeho nejnovější vynález</a:t>
            </a:r>
          </a:p>
          <a:p>
            <a:pPr marL="0" indent="0" algn="ctr">
              <a:buNone/>
            </a:pPr>
            <a:r>
              <a:rPr lang="cs-CZ" i="1" dirty="0"/>
              <a:t>s</a:t>
            </a:r>
            <a:r>
              <a:rPr lang="cs-CZ" i="1" dirty="0" smtClean="0"/>
              <a:t>eděl v taláru jak středověký kněz</a:t>
            </a:r>
          </a:p>
          <a:p>
            <a:pPr marL="0" indent="0" algn="ctr">
              <a:buNone/>
            </a:pPr>
            <a:r>
              <a:rPr lang="cs-CZ" i="1" dirty="0"/>
              <a:t>b</a:t>
            </a:r>
            <a:r>
              <a:rPr lang="cs-CZ" i="1" dirty="0" smtClean="0"/>
              <a:t>ylo tu však něco krásného co drtí</a:t>
            </a:r>
          </a:p>
          <a:p>
            <a:pPr marL="0" indent="0" algn="ctr">
              <a:buNone/>
            </a:pPr>
            <a:r>
              <a:rPr lang="cs-CZ" i="1" dirty="0"/>
              <a:t>o</a:t>
            </a:r>
            <a:r>
              <a:rPr lang="cs-CZ" i="1" dirty="0" smtClean="0"/>
              <a:t>dvaha a radost z života i smrti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87624" y="4509120"/>
            <a:ext cx="7499176" cy="1617043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Proč Edison dokázal inspirovat ke změně životního postoje? Jaký je důvod využití motivu stínu?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Poslední dvojverší je obdobou posledního dvojverší z první ukázky. Jak se proměnilo jeho vyznění?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8543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Edison – práce s textem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6408712" cy="4525963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i="1" dirty="0" smtClean="0"/>
              <a:t>Večer na začátku října tentýž rok</a:t>
            </a:r>
          </a:p>
          <a:p>
            <a:pPr marL="0" indent="0" algn="ctr">
              <a:buNone/>
            </a:pPr>
            <a:r>
              <a:rPr lang="cs-CZ" i="1" dirty="0"/>
              <a:t>s</a:t>
            </a:r>
            <a:r>
              <a:rPr lang="cs-CZ" i="1" dirty="0" smtClean="0"/>
              <a:t>klíčen odměřoval jste svůj vážný krok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o laboratoři v slavném </a:t>
            </a:r>
            <a:r>
              <a:rPr lang="cs-CZ" i="1" dirty="0" err="1" smtClean="0"/>
              <a:t>Menloparku</a:t>
            </a:r>
            <a:endParaRPr lang="cs-CZ" i="1" dirty="0" smtClean="0"/>
          </a:p>
          <a:p>
            <a:pPr marL="0" indent="0" algn="ctr">
              <a:buNone/>
            </a:pPr>
            <a:r>
              <a:rPr lang="cs-CZ" i="1" dirty="0" smtClean="0"/>
              <a:t>uprostřed své korespondence a dárků</a:t>
            </a:r>
          </a:p>
          <a:p>
            <a:pPr marL="0" indent="0" algn="ctr">
              <a:buNone/>
            </a:pPr>
            <a:r>
              <a:rPr lang="cs-CZ" i="1" dirty="0"/>
              <a:t>t</a:t>
            </a:r>
            <a:r>
              <a:rPr lang="cs-CZ" i="1" dirty="0" smtClean="0"/>
              <a:t>oče prsty mlýnek v snění ze zvyku</a:t>
            </a:r>
          </a:p>
          <a:p>
            <a:pPr marL="0" indent="0" algn="ctr">
              <a:buNone/>
            </a:pPr>
            <a:r>
              <a:rPr lang="cs-CZ" i="1" dirty="0"/>
              <a:t>u</a:t>
            </a:r>
            <a:r>
              <a:rPr lang="cs-CZ" i="1" dirty="0" smtClean="0"/>
              <a:t>hnětl jste maně z vláken uhlíku</a:t>
            </a:r>
          </a:p>
          <a:p>
            <a:pPr marL="0" indent="0" algn="ctr">
              <a:buNone/>
            </a:pPr>
            <a:r>
              <a:rPr lang="cs-CZ" i="1" dirty="0"/>
              <a:t>p</a:t>
            </a:r>
            <a:r>
              <a:rPr lang="cs-CZ" i="1" dirty="0" smtClean="0"/>
              <a:t>táka našich nocí s kterým dlouho bdíme</a:t>
            </a:r>
          </a:p>
          <a:p>
            <a:pPr marL="0" indent="0" algn="ctr">
              <a:buNone/>
            </a:pPr>
            <a:r>
              <a:rPr lang="cs-CZ" i="1" dirty="0"/>
              <a:t>m</a:t>
            </a:r>
            <a:r>
              <a:rPr lang="cs-CZ" i="1" dirty="0" smtClean="0"/>
              <a:t>etlu příšer stínů jíž je zaháníme</a:t>
            </a:r>
          </a:p>
          <a:p>
            <a:pPr marL="0" indent="0" algn="ctr">
              <a:buNone/>
            </a:pPr>
            <a:r>
              <a:rPr lang="cs-CZ" i="1" dirty="0"/>
              <a:t>ž</a:t>
            </a:r>
            <a:r>
              <a:rPr lang="cs-CZ" i="1" dirty="0" smtClean="0"/>
              <a:t>havé poletuchy snivých promenád</a:t>
            </a:r>
          </a:p>
          <a:p>
            <a:pPr marL="0" indent="0" algn="ctr">
              <a:buNone/>
            </a:pPr>
            <a:r>
              <a:rPr lang="cs-CZ" i="1" dirty="0"/>
              <a:t>a</a:t>
            </a:r>
            <a:r>
              <a:rPr lang="cs-CZ" i="1" dirty="0" smtClean="0"/>
              <a:t>nděla nad štíty nároží a vrat</a:t>
            </a:r>
          </a:p>
          <a:p>
            <a:pPr marL="0" indent="0" algn="ctr">
              <a:buNone/>
            </a:pPr>
            <a:r>
              <a:rPr lang="cs-CZ" i="1" dirty="0"/>
              <a:t>r</a:t>
            </a:r>
            <a:r>
              <a:rPr lang="cs-CZ" i="1" dirty="0" smtClean="0"/>
              <a:t>ůže restaurantů kaváren a barů</a:t>
            </a:r>
          </a:p>
          <a:p>
            <a:pPr marL="0" indent="0" algn="ctr">
              <a:buNone/>
            </a:pPr>
            <a:r>
              <a:rPr lang="cs-CZ" i="1" dirty="0"/>
              <a:t>v</a:t>
            </a:r>
            <a:r>
              <a:rPr lang="cs-CZ" i="1" dirty="0" smtClean="0"/>
              <a:t>odotrysky noci ve tmách na bulváru</a:t>
            </a:r>
          </a:p>
          <a:p>
            <a:pPr marL="0" indent="0" algn="ctr">
              <a:buNone/>
            </a:pPr>
            <a:r>
              <a:rPr lang="cs-CZ" i="1" dirty="0" smtClean="0"/>
              <a:t>…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96136" y="1600200"/>
            <a:ext cx="3096344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1) Podtrhni v textu metafory. Co vyjadřují?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Opakování stejné myšlenky (označení stejné věci) různými výrazy se nazývá: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Co vyjadřují tři tečky pod textem?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999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NEZVAL, Vítězslav: Edison, Praha 1982</a:t>
            </a:r>
          </a:p>
          <a:p>
            <a:r>
              <a:rPr lang="cs-CZ" dirty="0" smtClean="0"/>
              <a:t>MUKAŘOVSKÝ, Jan: Dějiny české literatury IV., Praha 1995</a:t>
            </a:r>
          </a:p>
          <a:p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cs.wikipedia.org/wiki/V%C3%ADt%C4%9Bzslav_Nezval</a:t>
            </a:r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http://cs.wikipedia.org/wiki/Soubor:V%C3%ADt%C4%9Bzslav_Nezval,_Dale%C5%A1ice_Bust.jpg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9289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599</Words>
  <Application>Microsoft Office PowerPoint</Application>
  <PresentationFormat>Předvádění na obrazovce (4:3)</PresentationFormat>
  <Paragraphs>108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Vítězslav Nezval</vt:lpstr>
      <vt:lpstr>Edison </vt:lpstr>
      <vt:lpstr>Edison – práce s textem</vt:lpstr>
      <vt:lpstr>Edison – práce s textem</vt:lpstr>
      <vt:lpstr>Edison – práce s textem</vt:lpstr>
      <vt:lpstr>Edison – práce s textem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9</cp:revision>
  <dcterms:created xsi:type="dcterms:W3CDTF">2013-08-29T17:02:07Z</dcterms:created>
  <dcterms:modified xsi:type="dcterms:W3CDTF">2014-01-28T10:12:15Z</dcterms:modified>
</cp:coreProperties>
</file>