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4" r:id="rId8"/>
    <p:sldId id="263" r:id="rId9"/>
    <p:sldId id="265" r:id="rId10"/>
    <p:sldId id="266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A69F5-8C9E-4C2A-8236-80038AFFDF8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521AA-ED7A-4B11-B4AE-9053F4EB27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9809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A69F5-8C9E-4C2A-8236-80038AFFDF8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521AA-ED7A-4B11-B4AE-9053F4EB27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6732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A69F5-8C9E-4C2A-8236-80038AFFDF8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521AA-ED7A-4B11-B4AE-9053F4EB27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1190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A69F5-8C9E-4C2A-8236-80038AFFDF8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521AA-ED7A-4B11-B4AE-9053F4EB27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948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A69F5-8C9E-4C2A-8236-80038AFFDF8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521AA-ED7A-4B11-B4AE-9053F4EB27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438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A69F5-8C9E-4C2A-8236-80038AFFDF8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521AA-ED7A-4B11-B4AE-9053F4EB27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8231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A69F5-8C9E-4C2A-8236-80038AFFDF8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521AA-ED7A-4B11-B4AE-9053F4EB27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3445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A69F5-8C9E-4C2A-8236-80038AFFDF8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521AA-ED7A-4B11-B4AE-9053F4EB27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3616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A69F5-8C9E-4C2A-8236-80038AFFDF8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521AA-ED7A-4B11-B4AE-9053F4EB27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3313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A69F5-8C9E-4C2A-8236-80038AFFDF8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521AA-ED7A-4B11-B4AE-9053F4EB27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0009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A69F5-8C9E-4C2A-8236-80038AFFDF8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521AA-ED7A-4B11-B4AE-9053F4EB27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6076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9A69F5-8C9E-4C2A-8236-80038AFFDF8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9521AA-ED7A-4B11-B4AE-9053F4EB27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9755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Jiri_Wolker_bust_in_Prostejov.jpg" TargetMode="External"/><Relationship Id="rId2" Type="http://schemas.openxmlformats.org/officeDocument/2006/relationships/hyperlink" Target="http://cs.wikipedia.org/wiki/Ji%C5%99%C3%AD_Wolke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4107582"/>
              </p:ext>
            </p:extLst>
          </p:nvPr>
        </p:nvGraphicFramePr>
        <p:xfrm>
          <a:off x="614836" y="3429000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Jan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Dvořák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VY_12_INOVACE_01B_04_Jiří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Wolker – Těžká hodina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Česká 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literatura 20. století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15.5.2013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7670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Materiál je určen pro studenty 3. ročníků čtyřletého a 5. ročníků šestiletého studijního programu gymnázia.</a:t>
            </a:r>
          </a:p>
          <a:p>
            <a:r>
              <a:rPr lang="cs-CZ" dirty="0" smtClean="0"/>
              <a:t>Součástí materiálu je krátké seznámení s osobností básníka Jiřího Wolkera. Důraz je však kladen především na práci s textem jeho nejznámější sbírky Těžká hodina a rozvoj čtenářské gramotnosti.</a:t>
            </a:r>
          </a:p>
          <a:p>
            <a:r>
              <a:rPr lang="cs-CZ" dirty="0" smtClean="0"/>
              <a:t>Studenti pracují s textovými ukázkami. Své odpovědi na zadané otázky studenti zaznamenávají pomocí elektronického pera či fixu přímo do prezentace promítnuté na tabuli.</a:t>
            </a:r>
          </a:p>
          <a:p>
            <a:r>
              <a:rPr lang="cs-CZ" dirty="0" smtClean="0"/>
              <a:t>Každý text je možno použít i samostatně.</a:t>
            </a:r>
          </a:p>
          <a:p>
            <a:r>
              <a:rPr lang="cs-CZ" dirty="0" smtClean="0"/>
              <a:t>Materiál je určen k interaktivní výuce.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91119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Jiří Wolker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básník</a:t>
            </a:r>
          </a:p>
          <a:p>
            <a:r>
              <a:rPr lang="cs-CZ" dirty="0" smtClean="0"/>
              <a:t>1900-1924, Prostějov</a:t>
            </a:r>
          </a:p>
          <a:p>
            <a:r>
              <a:rPr lang="cs-CZ" dirty="0" smtClean="0"/>
              <a:t>Literární skupina, Devětsil</a:t>
            </a:r>
          </a:p>
          <a:p>
            <a:r>
              <a:rPr lang="cs-CZ" dirty="0" smtClean="0"/>
              <a:t>Proletářská poezie</a:t>
            </a:r>
          </a:p>
          <a:p>
            <a:r>
              <a:rPr lang="cs-CZ" dirty="0" smtClean="0"/>
              <a:t>Politicky činný</a:t>
            </a:r>
          </a:p>
          <a:p>
            <a:r>
              <a:rPr lang="cs-CZ" dirty="0" smtClean="0"/>
              <a:t>Sbírky: Host do domu, Těžká hodina </a:t>
            </a:r>
          </a:p>
          <a:p>
            <a:r>
              <a:rPr lang="cs-CZ" dirty="0" smtClean="0"/>
              <a:t>Zemřel na TBC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72816"/>
            <a:ext cx="3053531" cy="406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7631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Těžká hodina – práce s textem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1600200"/>
            <a:ext cx="8784976" cy="3412975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pl-PL" i="1" dirty="0">
                <a:latin typeface="TimesNewRomanPSMT"/>
              </a:rPr>
              <a:t>Chlapecké srdce je písnička na začátku,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plán pro zámek, který bys lidem jak </a:t>
            </a:r>
            <a:r>
              <a:rPr lang="cs-CZ" i="1" dirty="0" smtClean="0">
                <a:latin typeface="TimesNewRomanPSMT"/>
              </a:rPr>
              <a:t>milé dal </a:t>
            </a:r>
            <a:r>
              <a:rPr lang="cs-CZ" i="1" dirty="0">
                <a:latin typeface="TimesNewRomanPSMT"/>
              </a:rPr>
              <a:t>k svátku,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ale mužovo srdce jsou ruce a mozoly,</a:t>
            </a:r>
          </a:p>
          <a:p>
            <a:pPr marL="0" indent="0" algn="ctr">
              <a:buNone/>
            </a:pPr>
            <a:r>
              <a:rPr lang="pt-BR" i="1" dirty="0">
                <a:latin typeface="TimesNewRomanPSMT"/>
              </a:rPr>
              <a:t>které se krví svou do cihel probolí,</a:t>
            </a:r>
          </a:p>
          <a:p>
            <a:pPr marL="0" indent="0" algn="ctr">
              <a:buNone/>
            </a:pPr>
            <a:r>
              <a:rPr lang="pl-PL" i="1" dirty="0">
                <a:latin typeface="TimesNewRomanPSMT"/>
              </a:rPr>
              <a:t>aby tu stála alespoň skutečná hospoda u silnice</a:t>
            </a:r>
          </a:p>
          <a:p>
            <a:pPr marL="0" indent="0" algn="ctr">
              <a:buNone/>
            </a:pPr>
            <a:r>
              <a:rPr lang="it-IT" i="1" dirty="0">
                <a:latin typeface="TimesNewRomanPSMT"/>
              </a:rPr>
              <a:t>pro ušlé poutníky a pro poutnice</a:t>
            </a:r>
            <a:r>
              <a:rPr lang="it-IT" i="1" dirty="0" smtClean="0">
                <a:latin typeface="TimesNewRomanPSMT"/>
              </a:rPr>
              <a:t>.</a:t>
            </a:r>
            <a:endParaRPr lang="cs-CZ" i="1" dirty="0" smtClean="0">
              <a:latin typeface="TimesNewRomanPSMT"/>
            </a:endParaRPr>
          </a:p>
          <a:p>
            <a:pPr marL="0" indent="0" algn="ctr">
              <a:buNone/>
            </a:pPr>
            <a:endParaRPr lang="cs-CZ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755577" y="5085184"/>
            <a:ext cx="7776864" cy="1512168"/>
          </a:xfrm>
        </p:spPr>
        <p:txBody>
          <a:bodyPr>
            <a:normAutofit fontScale="85000" lnSpcReduction="10000"/>
          </a:bodyPr>
          <a:lstStyle/>
          <a:p>
            <a:pPr marL="514350" indent="-514350">
              <a:buAutoNum type="arabicParenR"/>
            </a:pPr>
            <a:r>
              <a:rPr lang="cs-CZ" dirty="0" smtClean="0"/>
              <a:t>Jaký rým Wolker využívá v básni Těžká hodina?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V čem podle básníka spočívá úloha muže ve </a:t>
            </a:r>
            <a:r>
              <a:rPr lang="cs-CZ" dirty="0" err="1" smtClean="0"/>
              <a:t>společnosi</a:t>
            </a:r>
            <a:r>
              <a:rPr lang="cs-CZ" dirty="0" smtClean="0"/>
              <a:t>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66667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Těžká hodina – práce s textem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8291264" cy="4320481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Dnes je má těžká hodina.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Chlapecké srdce mi zemřelo a sám v rakvi je vynáším,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a zemřelým trpě, trpím i tím,</a:t>
            </a:r>
          </a:p>
          <a:p>
            <a:pPr marL="0" indent="0" algn="ctr">
              <a:buNone/>
            </a:pPr>
            <a:r>
              <a:rPr lang="it-IT" i="1" dirty="0">
                <a:latin typeface="TimesNewRomanPSMT"/>
              </a:rPr>
              <a:t>které mi v prsou se roditi počíná.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Dnes je má těžká hodina;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jedno srdce jsem pohřbil a druhé ještě nemám,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zesláblý úzkosti, zesláblý samotou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marně se bráním studeným stěnám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pokoje svého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uštěpačného.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 rot="10800000" flipV="1">
            <a:off x="467544" y="5445224"/>
            <a:ext cx="8352928" cy="1152128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arenR"/>
            </a:pPr>
            <a:r>
              <a:rPr lang="cs-CZ" dirty="0" smtClean="0"/>
              <a:t>Co básník právě prožívá? Co je míněno těžkou hodinou?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Prožili jste již svou těžkou hodinu?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18257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Těžká hodina – práce s textem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7931224" cy="3412975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Milenčin dopise, lampo, kniho kamarádova,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věci zrozené z lásky, světla a víry,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dnes při mně stůjte a třikrát mi věrnější buďte,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když zůstal jsem na světě sirý,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a modlete se,</a:t>
            </a:r>
          </a:p>
          <a:p>
            <a:pPr marL="0" indent="0" algn="ctr">
              <a:buNone/>
            </a:pPr>
            <a:r>
              <a:rPr lang="pl-PL" i="1" dirty="0">
                <a:latin typeface="TimesNewRomanPSMT"/>
              </a:rPr>
              <a:t>aby mi narostlo srdce statečné a nesmlouvavé,</a:t>
            </a:r>
          </a:p>
          <a:p>
            <a:pPr marL="0" indent="0" algn="ctr">
              <a:buNone/>
            </a:pPr>
            <a:r>
              <a:rPr lang="pl-PL" i="1" dirty="0">
                <a:latin typeface="TimesNewRomanPSMT"/>
              </a:rPr>
              <a:t>a věřte dnes za mě, že tomu tak bude,</a:t>
            </a:r>
          </a:p>
          <a:p>
            <a:pPr marL="0" indent="0" algn="ctr">
              <a:buNone/>
            </a:pPr>
            <a:r>
              <a:rPr lang="pl-PL" i="1" dirty="0">
                <a:latin typeface="TimesNewRomanPSMT"/>
              </a:rPr>
              <a:t>a věřte dnes za mě, že postavím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dle obrazu jeho život člověka spravedlivého.</a:t>
            </a:r>
            <a:endParaRPr lang="cs-CZ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23528" y="5085184"/>
            <a:ext cx="8568952" cy="158417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/>
              <a:t>1) S jakými hodnotami se Wolker loučí?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2)</a:t>
            </a:r>
            <a:r>
              <a:rPr lang="cs-CZ" dirty="0">
                <a:solidFill>
                  <a:prstClr val="black"/>
                </a:solidFill>
              </a:rPr>
              <a:t> Čím mají být nahrazeny a proč?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68758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Balada o nenarozeném dítěti – práce s textem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cs-CZ" i="1" dirty="0" smtClean="0">
                <a:latin typeface="TimesNewRomanPSMT"/>
              </a:rPr>
              <a:t>N</a:t>
            </a:r>
            <a:r>
              <a:rPr lang="pt-BR" i="1" dirty="0" smtClean="0">
                <a:latin typeface="TimesNewRomanPSMT"/>
              </a:rPr>
              <a:t>ejdřív </a:t>
            </a:r>
            <a:r>
              <a:rPr lang="pt-BR" i="1" dirty="0">
                <a:latin typeface="TimesNewRomanPSMT"/>
              </a:rPr>
              <a:t>se na sebe usmáli,</a:t>
            </a:r>
          </a:p>
          <a:p>
            <a:pPr marL="0" indent="0" algn="ctr">
              <a:buNone/>
            </a:pPr>
            <a:r>
              <a:rPr lang="pt-BR" i="1" dirty="0">
                <a:latin typeface="TimesNewRomanPSMT"/>
              </a:rPr>
              <a:t>potom se do sebe zamilovali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u lucerny na nábřeží,</a:t>
            </a:r>
          </a:p>
          <a:p>
            <a:pPr marL="0" indent="0" algn="ctr">
              <a:buNone/>
            </a:pPr>
            <a:r>
              <a:rPr lang="pt-BR" i="1" dirty="0">
                <a:latin typeface="TimesNewRomanPSMT"/>
              </a:rPr>
              <a:t>kde voda běží a běží</a:t>
            </a:r>
          </a:p>
          <a:p>
            <a:pPr marL="0" indent="0" algn="ctr">
              <a:buNone/>
            </a:pPr>
            <a:r>
              <a:rPr lang="pl-PL" i="1" dirty="0">
                <a:latin typeface="TimesNewRomanPSMT"/>
              </a:rPr>
              <a:t>a lidé stojí, jako by odrazem světel na ní byli.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Nakonec se spolu políbili.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Milenci jsou lidé bohatí,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pokladů mají, že jich nelze vypočítati: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ruce, oči, prsa a ústa.</a:t>
            </a:r>
            <a:endParaRPr lang="cs-CZ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81128"/>
          </a:xfrm>
        </p:spPr>
        <p:txBody>
          <a:bodyPr>
            <a:normAutofit fontScale="85000" lnSpcReduction="10000"/>
          </a:bodyPr>
          <a:lstStyle/>
          <a:p>
            <a:pPr marL="514350" indent="-514350">
              <a:buAutoNum type="arabicParenR"/>
            </a:pPr>
            <a:r>
              <a:rPr lang="cs-CZ" sz="3300" dirty="0" smtClean="0"/>
              <a:t>Charakterizuj baladu jako literární útvar?</a:t>
            </a:r>
          </a:p>
          <a:p>
            <a:pPr marL="514350" indent="-514350">
              <a:buAutoNum type="arabicParenR"/>
            </a:pPr>
            <a:r>
              <a:rPr lang="cs-CZ" sz="3300" dirty="0" smtClean="0"/>
              <a:t>Kteří autoři psali balady   v 19. století?</a:t>
            </a:r>
          </a:p>
          <a:p>
            <a:pPr marL="514350" indent="-514350">
              <a:buAutoNum type="arabicParenR"/>
            </a:pPr>
            <a:r>
              <a:rPr lang="cs-CZ" sz="3300" dirty="0" smtClean="0"/>
              <a:t>Najdi v textu personifikaci a přirovnání.</a:t>
            </a:r>
          </a:p>
          <a:p>
            <a:pPr marL="514350" indent="-514350">
              <a:buAutoNum type="arabicParenR"/>
            </a:pPr>
            <a:r>
              <a:rPr lang="cs-CZ" sz="3300" dirty="0" smtClean="0"/>
              <a:t>Jak působí text v porovnání s charakteristikou balad?</a:t>
            </a:r>
          </a:p>
          <a:p>
            <a:pPr marL="514350" indent="-514350">
              <a:buAutoNum type="arabicParenR"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55635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Balada o nenarozeném dítěti – práce s textem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7504" y="1600200"/>
            <a:ext cx="5616624" cy="452596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sz="2600" i="1" dirty="0">
                <a:latin typeface="TimesNewRomanPSMT"/>
              </a:rPr>
              <a:t>Dnes</a:t>
            </a:r>
          </a:p>
          <a:p>
            <a:pPr marL="0" indent="0" algn="ctr">
              <a:buNone/>
            </a:pPr>
            <a:r>
              <a:rPr lang="cs-CZ" sz="2600" i="1" dirty="0">
                <a:latin typeface="TimesNewRomanPSMT"/>
              </a:rPr>
              <a:t>naše srdce, milá má,</a:t>
            </a:r>
          </a:p>
          <a:p>
            <a:pPr marL="0" indent="0" algn="ctr">
              <a:buNone/>
            </a:pPr>
            <a:r>
              <a:rPr lang="cs-CZ" sz="2600" i="1" dirty="0" smtClean="0">
                <a:latin typeface="TimesNewRomanPSMT"/>
              </a:rPr>
              <a:t>ostatních </a:t>
            </a:r>
            <a:r>
              <a:rPr lang="cs-CZ" sz="2600" i="1" dirty="0">
                <a:latin typeface="TimesNewRomanPSMT"/>
              </a:rPr>
              <a:t>srdcí tisíce</a:t>
            </a:r>
          </a:p>
          <a:p>
            <a:pPr marL="0" indent="0" algn="ctr">
              <a:buNone/>
            </a:pPr>
            <a:r>
              <a:rPr lang="pl-PL" sz="2600" i="1" dirty="0">
                <a:latin typeface="TimesNewRomanPSMT"/>
              </a:rPr>
              <a:t>jsou jenom na </a:t>
            </a:r>
            <a:r>
              <a:rPr lang="pl-PL" sz="2600" i="1" dirty="0" smtClean="0">
                <a:latin typeface="TimesNewRomanPSMT"/>
              </a:rPr>
              <a:t>pultu hospodskésklenice</a:t>
            </a:r>
            <a:r>
              <a:rPr lang="pl-PL" sz="2600" i="1" dirty="0">
                <a:latin typeface="TimesNewRomanPSMT"/>
              </a:rPr>
              <a:t>.</a:t>
            </a:r>
          </a:p>
          <a:p>
            <a:pPr marL="0" indent="0" algn="ctr">
              <a:buNone/>
            </a:pPr>
            <a:r>
              <a:rPr lang="cs-CZ" sz="2600" i="1" dirty="0">
                <a:latin typeface="TimesNewRomanPSMT"/>
              </a:rPr>
              <a:t>Stačí se zpíti zahořklým rtům.</a:t>
            </a:r>
          </a:p>
          <a:p>
            <a:pPr marL="0" indent="0" algn="ctr">
              <a:buNone/>
            </a:pPr>
            <a:r>
              <a:rPr lang="cs-CZ" sz="2600" i="1" dirty="0">
                <a:latin typeface="TimesNewRomanPSMT"/>
              </a:rPr>
              <a:t>Nalili krev jsme a vypili rum.</a:t>
            </a:r>
          </a:p>
          <a:p>
            <a:pPr marL="0" indent="0" algn="ctr">
              <a:buNone/>
            </a:pPr>
            <a:r>
              <a:rPr lang="it-IT" sz="2600" i="1" dirty="0">
                <a:latin typeface="TimesNewRomanPSMT"/>
              </a:rPr>
              <a:t>Sta tisíce lidí se milovalo,</a:t>
            </a:r>
          </a:p>
          <a:p>
            <a:pPr marL="0" indent="0" algn="ctr">
              <a:buNone/>
            </a:pPr>
            <a:r>
              <a:rPr lang="pl-PL" sz="2600" i="1" dirty="0">
                <a:latin typeface="TimesNewRomanPSMT"/>
              </a:rPr>
              <a:t>žádné dítě se nenarodilo z nich,</a:t>
            </a:r>
          </a:p>
          <a:p>
            <a:pPr marL="0" indent="0" algn="ctr">
              <a:buNone/>
            </a:pPr>
            <a:r>
              <a:rPr lang="cs-CZ" sz="2600" i="1" dirty="0">
                <a:latin typeface="TimesNewRomanPSMT"/>
              </a:rPr>
              <a:t>- ni naše se nesmí narodit.</a:t>
            </a:r>
          </a:p>
          <a:p>
            <a:pPr marL="0" indent="0" algn="ctr">
              <a:buNone/>
            </a:pPr>
            <a:r>
              <a:rPr lang="pl-PL" sz="2600" i="1" dirty="0">
                <a:latin typeface="TimesNewRomanPSMT"/>
              </a:rPr>
              <a:t>To není hřích, to je jen bída</a:t>
            </a:r>
            <a:r>
              <a:rPr lang="pl-PL" i="1" dirty="0">
                <a:latin typeface="TimesNewRomanPSMT"/>
              </a:rPr>
              <a:t>.</a:t>
            </a:r>
            <a:endParaRPr lang="cs-CZ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940152" y="1600200"/>
            <a:ext cx="2746648" cy="4525963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AutoNum type="arabicParenR"/>
            </a:pPr>
            <a:r>
              <a:rPr lang="cs-CZ" dirty="0" smtClean="0"/>
              <a:t>Jaký přívlastek by nejlépe vystihoval tuto Wolkerovu baladu?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Na jaký problém básník svým textem upozorňuje?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51706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Balada o očích topičových – práce s textem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114800" cy="4525963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Antoníne,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muži můj </a:t>
            </a:r>
            <a:r>
              <a:rPr lang="cs-CZ" i="1" dirty="0" smtClean="0">
                <a:latin typeface="TimesNewRomanPSMT"/>
              </a:rPr>
              <a:t>jediný,</a:t>
            </a:r>
          </a:p>
          <a:p>
            <a:pPr marL="0" indent="0" algn="ctr">
              <a:buNone/>
            </a:pPr>
            <a:r>
              <a:rPr lang="pl-PL" i="1" dirty="0" smtClean="0">
                <a:latin typeface="TimesNewRomanPSMT"/>
              </a:rPr>
              <a:t>proč </a:t>
            </a:r>
            <a:r>
              <a:rPr lang="pl-PL" i="1" dirty="0">
                <a:latin typeface="TimesNewRomanPSMT"/>
              </a:rPr>
              <a:t>tak se mi vracíš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v tyto hodiny?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Proč jsi se miloval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s tou holkou proklatou,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s milenkou železnou,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ohněm a lopatou?</a:t>
            </a:r>
          </a:p>
          <a:p>
            <a:pPr marL="0" indent="0" algn="ctr">
              <a:buNone/>
            </a:pPr>
            <a:r>
              <a:rPr lang="pl-PL" i="1" dirty="0">
                <a:latin typeface="TimesNewRomanPSMT"/>
              </a:rPr>
              <a:t>Proč muž tu na světě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vždycky dvě lásky má,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proč jednu zabíjí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a na druhou umírá?</a:t>
            </a:r>
            <a:endParaRPr lang="cs-CZ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AutoNum type="arabicParenR"/>
            </a:pPr>
            <a:r>
              <a:rPr lang="cs-CZ" dirty="0" smtClean="0"/>
              <a:t>Kdo promlouvá k Antonínovi a co mu vyčítá?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Které lásky jsou v textu zmiňovány? Proč je těžké uspokojit obě?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14642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Dělník je smrtelný,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práce je živá,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Antonín umírá,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žárovka zpívá: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Ženo má, – ženo má,</a:t>
            </a:r>
          </a:p>
          <a:p>
            <a:pPr marL="0" indent="0" algn="ctr">
              <a:buNone/>
            </a:pPr>
            <a:r>
              <a:rPr lang="cs-CZ" i="1" dirty="0">
                <a:latin typeface="TimesNewRomanPSMT"/>
              </a:rPr>
              <a:t>neplač </a:t>
            </a:r>
            <a:r>
              <a:rPr lang="cs-CZ" i="1" dirty="0" smtClean="0">
                <a:latin typeface="TimesNewRomanPSMT"/>
              </a:rPr>
              <a:t>!</a:t>
            </a:r>
            <a:endParaRPr lang="cs-CZ" i="1" dirty="0">
              <a:latin typeface="TimesNewRomanPSMT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cs-CZ" dirty="0" smtClean="0"/>
              <a:t>Která hodnota vyjádřená v těchto verších je nejdůležitější pro autory proletářské poezie?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Jaký názor máte vy?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4448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WOLKER, Jiří: Těžká hodina, Praha 1984</a:t>
            </a:r>
          </a:p>
          <a:p>
            <a:r>
              <a:rPr lang="cs-CZ" dirty="0" smtClean="0"/>
              <a:t>MOLDANOVÁ, </a:t>
            </a:r>
            <a:r>
              <a:rPr lang="cs-CZ" dirty="0" err="1" smtClean="0"/>
              <a:t>Dobrava</a:t>
            </a:r>
            <a:r>
              <a:rPr lang="cs-CZ" dirty="0" smtClean="0"/>
              <a:t>: Česká literatura období avantgardy (1918-1945), Ústín nad Labem 2005</a:t>
            </a:r>
            <a:endParaRPr lang="cs-CZ" dirty="0" smtClean="0">
              <a:hlinkClick r:id="rId2"/>
            </a:endParaRPr>
          </a:p>
          <a:p>
            <a:r>
              <a:rPr lang="cs-CZ" u="sng" dirty="0" smtClean="0">
                <a:hlinkClick r:id="rId2"/>
              </a:rPr>
              <a:t>http</a:t>
            </a:r>
            <a:r>
              <a:rPr lang="cs-CZ" u="sng" dirty="0">
                <a:hlinkClick r:id="rId2"/>
              </a:rPr>
              <a:t>://</a:t>
            </a:r>
            <a:r>
              <a:rPr lang="cs-CZ" u="sng" dirty="0" smtClean="0">
                <a:hlinkClick r:id="rId2"/>
              </a:rPr>
              <a:t>cs.wikipedia.org/wiki/Ji%C5%99%C3%AD_Wolker</a:t>
            </a:r>
            <a:r>
              <a:rPr lang="cs-CZ" dirty="0"/>
              <a:t> </a:t>
            </a:r>
          </a:p>
          <a:p>
            <a:r>
              <a:rPr lang="cs-CZ" u="sng" dirty="0">
                <a:hlinkClick r:id="rId3"/>
              </a:rPr>
              <a:t>http://cs.wikipedia.org/wiki/Soubor:Jiri_Wolker_bust_in_Prostejov.jpg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195790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741</Words>
  <Application>Microsoft Office PowerPoint</Application>
  <PresentationFormat>Předvádění na obrazovce (4:3)</PresentationFormat>
  <Paragraphs>129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</vt:lpstr>
      <vt:lpstr>Jiří Wolker</vt:lpstr>
      <vt:lpstr>Těžká hodina – práce s textem</vt:lpstr>
      <vt:lpstr>Těžká hodina – práce s textem</vt:lpstr>
      <vt:lpstr>Těžká hodina – práce s textem</vt:lpstr>
      <vt:lpstr>Balada o nenarozeném dítěti – práce s textem</vt:lpstr>
      <vt:lpstr>Balada o nenarozeném dítěti – práce s textem</vt:lpstr>
      <vt:lpstr>Balada o očích topičových – práce s textem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Dvořák</dc:creator>
  <cp:lastModifiedBy>Jan Dvořák</cp:lastModifiedBy>
  <cp:revision>9</cp:revision>
  <dcterms:created xsi:type="dcterms:W3CDTF">2013-08-29T17:04:28Z</dcterms:created>
  <dcterms:modified xsi:type="dcterms:W3CDTF">2014-01-28T10:09:55Z</dcterms:modified>
</cp:coreProperties>
</file>