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64" r:id="rId4"/>
    <p:sldId id="257" r:id="rId5"/>
    <p:sldId id="258" r:id="rId6"/>
    <p:sldId id="259" r:id="rId7"/>
    <p:sldId id="260" r:id="rId8"/>
    <p:sldId id="261" r:id="rId9"/>
    <p:sldId id="265" r:id="rId10"/>
    <p:sldId id="262" r:id="rId11"/>
    <p:sldId id="266" r:id="rId12"/>
    <p:sldId id="263" r:id="rId13"/>
    <p:sldId id="269" r:id="rId14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5" d="100"/>
          <a:sy n="95" d="100"/>
        </p:scale>
        <p:origin x="-72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6192934"/>
              </p:ext>
            </p:extLst>
          </p:nvPr>
        </p:nvGraphicFramePr>
        <p:xfrm>
          <a:off x="1175792" y="1397000"/>
          <a:ext cx="6792416" cy="3582237"/>
        </p:xfrm>
        <a:graphic>
          <a:graphicData uri="http://schemas.openxmlformats.org/drawingml/2006/table">
            <a:tbl>
              <a:tblPr firstRow="1">
                <a:effectLst/>
              </a:tblPr>
              <a:tblGrid>
                <a:gridCol w="2032225"/>
                <a:gridCol w="4760191"/>
              </a:tblGrid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smtClean="0">
                          <a:solidFill>
                            <a:schemeClr val="bg1"/>
                          </a:solidFill>
                        </a:rPr>
                        <a:t>VY_JAROSLAVA_TOMANOVA_PRAKTICKE_VYUZITI_DIGITALNI_FOTOGRAFIE_LETECKE_SNIMKY_16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2.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Fotografování v exteriéru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Odborný výcvik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Praktické využití digitální fotografie v různých oblastech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Letecké snímky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Jaroslava Tomanová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1. 7. 2013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345788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Prezentace je vytvořená v programu MS </a:t>
                      </a:r>
                      <a:r>
                        <a:rPr lang="cs-CZ" sz="1000" i="1" dirty="0" err="1" smtClean="0">
                          <a:solidFill>
                            <a:schemeClr val="bg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 a seznamuje</a:t>
                      </a: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</a:rPr>
                        <a:t> žáky s fotografováním  leteckých snímků. Vyučující může využít text a snímky dle aktuální potřeby. Prezentace bude uložena také ve formátu PDF a případně  poskytnuta žákům  k jejich dalšímu mimoškolnímu vzdělávání. </a:t>
                      </a:r>
                      <a:endParaRPr lang="cs-CZ" sz="1000" i="1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</a:tbl>
          </a:graphicData>
        </a:graphic>
      </p:graphicFrame>
      <p:pic>
        <p:nvPicPr>
          <p:cNvPr id="5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60700" y="5607050"/>
            <a:ext cx="3262313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512064"/>
            <a:ext cx="8501122" cy="914400"/>
          </a:xfrm>
        </p:spPr>
        <p:txBody>
          <a:bodyPr/>
          <a:lstStyle/>
          <a:p>
            <a:pPr algn="ctr"/>
            <a:r>
              <a:rPr lang="cs-CZ" sz="4800" dirty="0" smtClean="0">
                <a:latin typeface="Franklin Gothic Demi Cond" pitchFamily="34" charset="0"/>
              </a:rPr>
              <a:t>Letecké snímky</a:t>
            </a:r>
            <a:endParaRPr lang="cs-CZ" sz="4800" dirty="0">
              <a:latin typeface="Franklin Gothic Demi Con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428736"/>
            <a:ext cx="8001056" cy="492682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nastavíme program S, čas 1/250 s </a:t>
            </a:r>
            <a:br>
              <a:rPr lang="cs-CZ" sz="3600" dirty="0" smtClean="0">
                <a:latin typeface="Franklin Gothic Demi Cond" pitchFamily="34" charset="0"/>
              </a:rPr>
            </a:br>
            <a:r>
              <a:rPr lang="cs-CZ" sz="3600" dirty="0" smtClean="0">
                <a:latin typeface="Franklin Gothic Demi Cond" pitchFamily="34" charset="0"/>
              </a:rPr>
              <a:t> nebo kratší 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pak fotografujeme různé záběry, podle   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toho, jak se mění krajina, raději více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záběrů, abychom pak mohli vybrat ty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nejlepší</a:t>
            </a:r>
          </a:p>
          <a:p>
            <a:pPr>
              <a:buNone/>
            </a:pPr>
            <a:endParaRPr lang="cs-CZ" sz="3600" dirty="0">
              <a:latin typeface="Franklin Gothic Demi Cond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512064"/>
            <a:ext cx="8482042" cy="914400"/>
          </a:xfrm>
        </p:spPr>
        <p:txBody>
          <a:bodyPr/>
          <a:lstStyle/>
          <a:p>
            <a:pPr algn="ctr"/>
            <a:r>
              <a:rPr lang="cs-CZ" sz="4800" dirty="0" smtClean="0">
                <a:latin typeface="Franklin Gothic Demi Cond" pitchFamily="34" charset="0"/>
              </a:rPr>
              <a:t>Objektivy u leteckých snímků</a:t>
            </a:r>
            <a:endParaRPr lang="cs-CZ" sz="4800" dirty="0">
              <a:latin typeface="Franklin Gothic Demi Con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828800"/>
            <a:ext cx="8001056" cy="452676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 objektivy používáme s delší ohniskovou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 vzdáleností 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 teleobjektivy však mají malou hloubku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 ostrosti, proto nejsou vhodné pro všechny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 druhy leteckých snímků</a:t>
            </a:r>
          </a:p>
          <a:p>
            <a:pPr>
              <a:buNone/>
            </a:pPr>
            <a:endParaRPr lang="cs-CZ" sz="3600" dirty="0">
              <a:latin typeface="Franklin Gothic Demi Cond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466" name="Picture 2" descr="C:\Users\Jaroslava Tomanová\Desktop\Moodle, Sablony\Sablony fotky\1 Fotografie exteriéru\Letecke snimky\DSC_0673a.jpg"/>
          <p:cNvPicPr>
            <a:picLocks noChangeAspect="1" noChangeArrowheads="1"/>
          </p:cNvPicPr>
          <p:nvPr/>
        </p:nvPicPr>
        <p:blipFill>
          <a:blip r:embed="rId2" cstate="print">
            <a:lum bright="1000" contrast="-2000"/>
          </a:blip>
          <a:srcRect/>
          <a:stretch>
            <a:fillRect/>
          </a:stretch>
        </p:blipFill>
        <p:spPr bwMode="auto">
          <a:xfrm>
            <a:off x="432000" y="657305"/>
            <a:ext cx="8280000" cy="554339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490" name="Picture 2" descr="C:\Users\Jaroslava Tomanová\Desktop\Moodle, Sablony\Sablony fotky\1 Fotografie exteriéru\Letecke snimky\DSC_0646.jpg"/>
          <p:cNvPicPr>
            <a:picLocks noChangeAspect="1" noChangeArrowheads="1"/>
          </p:cNvPicPr>
          <p:nvPr/>
        </p:nvPicPr>
        <p:blipFill>
          <a:blip r:embed="rId2" cstate="print">
            <a:lum bright="-5000" contrast="4000"/>
          </a:blip>
          <a:srcRect/>
          <a:stretch>
            <a:fillRect/>
          </a:stretch>
        </p:blipFill>
        <p:spPr bwMode="auto">
          <a:xfrm>
            <a:off x="432000" y="669000"/>
            <a:ext cx="8280000" cy="55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514" name="Picture 2" descr="C:\Users\Jaroslava Tomanová\Desktop\Moodle, Sablony\Sablony fotky\1 Fotografie exteriéru\Letecke snimky\DSC08606.JPG"/>
          <p:cNvPicPr>
            <a:picLocks noChangeAspect="1" noChangeArrowheads="1"/>
          </p:cNvPicPr>
          <p:nvPr/>
        </p:nvPicPr>
        <p:blipFill>
          <a:blip r:embed="rId2" cstate="print">
            <a:lum bright="-4000" contrast="5000"/>
          </a:blip>
          <a:srcRect/>
          <a:stretch>
            <a:fillRect/>
          </a:stretch>
        </p:blipFill>
        <p:spPr bwMode="auto">
          <a:xfrm>
            <a:off x="432000" y="669000"/>
            <a:ext cx="8280000" cy="55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538" name="Picture 2" descr="C:\Users\Jaroslava Tomanová\Desktop\Moodle, Sablony\Sablony fotky\1 Fotografie exteriéru\Letecke snimky\DSC_0678.jpg"/>
          <p:cNvPicPr>
            <a:picLocks noChangeAspect="1" noChangeArrowheads="1"/>
          </p:cNvPicPr>
          <p:nvPr/>
        </p:nvPicPr>
        <p:blipFill>
          <a:blip r:embed="rId2" cstate="print">
            <a:lum bright="-3000" contrast="2000"/>
          </a:blip>
          <a:srcRect/>
          <a:stretch>
            <a:fillRect/>
          </a:stretch>
        </p:blipFill>
        <p:spPr bwMode="auto">
          <a:xfrm>
            <a:off x="432000" y="669000"/>
            <a:ext cx="8280000" cy="55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2" name="Picture 2" descr="C:\Users\Jaroslava Tomanová\Desktop\Moodle, Sablony\Sablony fotky\1 Fotografie exteriéru\Letecke snimky\DSC08601.JPG"/>
          <p:cNvPicPr>
            <a:picLocks noChangeAspect="1" noChangeArrowheads="1"/>
          </p:cNvPicPr>
          <p:nvPr/>
        </p:nvPicPr>
        <p:blipFill>
          <a:blip r:embed="rId2" cstate="print">
            <a:lum bright="-3000" contrast="6000"/>
          </a:blip>
          <a:srcRect/>
          <a:stretch>
            <a:fillRect/>
          </a:stretch>
        </p:blipFill>
        <p:spPr bwMode="auto">
          <a:xfrm>
            <a:off x="432000" y="669000"/>
            <a:ext cx="8280000" cy="55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Jaroslava Tomanová\Desktop\Moodle, Sablony\Sablony fotky\1 Fotografie exteriéru\Letecke snimky\DSC0860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2000" y="669000"/>
            <a:ext cx="8280000" cy="55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586" name="Picture 2" descr="C:\Users\Jaroslava Tomanová\Desktop\Moodle, Sablony\Sablony fotky\1 Fotografie exteriéru\Letecke snimky\DSC_0664.jpg"/>
          <p:cNvPicPr>
            <a:picLocks noChangeAspect="1" noChangeArrowheads="1"/>
          </p:cNvPicPr>
          <p:nvPr/>
        </p:nvPicPr>
        <p:blipFill>
          <a:blip r:embed="rId2" cstate="print">
            <a:lum bright="-2000" contrast="3000"/>
          </a:blip>
          <a:srcRect/>
          <a:stretch>
            <a:fillRect/>
          </a:stretch>
        </p:blipFill>
        <p:spPr bwMode="auto">
          <a:xfrm>
            <a:off x="432000" y="657305"/>
            <a:ext cx="8280000" cy="554339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aroslava Tomanová\Desktop\Moodle, Sablony\Sablony fotky\1 Fotografie exteriéru\Letecke snimky\DSC_0666.jpg"/>
          <p:cNvPicPr>
            <a:picLocks noChangeAspect="1" noChangeArrowheads="1"/>
          </p:cNvPicPr>
          <p:nvPr/>
        </p:nvPicPr>
        <p:blipFill>
          <a:blip r:embed="rId2" cstate="print">
            <a:lum bright="-3000" contrast="2000"/>
          </a:blip>
          <a:srcRect/>
          <a:stretch>
            <a:fillRect/>
          </a:stretch>
        </p:blipFill>
        <p:spPr bwMode="auto">
          <a:xfrm>
            <a:off x="432000" y="657305"/>
            <a:ext cx="8280000" cy="554339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610" name="Picture 2" descr="C:\Users\Jaroslava Tomanová\Desktop\Moodle, Sablony\Sablony fotky\1 Fotografie exteriéru\Letecke snimky\DSC_0667.jpg"/>
          <p:cNvPicPr>
            <a:picLocks noChangeAspect="1" noChangeArrowheads="1"/>
          </p:cNvPicPr>
          <p:nvPr/>
        </p:nvPicPr>
        <p:blipFill>
          <a:blip r:embed="rId2" cstate="print">
            <a:lum bright="-2000" contrast="2000"/>
          </a:blip>
          <a:srcRect/>
          <a:stretch>
            <a:fillRect/>
          </a:stretch>
        </p:blipFill>
        <p:spPr bwMode="auto">
          <a:xfrm>
            <a:off x="432000" y="657305"/>
            <a:ext cx="8280000" cy="554339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0350" y="1250950"/>
            <a:ext cx="8401050" cy="5211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11163" algn="ctr"/>
            <a:r>
              <a:rPr lang="cs-CZ" dirty="0" smtClean="0">
                <a:latin typeface="Franklin Gothic Demi Cond" pitchFamily="34" charset="0"/>
              </a:rPr>
              <a:t>Použité zdroje</a:t>
            </a: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r>
              <a:rPr lang="cs-CZ" dirty="0" smtClean="0">
                <a:latin typeface="Franklin Gothic Demi Cond" pitchFamily="34" charset="0"/>
              </a:rPr>
              <a:t>   </a:t>
            </a: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r>
              <a:rPr lang="cs-CZ" dirty="0" smtClean="0">
                <a:latin typeface="Franklin Gothic Demi Cond" pitchFamily="34" charset="0"/>
              </a:rPr>
              <a:t>Použité obrázky</a:t>
            </a:r>
          </a:p>
          <a:p>
            <a:pPr marL="411163" algn="ctr"/>
            <a:r>
              <a:rPr lang="cs-CZ" dirty="0" smtClean="0">
                <a:latin typeface="Franklin Gothic Demi Cond" pitchFamily="34" charset="0"/>
              </a:rPr>
              <a:t> </a:t>
            </a: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r>
              <a:rPr lang="cs-CZ" dirty="0" smtClean="0">
                <a:latin typeface="Franklin Gothic Demi Cond" pitchFamily="34" charset="0"/>
              </a:rPr>
              <a:t>Pokud není uvedeno jinak, použitý materiál je z vlastních zdrojů autora</a:t>
            </a:r>
          </a:p>
          <a:p>
            <a:pPr marL="411163" algn="ctr">
              <a:buFont typeface="Wingdings" pitchFamily="2" charset="2"/>
              <a:buNone/>
            </a:pPr>
            <a:r>
              <a:rPr lang="cs-CZ" dirty="0" smtClean="0">
                <a:latin typeface="Franklin Gothic Demi Cond" pitchFamily="34" charset="0"/>
              </a:rPr>
              <a:t> </a:t>
            </a:r>
            <a:endParaRPr lang="cs-CZ" dirty="0">
              <a:latin typeface="Franklin Gothic Demi Cond" pitchFamily="34" charset="0"/>
            </a:endParaRPr>
          </a:p>
        </p:txBody>
      </p:sp>
    </p:spTree>
  </p:cSld>
  <p:clrMapOvr>
    <a:masterClrMapping/>
  </p:clrMapOvr>
  <p:transition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25</TotalTime>
  <Words>158</Words>
  <Application>Microsoft Office PowerPoint</Application>
  <PresentationFormat>Předvádění na obrazovce (4:3)</PresentationFormat>
  <Paragraphs>54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Metro</vt:lpstr>
      <vt:lpstr>Prezentace aplikace PowerPoint</vt:lpstr>
      <vt:lpstr>Letecké snímky</vt:lpstr>
      <vt:lpstr>Objektivy u leteckých snímků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Jaroslava Tomanová</dc:creator>
  <cp:lastModifiedBy>Tony</cp:lastModifiedBy>
  <cp:revision>10</cp:revision>
  <dcterms:created xsi:type="dcterms:W3CDTF">2013-07-01T10:17:18Z</dcterms:created>
  <dcterms:modified xsi:type="dcterms:W3CDTF">2014-01-02T18:40:39Z</dcterms:modified>
</cp:coreProperties>
</file>