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3"/>
  </p:notesMasterIdLst>
  <p:sldIdLst>
    <p:sldId id="258" r:id="rId2"/>
    <p:sldId id="257" r:id="rId3"/>
    <p:sldId id="260" r:id="rId4"/>
    <p:sldId id="261" r:id="rId5"/>
    <p:sldId id="262" r:id="rId6"/>
    <p:sldId id="263" r:id="rId7"/>
    <p:sldId id="264" r:id="rId8"/>
    <p:sldId id="267" r:id="rId9"/>
    <p:sldId id="265" r:id="rId10"/>
    <p:sldId id="266" r:id="rId11"/>
    <p:sldId id="259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20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AB197DC-20B0-46B2-97E9-16AE43A7FB28}" type="datetimeFigureOut">
              <a:rPr lang="cs-CZ" smtClean="0"/>
              <a:t>28.11.2013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79B8CE6-6F5B-4E33-A7F2-CB486F89EC2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3279888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3190615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942190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4783923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t>11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8694105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28.11.2013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28.11.2013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28.11.2013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28.11.2013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28.11.2013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28.11.2013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28.11.2013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28.11.2013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28.11.2013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28.11.2013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28.11.2013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18FE4659-7985-49B0-AFB9-855F1780E650}" type="datetimeFigureOut">
              <a:rPr lang="cs-CZ" smtClean="0"/>
              <a:t>28.11.2013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pn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pn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Cznuts2_02.png" TargetMode="External"/><Relationship Id="rId7" Type="http://schemas.openxmlformats.org/officeDocument/2006/relationships/hyperlink" Target="MGR.%20RENATA%20&#352;PA&#268;KOV&#193;.%20wikipedie%20%5bonline%5d.%20%5bcit.%2028.11.2013%5d.%20Dostupn&#253;%20na%20WWW:%20http:/cs.wikipedia.org/wiki/Soubor:Melnik_-_soutok1.jpg" TargetMode="Externa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cs.wikipedia.org/wiki/Soubor:KUTNA_HORA_(js)_11.jpg" TargetMode="External"/><Relationship Id="rId5" Type="http://schemas.openxmlformats.org/officeDocument/2006/relationships/hyperlink" Target="NEUVEDEN.%20wikipedie%20%5bonline%5d.%20%5bcit.%2028.11.2013%5d.%20Dostupn&#253;%20na%20WWW:%20http:/cs.wikipedia.org/wiki/Soubor:Burgkarlstein02.jpg" TargetMode="External"/><Relationship Id="rId4" Type="http://schemas.openxmlformats.org/officeDocument/2006/relationships/hyperlink" Target="http://cs.wikipedia.org/wiki/Soubor:CZ02_LAU.PN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91616868"/>
              </p:ext>
            </p:extLst>
          </p:nvPr>
        </p:nvGraphicFramePr>
        <p:xfrm>
          <a:off x="614836" y="2816085"/>
          <a:ext cx="8136904" cy="269289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40940"/>
                <a:gridCol w="6195964"/>
              </a:tblGrid>
              <a:tr h="864096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ŠKOLA: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Gymnázium, Chomutov, Mostecká 3000, příspěvková organizace</a:t>
                      </a:r>
                      <a:endParaRPr lang="cs-CZ" sz="1800" dirty="0"/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AUTOR: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Mgr. David </a:t>
                      </a:r>
                      <a:r>
                        <a:rPr lang="cs-CZ" sz="1800" b="1" kern="1200" dirty="0" err="1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Rohusch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287798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NÁZEV: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VY_32_INOVACE_02C_16</a:t>
                      </a:r>
                      <a:r>
                        <a:rPr lang="cs-CZ" sz="1800" b="1" kern="1200" baseline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_NUTS </a:t>
                      </a:r>
                      <a:r>
                        <a:rPr lang="cs-CZ" sz="1800" b="1" kern="1200" baseline="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2 – Střední Čechy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TEMA: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Česká republika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287798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ČÍSLO PROJEKTU: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CZ.1.07/1.5.00/34.0816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DATUM TVORBY: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5/2/2013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</a:tbl>
          </a:graphicData>
        </a:graphic>
      </p:graphicFrame>
      <p:pic>
        <p:nvPicPr>
          <p:cNvPr id="3" name="Obrázek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908720"/>
            <a:ext cx="5407152" cy="1045464"/>
          </a:xfrm>
          <a:prstGeom prst="rect">
            <a:avLst/>
          </a:prstGeom>
        </p:spPr>
      </p:pic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2926638"/>
            <a:ext cx="648072" cy="64637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9672845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052736"/>
          </a:xfrm>
        </p:spPr>
        <p:txBody>
          <a:bodyPr/>
          <a:lstStyle/>
          <a:p>
            <a:r>
              <a:rPr lang="cs-CZ" sz="3600" b="1" dirty="0" smtClean="0">
                <a:solidFill>
                  <a:schemeClr val="tx1"/>
                </a:solidFill>
                <a:latin typeface="Calibri" pitchFamily="34" charset="0"/>
              </a:rPr>
              <a:t>ANOTACE</a:t>
            </a:r>
            <a:endParaRPr lang="cs-CZ" sz="3600" b="1" dirty="0">
              <a:solidFill>
                <a:schemeClr val="tx1"/>
              </a:solidFill>
              <a:latin typeface="Calibri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4929411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sz="1400" dirty="0">
                <a:solidFill>
                  <a:schemeClr val="tx1"/>
                </a:solidFill>
                <a:latin typeface="Calibri" pitchFamily="34" charset="0"/>
              </a:rPr>
              <a:t>Škola: Gymnázium Chomutov, </a:t>
            </a:r>
          </a:p>
          <a:p>
            <a:pPr marL="0" indent="0">
              <a:buNone/>
            </a:pPr>
            <a:r>
              <a:rPr lang="cs-CZ" sz="1400" dirty="0">
                <a:solidFill>
                  <a:schemeClr val="tx1"/>
                </a:solidFill>
                <a:latin typeface="Calibri" pitchFamily="34" charset="0"/>
              </a:rPr>
              <a:t>            Mostecká 3000, 430 01</a:t>
            </a:r>
          </a:p>
          <a:p>
            <a:pPr marL="0" indent="0">
              <a:buNone/>
            </a:pPr>
            <a:endParaRPr lang="cs-CZ" sz="1400" dirty="0">
              <a:solidFill>
                <a:schemeClr val="tx1"/>
              </a:solidFill>
              <a:latin typeface="Calibri" pitchFamily="34" charset="0"/>
            </a:endParaRPr>
          </a:p>
          <a:p>
            <a:pPr marL="0" indent="0">
              <a:buNone/>
            </a:pPr>
            <a:r>
              <a:rPr lang="cs-CZ" sz="1400" dirty="0">
                <a:solidFill>
                  <a:schemeClr val="tx1"/>
                </a:solidFill>
                <a:latin typeface="Calibri" pitchFamily="34" charset="0"/>
              </a:rPr>
              <a:t>Třída:  6. ročník 6. letého gymnázia </a:t>
            </a:r>
          </a:p>
          <a:p>
            <a:pPr marL="0" indent="0">
              <a:buNone/>
            </a:pPr>
            <a:endParaRPr lang="cs-CZ" sz="1400" dirty="0">
              <a:solidFill>
                <a:schemeClr val="tx1"/>
              </a:solidFill>
              <a:latin typeface="Calibri" pitchFamily="34" charset="0"/>
            </a:endParaRPr>
          </a:p>
          <a:p>
            <a:pPr marL="0" indent="0">
              <a:buNone/>
            </a:pPr>
            <a:r>
              <a:rPr lang="cs-CZ" sz="1400" dirty="0">
                <a:solidFill>
                  <a:schemeClr val="tx1"/>
                </a:solidFill>
                <a:latin typeface="Calibri" pitchFamily="34" charset="0"/>
              </a:rPr>
              <a:t>Výstup:  </a:t>
            </a:r>
            <a:r>
              <a:rPr lang="cs-CZ" sz="1400" dirty="0" err="1">
                <a:solidFill>
                  <a:schemeClr val="tx1"/>
                </a:solidFill>
                <a:latin typeface="Calibri" pitchFamily="34" charset="0"/>
              </a:rPr>
              <a:t>Powerpointová</a:t>
            </a:r>
            <a:r>
              <a:rPr lang="cs-CZ" sz="1400" dirty="0">
                <a:solidFill>
                  <a:schemeClr val="tx1"/>
                </a:solidFill>
                <a:latin typeface="Calibri" pitchFamily="34" charset="0"/>
              </a:rPr>
              <a:t> prezentace</a:t>
            </a:r>
          </a:p>
          <a:p>
            <a:pPr marL="0" indent="0">
              <a:buNone/>
            </a:pPr>
            <a:endParaRPr lang="cs-CZ" sz="1400" dirty="0">
              <a:solidFill>
                <a:schemeClr val="tx1"/>
              </a:solidFill>
              <a:latin typeface="Calibri" pitchFamily="34" charset="0"/>
            </a:endParaRPr>
          </a:p>
          <a:p>
            <a:pPr marL="0" indent="0">
              <a:buNone/>
            </a:pPr>
            <a:r>
              <a:rPr lang="cs-CZ" sz="1400" dirty="0">
                <a:solidFill>
                  <a:schemeClr val="tx1"/>
                </a:solidFill>
                <a:latin typeface="Calibri" pitchFamily="34" charset="0"/>
              </a:rPr>
              <a:t>Vzdělávací oblast:  Česká republika</a:t>
            </a:r>
          </a:p>
          <a:p>
            <a:pPr marL="0" indent="0">
              <a:buNone/>
            </a:pPr>
            <a:endParaRPr lang="cs-CZ" sz="1400" dirty="0">
              <a:solidFill>
                <a:schemeClr val="tx1"/>
              </a:solidFill>
              <a:latin typeface="Calibri" pitchFamily="34" charset="0"/>
            </a:endParaRPr>
          </a:p>
          <a:p>
            <a:pPr marL="0" indent="0">
              <a:buNone/>
            </a:pPr>
            <a:r>
              <a:rPr lang="cs-CZ" sz="1400" dirty="0">
                <a:solidFill>
                  <a:schemeClr val="tx1"/>
                </a:solidFill>
                <a:latin typeface="Calibri" pitchFamily="34" charset="0"/>
              </a:rPr>
              <a:t>Obor:  Zeměpis/Geografie</a:t>
            </a:r>
          </a:p>
          <a:p>
            <a:pPr marL="0" indent="0">
              <a:buNone/>
            </a:pPr>
            <a:endParaRPr lang="cs-CZ" sz="1400" dirty="0">
              <a:solidFill>
                <a:schemeClr val="tx1"/>
              </a:solidFill>
              <a:latin typeface="Calibri" pitchFamily="34" charset="0"/>
            </a:endParaRPr>
          </a:p>
          <a:p>
            <a:pPr marL="0" indent="0">
              <a:buNone/>
            </a:pPr>
            <a:r>
              <a:rPr lang="cs-CZ" sz="1400" dirty="0">
                <a:solidFill>
                  <a:schemeClr val="tx1"/>
                </a:solidFill>
                <a:latin typeface="Calibri" pitchFamily="34" charset="0"/>
              </a:rPr>
              <a:t>Tematický okruh:  Regiony ČR</a:t>
            </a:r>
          </a:p>
          <a:p>
            <a:pPr marL="0" indent="0">
              <a:buNone/>
            </a:pPr>
            <a:endParaRPr lang="cs-CZ" sz="1400" dirty="0">
              <a:solidFill>
                <a:schemeClr val="tx1"/>
              </a:solidFill>
              <a:latin typeface="Calibri" pitchFamily="34" charset="0"/>
            </a:endParaRPr>
          </a:p>
          <a:p>
            <a:pPr marL="0" indent="0">
              <a:buNone/>
            </a:pPr>
            <a:r>
              <a:rPr lang="cs-CZ" sz="1400" dirty="0">
                <a:solidFill>
                  <a:schemeClr val="tx1"/>
                </a:solidFill>
                <a:latin typeface="Calibri" pitchFamily="34" charset="0"/>
              </a:rPr>
              <a:t>Využití:  Výuka zeměpisu / geografie</a:t>
            </a:r>
          </a:p>
          <a:p>
            <a:pPr marL="0" indent="0">
              <a:buNone/>
            </a:pPr>
            <a:endParaRPr lang="cs-CZ" sz="1400" dirty="0">
              <a:solidFill>
                <a:schemeClr val="tx1"/>
              </a:solidFill>
              <a:latin typeface="Calibri" pitchFamily="34" charset="0"/>
            </a:endParaRPr>
          </a:p>
          <a:p>
            <a:pPr marL="0" indent="0">
              <a:buNone/>
            </a:pPr>
            <a:r>
              <a:rPr lang="cs-CZ" sz="1400" dirty="0">
                <a:solidFill>
                  <a:schemeClr val="tx1"/>
                </a:solidFill>
                <a:latin typeface="Calibri" pitchFamily="34" charset="0"/>
              </a:rPr>
              <a:t>Pomůcky:   PC učitele, tabule, atlas</a:t>
            </a:r>
          </a:p>
          <a:p>
            <a:pPr marL="0" indent="0">
              <a:buNone/>
            </a:pPr>
            <a:r>
              <a:rPr lang="cs-CZ" sz="1400" dirty="0">
                <a:solidFill>
                  <a:schemeClr val="tx1"/>
                </a:solidFill>
                <a:latin typeface="Calibri" pitchFamily="34" charset="0"/>
              </a:rPr>
              <a:t>Inovace: Materiál je určen jako doplnění slovního seznámení se s učivem. V některých částech je formou animací vizualizována probíraná látka, studenti také musejí hledat v atlase a společně s pedagogem. Do prezentace můžou studenti odpovědi vpisovat a kliknutím se správné odpovědi odkryjí. Do výkladu jsou vloženy kontrolní otázky k tématu pro zpětnou vazbu učitele. Žáci pracují podle pokynů v prezentaci. Digitálním perem / fixem zapisují odpovědi na interaktivní tabuli a poté si je kontrolují se správným řešením. Žáci se tak aktivně podílejí na tvorbě zápisu do sešitu.</a:t>
            </a:r>
          </a:p>
          <a:p>
            <a:pPr marL="0" indent="0">
              <a:buNone/>
            </a:pPr>
            <a:r>
              <a:rPr lang="cs-CZ" sz="1400">
                <a:solidFill>
                  <a:schemeClr val="tx1"/>
                </a:solidFill>
                <a:latin typeface="Calibri" pitchFamily="34" charset="0"/>
              </a:rPr>
              <a:t>Materiál je určen k interaktivní výuce.</a:t>
            </a:r>
            <a:endParaRPr lang="cs-CZ" sz="1400" dirty="0">
              <a:solidFill>
                <a:schemeClr val="tx1"/>
              </a:solidFill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672234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40052" y="1709816"/>
            <a:ext cx="6435230" cy="514818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" y="386191"/>
            <a:ext cx="4139952" cy="258518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" y="3645024"/>
            <a:ext cx="2740051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5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Střední Čechy</a:t>
            </a:r>
            <a:endParaRPr lang="cs-CZ" sz="5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094812" y="109122"/>
            <a:ext cx="5035329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/>
              <a:t>Okres Benešov CZ0201 </a:t>
            </a:r>
            <a:r>
              <a:rPr lang="cs-CZ" sz="1600" dirty="0" smtClean="0"/>
              <a:t> Okres </a:t>
            </a:r>
            <a:r>
              <a:rPr lang="cs-CZ" sz="1600" dirty="0"/>
              <a:t>Beroun </a:t>
            </a:r>
            <a:r>
              <a:rPr lang="cs-CZ" sz="1600" dirty="0" smtClean="0"/>
              <a:t>CZ0202 Okres </a:t>
            </a:r>
            <a:r>
              <a:rPr lang="cs-CZ" sz="1600" dirty="0"/>
              <a:t>Kladno CZ0203 </a:t>
            </a:r>
            <a:r>
              <a:rPr lang="cs-CZ" sz="1600" dirty="0" smtClean="0"/>
              <a:t>Okres </a:t>
            </a:r>
            <a:r>
              <a:rPr lang="cs-CZ" sz="1600" dirty="0"/>
              <a:t>Kolín CZ0204 </a:t>
            </a:r>
            <a:r>
              <a:rPr lang="cs-CZ" sz="1600" dirty="0" smtClean="0"/>
              <a:t>Okres </a:t>
            </a:r>
            <a:r>
              <a:rPr lang="cs-CZ" sz="1600" dirty="0"/>
              <a:t>Kutná Hora CZ0205 </a:t>
            </a:r>
            <a:r>
              <a:rPr lang="cs-CZ" sz="1600" dirty="0" smtClean="0"/>
              <a:t>Okres </a:t>
            </a:r>
            <a:r>
              <a:rPr lang="cs-CZ" sz="1600" dirty="0"/>
              <a:t>Mělník </a:t>
            </a:r>
            <a:r>
              <a:rPr lang="cs-CZ" sz="1600" dirty="0" smtClean="0"/>
              <a:t>CZ0206 Okres </a:t>
            </a:r>
            <a:r>
              <a:rPr lang="cs-CZ" sz="1600" dirty="0"/>
              <a:t>Mladá Boleslav CZ0207 </a:t>
            </a:r>
            <a:r>
              <a:rPr lang="cs-CZ" sz="1600" dirty="0" smtClean="0"/>
              <a:t>Okres </a:t>
            </a:r>
            <a:r>
              <a:rPr lang="cs-CZ" sz="1600" dirty="0"/>
              <a:t>Nymburk CZ0208 </a:t>
            </a:r>
            <a:r>
              <a:rPr lang="cs-CZ" sz="1600" dirty="0" smtClean="0"/>
              <a:t>Okres </a:t>
            </a:r>
            <a:r>
              <a:rPr lang="cs-CZ" sz="1600" dirty="0"/>
              <a:t>Praha-východ CZ0209 </a:t>
            </a:r>
            <a:r>
              <a:rPr lang="cs-CZ" sz="1600" dirty="0" smtClean="0"/>
              <a:t> Okres </a:t>
            </a:r>
            <a:r>
              <a:rPr lang="cs-CZ" sz="1600" dirty="0"/>
              <a:t>Praha-západ CZ020A </a:t>
            </a:r>
            <a:r>
              <a:rPr lang="cs-CZ" sz="1600" dirty="0" smtClean="0"/>
              <a:t>Okres </a:t>
            </a:r>
            <a:r>
              <a:rPr lang="cs-CZ" sz="1600" dirty="0"/>
              <a:t>Příbram CZ020B </a:t>
            </a:r>
            <a:r>
              <a:rPr lang="cs-CZ" sz="1600" dirty="0" smtClean="0"/>
              <a:t>Okres </a:t>
            </a:r>
            <a:r>
              <a:rPr lang="cs-CZ" sz="1600" dirty="0"/>
              <a:t>Rakovník </a:t>
            </a:r>
          </a:p>
        </p:txBody>
      </p:sp>
    </p:spTree>
    <p:extLst>
      <p:ext uri="{BB962C8B-B14F-4D97-AF65-F5344CB8AC3E}">
        <p14:creationId xmlns:p14="http://schemas.microsoft.com/office/powerpoint/2010/main" val="3542004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467544" y="404664"/>
            <a:ext cx="8229600" cy="1080120"/>
          </a:xfrm>
        </p:spPr>
        <p:txBody>
          <a:bodyPr/>
          <a:lstStyle/>
          <a:p>
            <a:r>
              <a:rPr lang="cs-CZ" dirty="0" smtClean="0"/>
              <a:t>Základní údaje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= Středočeský kraj</a:t>
            </a:r>
          </a:p>
          <a:p>
            <a:r>
              <a:rPr lang="cs-CZ" dirty="0" smtClean="0"/>
              <a:t>Rozloha 11 015 km2</a:t>
            </a:r>
          </a:p>
          <a:p>
            <a:r>
              <a:rPr lang="cs-CZ" dirty="0" smtClean="0"/>
              <a:t>Počet obyvatel: 1,2 mil</a:t>
            </a:r>
          </a:p>
          <a:p>
            <a:r>
              <a:rPr lang="cs-CZ" dirty="0" smtClean="0"/>
              <a:t>Počet obcí: 1146</a:t>
            </a:r>
          </a:p>
          <a:p>
            <a:r>
              <a:rPr lang="cs-CZ" dirty="0" smtClean="0"/>
              <a:t>Bez přirozeného centra – Praha?</a:t>
            </a:r>
          </a:p>
          <a:p>
            <a:r>
              <a:rPr lang="cs-CZ" dirty="0" smtClean="0"/>
              <a:t>Silné vazby na Prahu</a:t>
            </a:r>
          </a:p>
          <a:p>
            <a:r>
              <a:rPr lang="cs-CZ" dirty="0"/>
              <a:t>Kraj je pro Prahu významným zdrojem pracovních sil, doplňuje pražský průmysl, zásobuje Prahu potravinami, poskytuje Praze svůj rekreační potenciál.</a:t>
            </a:r>
          </a:p>
        </p:txBody>
      </p:sp>
    </p:spTree>
    <p:extLst>
      <p:ext uri="{BB962C8B-B14F-4D97-AF65-F5344CB8AC3E}">
        <p14:creationId xmlns:p14="http://schemas.microsoft.com/office/powerpoint/2010/main" val="1597008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412776"/>
          </a:xfrm>
        </p:spPr>
        <p:txBody>
          <a:bodyPr/>
          <a:lstStyle/>
          <a:p>
            <a:r>
              <a:rPr lang="cs-CZ" dirty="0" smtClean="0"/>
              <a:t>Hospodářství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40768"/>
            <a:ext cx="8579296" cy="5328592"/>
          </a:xfrm>
        </p:spPr>
        <p:txBody>
          <a:bodyPr>
            <a:normAutofit fontScale="92500" lnSpcReduction="10000"/>
          </a:bodyPr>
          <a:lstStyle/>
          <a:p>
            <a:r>
              <a:rPr lang="cs-CZ" sz="2600" b="1" u="sng" dirty="0" smtClean="0">
                <a:solidFill>
                  <a:schemeClr val="tx1"/>
                </a:solidFill>
              </a:rPr>
              <a:t>PRŮMYSL</a:t>
            </a:r>
          </a:p>
          <a:p>
            <a:endParaRPr lang="cs-CZ" b="1" u="sng" dirty="0" smtClean="0">
              <a:solidFill>
                <a:schemeClr val="tx1"/>
              </a:solidFill>
            </a:endParaRPr>
          </a:p>
          <a:p>
            <a:r>
              <a:rPr lang="cs-CZ" dirty="0" err="1" smtClean="0"/>
              <a:t>Nej</a:t>
            </a:r>
            <a:r>
              <a:rPr lang="cs-CZ" dirty="0" smtClean="0"/>
              <a:t> odvětví je </a:t>
            </a:r>
            <a:r>
              <a:rPr lang="cs-CZ" dirty="0" smtClean="0">
                <a:solidFill>
                  <a:schemeClr val="tx1"/>
                </a:solidFill>
              </a:rPr>
              <a:t>strojírenství </a:t>
            </a:r>
            <a:r>
              <a:rPr lang="cs-CZ" dirty="0" smtClean="0"/>
              <a:t>– dopravní , ústup těžby, hutnictví</a:t>
            </a:r>
          </a:p>
          <a:p>
            <a:r>
              <a:rPr lang="cs-CZ" dirty="0" smtClean="0"/>
              <a:t>Mladá Boleslav, TPCA Kolín, JAWA Týnec n. Sázavou, ČKD Kladno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C</a:t>
            </a:r>
            <a:r>
              <a:rPr lang="cs-CZ" dirty="0" smtClean="0">
                <a:solidFill>
                  <a:schemeClr val="tx1"/>
                </a:solidFill>
              </a:rPr>
              <a:t>hemický</a:t>
            </a:r>
            <a:r>
              <a:rPr lang="cs-CZ" dirty="0" smtClean="0"/>
              <a:t> – Ropovody Družba a Ingolstadt</a:t>
            </a:r>
          </a:p>
          <a:p>
            <a:r>
              <a:rPr lang="cs-CZ" dirty="0" smtClean="0"/>
              <a:t>Kralupy </a:t>
            </a:r>
            <a:r>
              <a:rPr lang="cs-CZ" dirty="0" err="1" smtClean="0"/>
              <a:t>n.Vltavou</a:t>
            </a:r>
            <a:r>
              <a:rPr lang="cs-CZ" dirty="0" smtClean="0"/>
              <a:t>, </a:t>
            </a:r>
            <a:r>
              <a:rPr lang="cs-CZ" dirty="0" err="1" smtClean="0"/>
              <a:t>Koramo</a:t>
            </a:r>
            <a:r>
              <a:rPr lang="cs-CZ" dirty="0" smtClean="0"/>
              <a:t> </a:t>
            </a:r>
            <a:r>
              <a:rPr lang="cs-CZ" dirty="0" smtClean="0"/>
              <a:t>K</a:t>
            </a:r>
            <a:r>
              <a:rPr lang="cs-CZ" dirty="0" smtClean="0"/>
              <a:t>olín, Spolana Neratovice</a:t>
            </a:r>
          </a:p>
          <a:p>
            <a:r>
              <a:rPr lang="cs-CZ" dirty="0" err="1" smtClean="0">
                <a:solidFill>
                  <a:schemeClr val="tx1"/>
                </a:solidFill>
              </a:rPr>
              <a:t>P.Stavebních</a:t>
            </a:r>
            <a:r>
              <a:rPr lang="cs-CZ" dirty="0" smtClean="0">
                <a:solidFill>
                  <a:schemeClr val="tx1"/>
                </a:solidFill>
              </a:rPr>
              <a:t> hmot </a:t>
            </a:r>
            <a:r>
              <a:rPr lang="cs-CZ" dirty="0" smtClean="0"/>
              <a:t>– cementárny Králův Dvůr, Radotín, </a:t>
            </a:r>
            <a:r>
              <a:rPr lang="cs-CZ" dirty="0" err="1" smtClean="0"/>
              <a:t>Rako</a:t>
            </a:r>
            <a:r>
              <a:rPr lang="cs-CZ" dirty="0" smtClean="0"/>
              <a:t> Rakovník…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Polygrafický p. </a:t>
            </a:r>
            <a:r>
              <a:rPr lang="cs-CZ" dirty="0" smtClean="0"/>
              <a:t>– Loděnice u Berouna svět.1 vinyl gramofon. Desky, tiskárny Kolín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Potravinářský p. </a:t>
            </a:r>
            <a:r>
              <a:rPr lang="cs-CZ" dirty="0" smtClean="0"/>
              <a:t>– </a:t>
            </a:r>
            <a:r>
              <a:rPr lang="cs-CZ" dirty="0" err="1" smtClean="0"/>
              <a:t>Danone</a:t>
            </a:r>
            <a:r>
              <a:rPr lang="cs-CZ" dirty="0" smtClean="0"/>
              <a:t> </a:t>
            </a:r>
            <a:r>
              <a:rPr lang="cs-CZ" dirty="0" err="1" smtClean="0"/>
              <a:t>Benšov</a:t>
            </a:r>
            <a:r>
              <a:rPr lang="cs-CZ" dirty="0" smtClean="0"/>
              <a:t>, </a:t>
            </a:r>
            <a:r>
              <a:rPr lang="cs-CZ" dirty="0" err="1" smtClean="0"/>
              <a:t>Dr.Oetker</a:t>
            </a:r>
            <a:r>
              <a:rPr lang="cs-CZ" dirty="0" smtClean="0"/>
              <a:t> Kladno, </a:t>
            </a:r>
            <a:r>
              <a:rPr lang="cs-CZ" dirty="0" err="1" smtClean="0"/>
              <a:t>Vitana</a:t>
            </a:r>
            <a:r>
              <a:rPr lang="cs-CZ" dirty="0" smtClean="0"/>
              <a:t> Byšice u Mělníka ….pivovary , cigarety Philip Morris – Kutná Hora</a:t>
            </a: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870550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48680"/>
            <a:ext cx="8229600" cy="5577483"/>
          </a:xfrm>
        </p:spPr>
        <p:txBody>
          <a:bodyPr/>
          <a:lstStyle/>
          <a:p>
            <a:r>
              <a:rPr lang="cs-CZ" b="1" u="sng" dirty="0" smtClean="0">
                <a:solidFill>
                  <a:schemeClr val="tx1"/>
                </a:solidFill>
              </a:rPr>
              <a:t>ZEMĚDĚLSTVÍ</a:t>
            </a:r>
          </a:p>
          <a:p>
            <a:pPr marL="0" indent="0">
              <a:buNone/>
            </a:pPr>
            <a:endParaRPr lang="cs-CZ" b="1" u="sng" dirty="0" smtClean="0">
              <a:solidFill>
                <a:schemeClr val="tx1"/>
              </a:solidFill>
            </a:endParaRPr>
          </a:p>
          <a:p>
            <a:r>
              <a:rPr lang="cs-CZ" dirty="0" smtClean="0"/>
              <a:t>Vhodné podmínky, převaha RV – řepařský a bramborářský výrobní typ</a:t>
            </a:r>
          </a:p>
          <a:p>
            <a:r>
              <a:rPr lang="cs-CZ" dirty="0" smtClean="0"/>
              <a:t> kukuřice, pšenice, zelenina (cibule),  Mělnicko – vinná réva, ovoce, Rakovnicko – chmel</a:t>
            </a:r>
          </a:p>
          <a:p>
            <a:r>
              <a:rPr lang="cs-CZ" dirty="0" smtClean="0"/>
              <a:t>řepka olejka na vzestupu, příměstské zemědělství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ŽV – skot, prasata, okolí </a:t>
            </a:r>
            <a:r>
              <a:rPr lang="cs-CZ" dirty="0" err="1" smtClean="0"/>
              <a:t>Phy</a:t>
            </a:r>
            <a:r>
              <a:rPr lang="cs-CZ" dirty="0" smtClean="0"/>
              <a:t> drůbež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255637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484784"/>
          </a:xfrm>
        </p:spPr>
        <p:txBody>
          <a:bodyPr/>
          <a:lstStyle/>
          <a:p>
            <a:r>
              <a:rPr lang="cs-CZ" dirty="0" smtClean="0"/>
              <a:t>Cestovní ruch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Významné historické památky a CHKO</a:t>
            </a:r>
          </a:p>
          <a:p>
            <a:r>
              <a:rPr lang="cs-CZ" dirty="0" smtClean="0"/>
              <a:t>UNESCO -  Kutná hora, Kolín</a:t>
            </a:r>
          </a:p>
          <a:p>
            <a:r>
              <a:rPr lang="cs-CZ" dirty="0" smtClean="0"/>
              <a:t>hrady Karlštejn, Točník, Křivoklát, Český Šternberk, Kost, Kokořín…</a:t>
            </a:r>
          </a:p>
          <a:p>
            <a:r>
              <a:rPr lang="cs-CZ" dirty="0" smtClean="0"/>
              <a:t>zámky Konopiště, Lány….</a:t>
            </a:r>
          </a:p>
          <a:p>
            <a:r>
              <a:rPr lang="cs-CZ" dirty="0" smtClean="0"/>
              <a:t>CHKO Křivoklátsko – biosférická rezervace, Kokořínsko, Český kras, Český ráj…</a:t>
            </a:r>
            <a:r>
              <a:rPr lang="cs-CZ" dirty="0"/>
              <a:t>B</a:t>
            </a:r>
            <a:r>
              <a:rPr lang="cs-CZ" dirty="0" smtClean="0"/>
              <a:t>laník, Brdy.</a:t>
            </a:r>
          </a:p>
          <a:p>
            <a:r>
              <a:rPr lang="cs-CZ" dirty="0" smtClean="0"/>
              <a:t>Svatá hora – </a:t>
            </a:r>
            <a:r>
              <a:rPr lang="cs-CZ" dirty="0"/>
              <a:t>P</a:t>
            </a:r>
            <a:r>
              <a:rPr lang="cs-CZ" dirty="0" smtClean="0"/>
              <a:t>říbram, skanzen Kouřim….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390694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83244"/>
            <a:ext cx="3943851" cy="381642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79512" y="3899668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8547122" y="3782554"/>
            <a:ext cx="4680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2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2267744" y="6404183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3</a:t>
            </a:r>
            <a:endParaRPr lang="cs-CZ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11960" y="548680"/>
            <a:ext cx="4803214" cy="313409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1800" y="3967220"/>
            <a:ext cx="4210050" cy="28289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7391657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268760"/>
          </a:xfrm>
        </p:spPr>
        <p:txBody>
          <a:bodyPr/>
          <a:lstStyle/>
          <a:p>
            <a:r>
              <a:rPr lang="cs-CZ" dirty="0"/>
              <a:t>T</a:t>
            </a:r>
            <a:r>
              <a:rPr lang="cs-CZ" dirty="0" smtClean="0"/>
              <a:t>est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700808"/>
            <a:ext cx="9036496" cy="4425355"/>
          </a:xfrm>
        </p:spPr>
        <p:txBody>
          <a:bodyPr/>
          <a:lstStyle/>
          <a:p>
            <a:r>
              <a:rPr lang="cs-CZ" dirty="0" smtClean="0"/>
              <a:t>1.Označ okres mimo Střední Čechy: Nymburk, Rakovník, Litoměřice, Beroun</a:t>
            </a:r>
          </a:p>
          <a:p>
            <a:r>
              <a:rPr lang="cs-CZ" dirty="0" smtClean="0"/>
              <a:t>2. Uveď 3 charakteristické rysy oblasti</a:t>
            </a:r>
          </a:p>
          <a:p>
            <a:r>
              <a:rPr lang="cs-CZ" dirty="0" smtClean="0"/>
              <a:t>3. Proč a jaká </a:t>
            </a:r>
            <a:r>
              <a:rPr lang="cs-CZ" dirty="0" err="1" smtClean="0"/>
              <a:t>prům</a:t>
            </a:r>
            <a:r>
              <a:rPr lang="cs-CZ" dirty="0" smtClean="0"/>
              <a:t>. odvětví jsou stěžejní</a:t>
            </a:r>
          </a:p>
          <a:p>
            <a:r>
              <a:rPr lang="cs-CZ" dirty="0" smtClean="0"/>
              <a:t>4. Čím je celosvětově významná Loděnice u Berouna</a:t>
            </a:r>
          </a:p>
          <a:p>
            <a:r>
              <a:rPr lang="cs-CZ" dirty="0" smtClean="0"/>
              <a:t>5. Charakterizuj Zemědělství</a:t>
            </a:r>
          </a:p>
          <a:p>
            <a:r>
              <a:rPr lang="cs-CZ" dirty="0" smtClean="0"/>
              <a:t>6. Proč jsou Střední Čechy významnou turistickou destinací  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571529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-171400"/>
            <a:ext cx="8229600" cy="1340768"/>
          </a:xfrm>
        </p:spPr>
        <p:txBody>
          <a:bodyPr/>
          <a:lstStyle/>
          <a:p>
            <a:r>
              <a:rPr lang="cs-CZ" dirty="0" smtClean="0"/>
              <a:t>Test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5256584"/>
          </a:xfrm>
        </p:spPr>
        <p:txBody>
          <a:bodyPr>
            <a:normAutofit/>
          </a:bodyPr>
          <a:lstStyle/>
          <a:p>
            <a:r>
              <a:rPr lang="cs-CZ" dirty="0"/>
              <a:t>1.Označ okres mimo Střední Čechy: Nymburk, Rakovník,</a:t>
            </a:r>
            <a:r>
              <a:rPr lang="cs-CZ" dirty="0">
                <a:solidFill>
                  <a:srgbClr val="FF0000"/>
                </a:solidFill>
              </a:rPr>
              <a:t> Litoměřice</a:t>
            </a:r>
            <a:r>
              <a:rPr lang="cs-CZ" dirty="0"/>
              <a:t>, Beroun</a:t>
            </a:r>
          </a:p>
          <a:p>
            <a:r>
              <a:rPr lang="cs-CZ" dirty="0"/>
              <a:t>2. Uveď 3 charakteristické rysy </a:t>
            </a:r>
            <a:r>
              <a:rPr lang="cs-CZ" dirty="0" smtClean="0"/>
              <a:t>oblasti. </a:t>
            </a:r>
            <a:r>
              <a:rPr lang="cs-CZ" sz="1900" dirty="0" smtClean="0">
                <a:solidFill>
                  <a:srgbClr val="FF0000"/>
                </a:solidFill>
              </a:rPr>
              <a:t>Silné </a:t>
            </a:r>
            <a:r>
              <a:rPr lang="cs-CZ" sz="1900" dirty="0">
                <a:solidFill>
                  <a:srgbClr val="FF0000"/>
                </a:solidFill>
              </a:rPr>
              <a:t>vazby na </a:t>
            </a:r>
            <a:r>
              <a:rPr lang="cs-CZ" sz="1900" dirty="0" smtClean="0">
                <a:solidFill>
                  <a:srgbClr val="FF0000"/>
                </a:solidFill>
              </a:rPr>
              <a:t>Prahu, zdrojem </a:t>
            </a:r>
            <a:r>
              <a:rPr lang="cs-CZ" sz="1900" dirty="0">
                <a:solidFill>
                  <a:srgbClr val="FF0000"/>
                </a:solidFill>
              </a:rPr>
              <a:t>pracovních sil, doplňuje pražský průmysl, zásobuje Prahu potravinami, poskytuje Praze svůj rekreační potenciál.</a:t>
            </a:r>
          </a:p>
          <a:p>
            <a:r>
              <a:rPr lang="cs-CZ" dirty="0" smtClean="0"/>
              <a:t>3</a:t>
            </a:r>
            <a:r>
              <a:rPr lang="cs-CZ" dirty="0"/>
              <a:t>. Proč a jaká </a:t>
            </a:r>
            <a:r>
              <a:rPr lang="cs-CZ" dirty="0" err="1"/>
              <a:t>prům</a:t>
            </a:r>
            <a:r>
              <a:rPr lang="cs-CZ" dirty="0"/>
              <a:t>. odvětví jsou </a:t>
            </a:r>
            <a:r>
              <a:rPr lang="cs-CZ" dirty="0" smtClean="0"/>
              <a:t>stěžejní? </a:t>
            </a:r>
            <a:r>
              <a:rPr lang="cs-CZ" sz="1900" dirty="0" err="1" smtClean="0">
                <a:solidFill>
                  <a:srgbClr val="FF0000"/>
                </a:solidFill>
              </a:rPr>
              <a:t>Strojírenský,chemický</a:t>
            </a:r>
            <a:r>
              <a:rPr lang="cs-CZ" sz="1900" dirty="0" smtClean="0">
                <a:solidFill>
                  <a:srgbClr val="FF0000"/>
                </a:solidFill>
              </a:rPr>
              <a:t>, potravinářský, p. stavebních hmot </a:t>
            </a:r>
            <a:endParaRPr lang="cs-CZ" sz="1900" dirty="0"/>
          </a:p>
          <a:p>
            <a:r>
              <a:rPr lang="cs-CZ" dirty="0"/>
              <a:t>4. Čím je celosvětově významná Loděnice u </a:t>
            </a:r>
            <a:r>
              <a:rPr lang="cs-CZ" dirty="0" smtClean="0"/>
              <a:t>Berouna? </a:t>
            </a:r>
            <a:r>
              <a:rPr lang="cs-CZ" sz="1900" dirty="0" smtClean="0">
                <a:solidFill>
                  <a:srgbClr val="FF0000"/>
                </a:solidFill>
              </a:rPr>
              <a:t>Světová 1ve výrobě </a:t>
            </a:r>
            <a:r>
              <a:rPr lang="cs-CZ" sz="1900" dirty="0">
                <a:solidFill>
                  <a:srgbClr val="FF0000"/>
                </a:solidFill>
              </a:rPr>
              <a:t>vinyl </a:t>
            </a:r>
            <a:r>
              <a:rPr lang="cs-CZ" sz="1900" dirty="0" smtClean="0">
                <a:solidFill>
                  <a:srgbClr val="FF0000"/>
                </a:solidFill>
              </a:rPr>
              <a:t>gramofonových desek</a:t>
            </a:r>
            <a:endParaRPr lang="cs-CZ" sz="1900" dirty="0">
              <a:solidFill>
                <a:srgbClr val="FF0000"/>
              </a:solidFill>
            </a:endParaRPr>
          </a:p>
          <a:p>
            <a:r>
              <a:rPr lang="cs-CZ" dirty="0"/>
              <a:t>5. Charakterizuj </a:t>
            </a:r>
            <a:r>
              <a:rPr lang="cs-CZ" dirty="0" smtClean="0"/>
              <a:t>Zemědělství.  </a:t>
            </a:r>
            <a:r>
              <a:rPr lang="cs-CZ" sz="1900" dirty="0" smtClean="0">
                <a:solidFill>
                  <a:srgbClr val="FF0000"/>
                </a:solidFill>
              </a:rPr>
              <a:t>Vhodné podmínky, převaha RV,  </a:t>
            </a:r>
            <a:r>
              <a:rPr lang="cs-CZ" sz="1900" dirty="0">
                <a:solidFill>
                  <a:srgbClr val="FF0000"/>
                </a:solidFill>
              </a:rPr>
              <a:t>řepka olejka na vzestupu, příměstské zemědělství</a:t>
            </a:r>
          </a:p>
          <a:p>
            <a:r>
              <a:rPr lang="cs-CZ" dirty="0" smtClean="0"/>
              <a:t>6</a:t>
            </a:r>
            <a:r>
              <a:rPr lang="cs-CZ" dirty="0"/>
              <a:t>. Proč jsou Střední Čechy významnou turistickou </a:t>
            </a:r>
            <a:r>
              <a:rPr lang="cs-CZ" dirty="0" smtClean="0"/>
              <a:t>destinací? </a:t>
            </a:r>
            <a:r>
              <a:rPr lang="cs-CZ" sz="1900" dirty="0">
                <a:solidFill>
                  <a:srgbClr val="FF0000"/>
                </a:solidFill>
              </a:rPr>
              <a:t>Významné historické památky a CHKO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098624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11560" y="332656"/>
            <a:ext cx="8208912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3600" b="1" dirty="0" smtClean="0">
                <a:latin typeface="Calibri" pitchFamily="34" charset="0"/>
              </a:rPr>
              <a:t>CITACE</a:t>
            </a:r>
            <a:endParaRPr lang="cs-CZ" sz="3600" b="1" dirty="0">
              <a:latin typeface="Calibri" pitchFamily="34" charset="0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611560" y="1010882"/>
            <a:ext cx="7920880" cy="332398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 err="1" smtClean="0">
                <a:latin typeface="Calibri" pitchFamily="34" charset="0"/>
              </a:rPr>
              <a:t>Slide</a:t>
            </a:r>
            <a:r>
              <a:rPr lang="cs-CZ" sz="1400" dirty="0" smtClean="0">
                <a:latin typeface="Calibri" pitchFamily="34" charset="0"/>
              </a:rPr>
              <a:t> 3: 1. Mapa NUTS ČR. </a:t>
            </a:r>
            <a:r>
              <a:rPr lang="cs-CZ" sz="1400" dirty="0"/>
              <a:t>ZIRLAND. </a:t>
            </a:r>
            <a:r>
              <a:rPr lang="cs-CZ" sz="1400" i="1" dirty="0"/>
              <a:t>wikipedie</a:t>
            </a:r>
            <a:r>
              <a:rPr lang="cs-CZ" sz="1400" dirty="0"/>
              <a:t> [online]. [cit. 5</a:t>
            </a:r>
            <a:r>
              <a:rPr lang="cs-CZ" sz="1400" dirty="0" smtClean="0"/>
              <a:t>.2.2013</a:t>
            </a:r>
            <a:r>
              <a:rPr lang="cs-CZ" sz="1400" dirty="0"/>
              <a:t>]. Dostupný na </a:t>
            </a:r>
            <a:r>
              <a:rPr lang="cs-CZ" sz="1400" dirty="0" smtClean="0"/>
              <a:t>WWW : </a:t>
            </a:r>
            <a:r>
              <a:rPr lang="cs-CZ" sz="1400" dirty="0" smtClean="0">
                <a:hlinkClick r:id="rId3"/>
              </a:rPr>
              <a:t>http</a:t>
            </a:r>
            <a:r>
              <a:rPr lang="cs-CZ" sz="1400" dirty="0" smtClean="0">
                <a:hlinkClick r:id="rId3"/>
              </a:rPr>
              <a:t>://cs.wikipedia.org/wiki/Soubor:Cznuts2_02.png </a:t>
            </a:r>
            <a:endParaRPr lang="cs-CZ" sz="1400" dirty="0" smtClean="0"/>
          </a:p>
          <a:p>
            <a:r>
              <a:rPr lang="cs-CZ" sz="1400" dirty="0" err="1" smtClean="0">
                <a:latin typeface="Calibri" pitchFamily="34" charset="0"/>
              </a:rPr>
              <a:t>Slide</a:t>
            </a:r>
            <a:r>
              <a:rPr lang="cs-CZ" sz="1400" dirty="0" smtClean="0">
                <a:latin typeface="Calibri" pitchFamily="34" charset="0"/>
              </a:rPr>
              <a:t> 3: 2. Mapa NUTS 2 Střední Čechy</a:t>
            </a:r>
            <a:r>
              <a:rPr lang="cs-CZ" sz="1400" dirty="0">
                <a:latin typeface="Calibri" pitchFamily="34" charset="0"/>
              </a:rPr>
              <a:t>. ZIRLAND. wikipedie [online]. [cit. 5</a:t>
            </a:r>
            <a:r>
              <a:rPr lang="cs-CZ" sz="1400" dirty="0" smtClean="0">
                <a:latin typeface="Calibri" pitchFamily="34" charset="0"/>
              </a:rPr>
              <a:t>.2.2013</a:t>
            </a:r>
            <a:r>
              <a:rPr lang="cs-CZ" sz="1400" dirty="0">
                <a:latin typeface="Calibri" pitchFamily="34" charset="0"/>
              </a:rPr>
              <a:t>]. Dostupný na WWW: </a:t>
            </a:r>
            <a:r>
              <a:rPr lang="cs-CZ" sz="1400" dirty="0">
                <a:latin typeface="Calibri" pitchFamily="34" charset="0"/>
                <a:hlinkClick r:id="rId4"/>
              </a:rPr>
              <a:t>http://cs.wikipedia.org/wiki/Soubor:CZ02_LAU.PNG </a:t>
            </a:r>
            <a:endParaRPr lang="cs-CZ" sz="1400" dirty="0" smtClean="0">
              <a:latin typeface="Calibri" pitchFamily="34" charset="0"/>
            </a:endParaRPr>
          </a:p>
          <a:p>
            <a:r>
              <a:rPr lang="cs-CZ" sz="1400" dirty="0" err="1" smtClean="0">
                <a:latin typeface="Calibri" pitchFamily="34" charset="0"/>
              </a:rPr>
              <a:t>Slide</a:t>
            </a:r>
            <a:r>
              <a:rPr lang="cs-CZ" sz="1400" dirty="0" smtClean="0">
                <a:latin typeface="Calibri" pitchFamily="34" charset="0"/>
              </a:rPr>
              <a:t> 8: 1. Karlštejn. </a:t>
            </a:r>
            <a:r>
              <a:rPr lang="cs-CZ" sz="1400" dirty="0"/>
              <a:t>NEUVEDEN. </a:t>
            </a:r>
            <a:r>
              <a:rPr lang="cs-CZ" sz="1400" i="1" dirty="0"/>
              <a:t>wikipedie</a:t>
            </a:r>
            <a:r>
              <a:rPr lang="cs-CZ" sz="1400" dirty="0"/>
              <a:t> [online]. [cit. 5</a:t>
            </a:r>
            <a:r>
              <a:rPr lang="cs-CZ" sz="1400" dirty="0" smtClean="0"/>
              <a:t>.2.2013</a:t>
            </a:r>
            <a:r>
              <a:rPr lang="cs-CZ" sz="1400" dirty="0"/>
              <a:t>]. Dostupný na WWW: </a:t>
            </a:r>
            <a:r>
              <a:rPr lang="cs-CZ" sz="1400" dirty="0">
                <a:hlinkClick r:id="rId5"/>
              </a:rPr>
              <a:t>http://cs.wikipedia.org/wiki/Soubor:Burgkarlstein02.jpg </a:t>
            </a:r>
            <a:endParaRPr lang="cs-CZ" sz="1400" dirty="0" smtClean="0"/>
          </a:p>
          <a:p>
            <a:r>
              <a:rPr lang="cs-CZ" sz="1400" dirty="0" err="1" smtClean="0">
                <a:latin typeface="Calibri" pitchFamily="34" charset="0"/>
              </a:rPr>
              <a:t>Slide</a:t>
            </a:r>
            <a:r>
              <a:rPr lang="cs-CZ" sz="1400" dirty="0" smtClean="0">
                <a:latin typeface="Calibri" pitchFamily="34" charset="0"/>
              </a:rPr>
              <a:t> 8: 2. Kutná hora. </a:t>
            </a:r>
            <a:r>
              <a:rPr lang="pl-PL" sz="1400" dirty="0">
                <a:latin typeface="Calibri" pitchFamily="34" charset="0"/>
              </a:rPr>
              <a:t>JERZY STRZELECKI. wikipedie [online]. [cit. </a:t>
            </a:r>
            <a:r>
              <a:rPr lang="pl-PL" sz="1400" dirty="0" smtClean="0">
                <a:latin typeface="Calibri" pitchFamily="34" charset="0"/>
              </a:rPr>
              <a:t>5.2.2013</a:t>
            </a:r>
            <a:r>
              <a:rPr lang="pl-PL" sz="1400" dirty="0">
                <a:latin typeface="Calibri" pitchFamily="34" charset="0"/>
              </a:rPr>
              <a:t>]. Dostupný na WWW: </a:t>
            </a:r>
            <a:r>
              <a:rPr lang="pl-PL" sz="1400" dirty="0">
                <a:latin typeface="Calibri" pitchFamily="34" charset="0"/>
                <a:hlinkClick r:id="rId6"/>
              </a:rPr>
              <a:t>http://cs.wikipedia.org/wiki/Soubor:KUTNA_HORA_(js)_</a:t>
            </a:r>
            <a:r>
              <a:rPr lang="pl-PL" sz="1400" dirty="0" smtClean="0">
                <a:latin typeface="Calibri" pitchFamily="34" charset="0"/>
                <a:hlinkClick r:id="rId6"/>
              </a:rPr>
              <a:t>11.jpg</a:t>
            </a:r>
            <a:endParaRPr lang="pl-PL" sz="1400" dirty="0" smtClean="0">
              <a:latin typeface="Calibri" pitchFamily="34" charset="0"/>
            </a:endParaRPr>
          </a:p>
          <a:p>
            <a:r>
              <a:rPr lang="pl-PL" sz="1400" dirty="0" smtClean="0">
                <a:latin typeface="Calibri" pitchFamily="34" charset="0"/>
              </a:rPr>
              <a:t>Slide 8: 3. </a:t>
            </a:r>
            <a:r>
              <a:rPr lang="cs-CZ" sz="1400" dirty="0"/>
              <a:t>MGR. RENATA ŠPAČKOVÁ. </a:t>
            </a:r>
            <a:r>
              <a:rPr lang="cs-CZ" sz="1400" i="1" dirty="0"/>
              <a:t>wikipedie</a:t>
            </a:r>
            <a:r>
              <a:rPr lang="cs-CZ" sz="1400" dirty="0"/>
              <a:t> [online]. [cit. 5</a:t>
            </a:r>
            <a:r>
              <a:rPr lang="cs-CZ" sz="1400" dirty="0" smtClean="0"/>
              <a:t>.2.2013</a:t>
            </a:r>
            <a:r>
              <a:rPr lang="cs-CZ" sz="1400" dirty="0"/>
              <a:t>]. Dostupný na WWW: </a:t>
            </a:r>
            <a:r>
              <a:rPr lang="cs-CZ" sz="1400" dirty="0">
                <a:hlinkClick r:id="rId7"/>
              </a:rPr>
              <a:t>http://cs.wikipedia.org/wiki/Soubor:Melnik_-_soutok1.jpg </a:t>
            </a:r>
            <a:endParaRPr lang="cs-CZ" sz="1400" dirty="0" smtClean="0">
              <a:latin typeface="Calibri" pitchFamily="34" charset="0"/>
            </a:endParaRPr>
          </a:p>
          <a:p>
            <a:endParaRPr lang="cs-CZ" sz="1400" dirty="0" smtClean="0">
              <a:latin typeface="Calibri" pitchFamily="34" charset="0"/>
            </a:endParaRPr>
          </a:p>
          <a:p>
            <a:endParaRPr lang="cs-CZ" sz="1400" dirty="0">
              <a:latin typeface="Calibri" pitchFamily="34" charset="0"/>
            </a:endParaRPr>
          </a:p>
          <a:p>
            <a:endParaRPr lang="cs-CZ" sz="1400" dirty="0" smtClean="0">
              <a:latin typeface="Calibri" pitchFamily="34" charset="0"/>
            </a:endParaRPr>
          </a:p>
          <a:p>
            <a:r>
              <a:rPr lang="cs-CZ" sz="1400" dirty="0" smtClean="0">
                <a:latin typeface="Calibri" pitchFamily="34" charset="0"/>
              </a:rPr>
              <a:t>BURSA</a:t>
            </a:r>
            <a:r>
              <a:rPr lang="cs-CZ" sz="1400" dirty="0">
                <a:latin typeface="Calibri" pitchFamily="34" charset="0"/>
              </a:rPr>
              <a:t>, CSC., Milan. Stručný </a:t>
            </a:r>
            <a:r>
              <a:rPr lang="cs-CZ" sz="1400" dirty="0" err="1">
                <a:latin typeface="Calibri" pitchFamily="34" charset="0"/>
              </a:rPr>
              <a:t>ekonomickogeografický</a:t>
            </a:r>
            <a:r>
              <a:rPr lang="cs-CZ" sz="1400" dirty="0">
                <a:latin typeface="Calibri" pitchFamily="34" charset="0"/>
              </a:rPr>
              <a:t> přehled krajů Česka. Ústí nad Labem: Univerzita </a:t>
            </a:r>
            <a:r>
              <a:rPr lang="cs-CZ" sz="1400" dirty="0" err="1">
                <a:latin typeface="Calibri" pitchFamily="34" charset="0"/>
              </a:rPr>
              <a:t>J.E.Purkyně</a:t>
            </a:r>
            <a:r>
              <a:rPr lang="cs-CZ" sz="1400" dirty="0">
                <a:latin typeface="Calibri" pitchFamily="34" charset="0"/>
              </a:rPr>
              <a:t> v Ústí nad Labem Přírodovědecká fakulta, 2009, ISBN 978-80-7414-200-0</a:t>
            </a:r>
          </a:p>
        </p:txBody>
      </p:sp>
    </p:spTree>
    <p:extLst>
      <p:ext uri="{BB962C8B-B14F-4D97-AF65-F5344CB8AC3E}">
        <p14:creationId xmlns:p14="http://schemas.microsoft.com/office/powerpoint/2010/main" val="20141937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ŠABLONA DUM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ŠABLONA DUM</Template>
  <TotalTime>280</TotalTime>
  <Words>815</Words>
  <Application>Microsoft Office PowerPoint</Application>
  <PresentationFormat>Předvádění na obrazovce (4:3)</PresentationFormat>
  <Paragraphs>96</Paragraphs>
  <Slides>11</Slides>
  <Notes>4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ŠABLONA DUM</vt:lpstr>
      <vt:lpstr>Prezentace aplikace PowerPoint</vt:lpstr>
      <vt:lpstr>ANOTACE</vt:lpstr>
      <vt:lpstr>Prezentace aplikace PowerPoint</vt:lpstr>
      <vt:lpstr>Základní údaje</vt:lpstr>
      <vt:lpstr>Hospodářství</vt:lpstr>
      <vt:lpstr>Prezentace aplikace PowerPoint</vt:lpstr>
      <vt:lpstr>Cestovní ruch</vt:lpstr>
      <vt:lpstr>Prezentace aplikace PowerPoint</vt:lpstr>
      <vt:lpstr>Test</vt:lpstr>
      <vt:lpstr>Test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EU-3</dc:creator>
  <cp:lastModifiedBy>EU-3</cp:lastModifiedBy>
  <cp:revision>36</cp:revision>
  <dcterms:created xsi:type="dcterms:W3CDTF">2013-09-26T08:02:37Z</dcterms:created>
  <dcterms:modified xsi:type="dcterms:W3CDTF">2013-11-28T21:47:32Z</dcterms:modified>
</cp:coreProperties>
</file>