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839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Jihomoravsk%C3%BD_kraj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nuts2_06.p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ZIRLAND.%20wikipedie%20%5bonline%5d.%20%5bcit.%2028.11.2013%5d.%20Dostupn&#253;%20na%20WWW:%20http:/cs.wikipedia.org/wiki/Soubor:CZ06_LAU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183484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David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Rohusch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VY_32_INOVACE_02C_18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_NUTS 2 – Jihovýchod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11/2/2013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Škola: Gymnázium Chomutov, 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            Mostecká 3000, 430 01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Třída:  6. ročník 6. letého gymnázia 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Výstup:  </a:t>
            </a:r>
            <a:r>
              <a:rPr lang="cs-CZ" sz="1400" dirty="0" err="1">
                <a:solidFill>
                  <a:schemeClr val="tx1"/>
                </a:solidFill>
                <a:latin typeface="Calibri" pitchFamily="34" charset="0"/>
              </a:rPr>
              <a:t>Powerpointová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 prezentace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Vzdělávací oblast:  Česká republika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Obor:  Zeměpis/Geografie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Tematický okruh:  Regiony ČR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Využití:  Výuka zeměpisu / geografie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Pomůcky:   PC učitele, tabule, atlas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Inovace: Materiál je určen jako doplnění slovního seznámení se s učivem. V některých částech je formou animací vizualizována probíraná látka, studenti také musejí hledat v atlase a společně s pedagogem. Do prezentace můžou studenti odpovědi vpisovat a kliknutím se správné odpovědi odkryjí. Do výkladu jsou vloženy kontrolní otázky k tématu pro zpětnou vazbu učitele. Žáci pracují podle pokynů v prezentaci. Digitálním perem / fixem zapisují odpovědi na interaktivní tabuli a poté si je kontrolují se správným řešením. Žáci se tak aktivně podílejí na tvorbě zápisu do sešitu.</a:t>
            </a:r>
          </a:p>
          <a:p>
            <a:pPr marL="0" indent="0">
              <a:buNone/>
            </a:pPr>
            <a:r>
              <a:rPr lang="cs-CZ" sz="1400">
                <a:solidFill>
                  <a:schemeClr val="tx1"/>
                </a:solidFill>
                <a:latin typeface="Calibri" pitchFamily="34" charset="0"/>
              </a:rPr>
              <a:t>Materiál je určen k interaktivní výuce.</a:t>
            </a: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13 990 km² </a:t>
            </a:r>
            <a:endParaRPr lang="pl-PL" dirty="0" smtClean="0"/>
          </a:p>
          <a:p>
            <a:r>
              <a:rPr lang="pl-PL" dirty="0" smtClean="0"/>
              <a:t>1 </a:t>
            </a:r>
            <a:r>
              <a:rPr lang="pl-PL" dirty="0"/>
              <a:t>641 </a:t>
            </a:r>
            <a:r>
              <a:rPr lang="pl-PL" dirty="0" smtClean="0"/>
              <a:t>372 obyv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41" y="2819400"/>
            <a:ext cx="6467475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60932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4664"/>
            <a:ext cx="4641329" cy="3579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1700808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Jihovýchod</a:t>
            </a:r>
            <a:endParaRPr lang="cs-CZ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76641" y="4509120"/>
            <a:ext cx="2320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Vysočina + Jihomoravský kraj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420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dirty="0" smtClean="0"/>
              <a:t>Vysočina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cs-CZ" sz="1200" dirty="0" smtClean="0"/>
              <a:t>Okres </a:t>
            </a:r>
            <a:r>
              <a:rPr lang="cs-CZ" sz="1200" dirty="0"/>
              <a:t>Havlíčkův Brod CZ0631 </a:t>
            </a:r>
          </a:p>
          <a:p>
            <a:r>
              <a:rPr lang="cs-CZ" sz="1200" dirty="0"/>
              <a:t>Okres Jihlava CZ0632 </a:t>
            </a:r>
          </a:p>
          <a:p>
            <a:r>
              <a:rPr lang="cs-CZ" sz="1200" dirty="0"/>
              <a:t>Okres Pelhřimov CZ0633 </a:t>
            </a:r>
          </a:p>
          <a:p>
            <a:r>
              <a:rPr lang="cs-CZ" sz="1200" dirty="0"/>
              <a:t>Okres Třebíč CZ0634 </a:t>
            </a:r>
          </a:p>
          <a:p>
            <a:r>
              <a:rPr lang="cs-CZ" sz="1200" dirty="0"/>
              <a:t>Okres Žďár nad Sázavou CZ0635 </a:t>
            </a:r>
          </a:p>
          <a:p>
            <a:r>
              <a:rPr lang="cs-CZ" sz="1800" dirty="0" smtClean="0"/>
              <a:t>oblast </a:t>
            </a:r>
            <a:r>
              <a:rPr lang="cs-CZ" sz="1800" dirty="0"/>
              <a:t>Českomoravské </a:t>
            </a:r>
            <a:r>
              <a:rPr lang="cs-CZ" sz="1800" dirty="0" smtClean="0"/>
              <a:t>vrchoviny, </a:t>
            </a:r>
            <a:r>
              <a:rPr lang="cs-CZ" sz="1800" dirty="0" err="1" smtClean="0"/>
              <a:t>Jevišovská</a:t>
            </a:r>
            <a:r>
              <a:rPr lang="cs-CZ" sz="1800" dirty="0" smtClean="0"/>
              <a:t> </a:t>
            </a:r>
            <a:r>
              <a:rPr lang="cs-CZ" sz="1800" dirty="0" smtClean="0"/>
              <a:t>pahorkatina a sever </a:t>
            </a:r>
            <a:r>
              <a:rPr lang="cs-CZ" sz="1800" dirty="0"/>
              <a:t>Javořické pahorkatiny, </a:t>
            </a:r>
            <a:r>
              <a:rPr lang="cs-CZ" sz="1800" dirty="0" err="1" smtClean="0"/>
              <a:t>Křemešnická</a:t>
            </a:r>
            <a:r>
              <a:rPr lang="cs-CZ" sz="1800" dirty="0" smtClean="0"/>
              <a:t> </a:t>
            </a:r>
            <a:r>
              <a:rPr lang="cs-CZ" sz="1800" dirty="0"/>
              <a:t>vrchovina, </a:t>
            </a:r>
            <a:r>
              <a:rPr lang="cs-CZ" sz="1800" dirty="0" err="1" smtClean="0"/>
              <a:t>Hornosázavská</a:t>
            </a:r>
            <a:r>
              <a:rPr lang="cs-CZ" sz="1800" dirty="0" smtClean="0"/>
              <a:t> </a:t>
            </a:r>
            <a:r>
              <a:rPr lang="cs-CZ" sz="1800" dirty="0"/>
              <a:t>pahorkatina, na severu Žďárské vrchy s </a:t>
            </a:r>
            <a:r>
              <a:rPr lang="cs-CZ" sz="1800" dirty="0" err="1"/>
              <a:t>Hornosvrateckou</a:t>
            </a:r>
            <a:r>
              <a:rPr lang="cs-CZ" sz="1800" dirty="0"/>
              <a:t> pahorkatinou</a:t>
            </a:r>
            <a:r>
              <a:rPr lang="cs-CZ" sz="1800" dirty="0" smtClean="0"/>
              <a:t>, </a:t>
            </a:r>
            <a:r>
              <a:rPr lang="cs-CZ" sz="1800" dirty="0" err="1" smtClean="0"/>
              <a:t>Křižanovská</a:t>
            </a:r>
            <a:r>
              <a:rPr lang="cs-CZ" sz="1800" dirty="0" smtClean="0"/>
              <a:t> </a:t>
            </a:r>
            <a:r>
              <a:rPr lang="cs-CZ" sz="1800" dirty="0"/>
              <a:t>vrchovina. </a:t>
            </a:r>
            <a:endParaRPr lang="cs-CZ" sz="1800" dirty="0" smtClean="0"/>
          </a:p>
          <a:p>
            <a:r>
              <a:rPr lang="cs-CZ" sz="1800" dirty="0" smtClean="0"/>
              <a:t>nejvyšší </a:t>
            </a:r>
            <a:r>
              <a:rPr lang="cs-CZ" sz="1800" dirty="0"/>
              <a:t>hora Javořice (837 m</a:t>
            </a:r>
            <a:r>
              <a:rPr lang="cs-CZ" sz="1800" dirty="0" smtClean="0"/>
              <a:t>)</a:t>
            </a:r>
          </a:p>
          <a:p>
            <a:r>
              <a:rPr lang="cs-CZ" sz="1800" dirty="0" smtClean="0"/>
              <a:t>Sázava, Svratka, Jihlava </a:t>
            </a:r>
          </a:p>
          <a:p>
            <a:r>
              <a:rPr lang="cs-CZ" sz="1800" dirty="0" smtClean="0"/>
              <a:t>510 000 </a:t>
            </a:r>
            <a:r>
              <a:rPr lang="cs-CZ" sz="1800" dirty="0" err="1" smtClean="0"/>
              <a:t>obyv</a:t>
            </a:r>
            <a:r>
              <a:rPr lang="cs-CZ" sz="1800" dirty="0" smtClean="0"/>
              <a:t>, Jihlava 51 tis </a:t>
            </a:r>
            <a:r>
              <a:rPr lang="cs-CZ" sz="1800" dirty="0" err="1" smtClean="0"/>
              <a:t>obyv</a:t>
            </a:r>
            <a:r>
              <a:rPr lang="cs-CZ" sz="1800" dirty="0" smtClean="0"/>
              <a:t> – </a:t>
            </a:r>
            <a:r>
              <a:rPr lang="cs-CZ" sz="1800" dirty="0" err="1" smtClean="0"/>
              <a:t>nej</a:t>
            </a:r>
            <a:r>
              <a:rPr lang="cs-CZ" sz="1800" dirty="0" smtClean="0"/>
              <a:t> město</a:t>
            </a:r>
          </a:p>
          <a:p>
            <a:r>
              <a:rPr lang="cs-CZ" sz="1800" dirty="0" smtClean="0"/>
              <a:t>Podprůměr ekonomicky – poloha – </a:t>
            </a:r>
            <a:r>
              <a:rPr lang="cs-CZ" sz="1800" dirty="0" err="1" smtClean="0"/>
              <a:t>vnitroz</a:t>
            </a:r>
            <a:endParaRPr lang="cs-CZ" sz="1800" dirty="0" smtClean="0"/>
          </a:p>
          <a:p>
            <a:r>
              <a:rPr lang="cs-CZ" sz="1800" dirty="0" smtClean="0"/>
              <a:t>Dominuje </a:t>
            </a:r>
            <a:r>
              <a:rPr lang="cs-CZ" sz="1800" dirty="0" err="1" smtClean="0"/>
              <a:t>zeměděl</a:t>
            </a:r>
            <a:r>
              <a:rPr lang="cs-CZ" sz="1800" dirty="0" smtClean="0"/>
              <a:t>. </a:t>
            </a:r>
            <a:r>
              <a:rPr lang="cs-CZ" sz="1800" dirty="0" smtClean="0"/>
              <a:t>tradice</a:t>
            </a:r>
            <a:endParaRPr lang="cs-CZ" sz="1800" dirty="0" smtClean="0"/>
          </a:p>
          <a:p>
            <a:r>
              <a:rPr lang="cs-CZ" sz="1800" dirty="0" smtClean="0"/>
              <a:t>D1</a:t>
            </a:r>
          </a:p>
          <a:p>
            <a:r>
              <a:rPr lang="cs-CZ" sz="1800" dirty="0" smtClean="0"/>
              <a:t>CR – Telč, Zelená hora, CHKO </a:t>
            </a:r>
            <a:r>
              <a:rPr lang="cs-CZ" sz="1800" dirty="0"/>
              <a:t>Ž</a:t>
            </a:r>
            <a:r>
              <a:rPr lang="cs-CZ" sz="1800" dirty="0" smtClean="0"/>
              <a:t>dárské vrchy, </a:t>
            </a:r>
            <a:r>
              <a:rPr lang="cs-CZ" sz="1800" dirty="0" err="1" smtClean="0"/>
              <a:t>Mohelenská</a:t>
            </a:r>
            <a:r>
              <a:rPr lang="cs-CZ" sz="1800" dirty="0" smtClean="0"/>
              <a:t> hadcová step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79150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2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PRŮMYSL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ENERGETICKÝ</a:t>
            </a:r>
            <a:r>
              <a:rPr lang="cs-CZ" dirty="0" smtClean="0"/>
              <a:t> – Dukovany (1760 MW), Dalešice – hydro (450MW)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STROJÍRENSKÝ</a:t>
            </a:r>
            <a:r>
              <a:rPr lang="cs-CZ" dirty="0" smtClean="0"/>
              <a:t> – Jihlavan ( </a:t>
            </a:r>
            <a:r>
              <a:rPr lang="cs-CZ" dirty="0" err="1" smtClean="0"/>
              <a:t>Grippen</a:t>
            </a:r>
            <a:r>
              <a:rPr lang="cs-CZ" dirty="0" smtClean="0"/>
              <a:t>), Bosch Diesel, Agrostroj…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TEXTILNÍ</a:t>
            </a:r>
            <a:r>
              <a:rPr lang="cs-CZ" dirty="0" smtClean="0"/>
              <a:t>– upadá, </a:t>
            </a:r>
            <a:r>
              <a:rPr lang="cs-CZ" dirty="0" err="1" smtClean="0"/>
              <a:t>Modety</a:t>
            </a:r>
            <a:r>
              <a:rPr lang="cs-CZ" dirty="0" smtClean="0"/>
              <a:t> style Jihlava – </a:t>
            </a:r>
            <a:r>
              <a:rPr lang="cs-CZ" dirty="0" err="1" smtClean="0"/>
              <a:t>nej</a:t>
            </a:r>
            <a:r>
              <a:rPr lang="cs-CZ" dirty="0" smtClean="0"/>
              <a:t> výrobce plavek v ČR, </a:t>
            </a:r>
            <a:r>
              <a:rPr lang="cs-CZ" dirty="0" err="1" smtClean="0"/>
              <a:t>Rico</a:t>
            </a:r>
            <a:r>
              <a:rPr lang="cs-CZ" dirty="0" smtClean="0"/>
              <a:t> Hartmann – HB…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DŘEVOZPRACUJÍCÍ</a:t>
            </a:r>
            <a:r>
              <a:rPr lang="cs-CZ" dirty="0" smtClean="0"/>
              <a:t> – dobré podmínky, </a:t>
            </a:r>
            <a:r>
              <a:rPr lang="cs-CZ" dirty="0" err="1" smtClean="0"/>
              <a:t>Kronspan</a:t>
            </a:r>
            <a:r>
              <a:rPr lang="cs-CZ" dirty="0" smtClean="0"/>
              <a:t>, </a:t>
            </a:r>
            <a:r>
              <a:rPr lang="cs-CZ" dirty="0" err="1" smtClean="0"/>
              <a:t>Stora</a:t>
            </a:r>
            <a:r>
              <a:rPr lang="cs-CZ" dirty="0" smtClean="0"/>
              <a:t> </a:t>
            </a:r>
            <a:r>
              <a:rPr lang="cs-CZ" dirty="0" err="1" smtClean="0"/>
              <a:t>Enso</a:t>
            </a:r>
            <a:r>
              <a:rPr lang="cs-CZ" dirty="0" smtClean="0"/>
              <a:t> </a:t>
            </a:r>
            <a:r>
              <a:rPr lang="cs-CZ" dirty="0" err="1" smtClean="0"/>
              <a:t>Timber</a:t>
            </a:r>
            <a:r>
              <a:rPr lang="cs-CZ" dirty="0" smtClean="0"/>
              <a:t>, </a:t>
            </a:r>
            <a:r>
              <a:rPr lang="cs-CZ" dirty="0" err="1" smtClean="0"/>
              <a:t>Sporten</a:t>
            </a:r>
            <a:r>
              <a:rPr lang="cs-CZ" dirty="0" smtClean="0"/>
              <a:t>, </a:t>
            </a:r>
            <a:r>
              <a:rPr lang="cs-CZ" dirty="0" err="1" smtClean="0"/>
              <a:t>Sapeli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</a:rPr>
              <a:t>SKLÁŘSKÝ</a:t>
            </a:r>
            <a:r>
              <a:rPr lang="cs-CZ" dirty="0" smtClean="0"/>
              <a:t> – Světlá n. Sázavou, Sklo Bohemia, Žirovnice – </a:t>
            </a:r>
            <a:r>
              <a:rPr lang="cs-CZ" dirty="0" err="1" smtClean="0"/>
              <a:t>nej</a:t>
            </a:r>
            <a:r>
              <a:rPr lang="cs-CZ" dirty="0" smtClean="0"/>
              <a:t> výroba knoflíků ve střední E – Knoflíkářský průmysl Žirovnice – 1 mil ks denně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POTRAVINÁŘSKÝ</a:t>
            </a:r>
            <a:r>
              <a:rPr lang="cs-CZ" dirty="0" smtClean="0"/>
              <a:t> – škrobárny – </a:t>
            </a:r>
            <a:r>
              <a:rPr lang="cs-CZ" dirty="0" err="1" smtClean="0"/>
              <a:t>Naturamyl</a:t>
            </a:r>
            <a:r>
              <a:rPr lang="cs-CZ" dirty="0" smtClean="0"/>
              <a:t> (HB), </a:t>
            </a:r>
            <a:r>
              <a:rPr lang="cs-CZ" dirty="0" err="1" smtClean="0"/>
              <a:t>Mlékarny</a:t>
            </a:r>
            <a:r>
              <a:rPr lang="cs-CZ" dirty="0" smtClean="0"/>
              <a:t> Želetavy, pivovar Ježek, Rebel  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ZEMĚDĚLSTVÍ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1/3 brambor ČR, bramborářský typ, nejvíce skotu u nás, mléčný skot (Třebíč)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2935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dirty="0" smtClean="0"/>
              <a:t>Jihomoravský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cs-CZ" sz="1200" dirty="0" smtClean="0"/>
              <a:t>Okres </a:t>
            </a:r>
            <a:r>
              <a:rPr lang="cs-CZ" sz="1200" dirty="0"/>
              <a:t>Blansko CZ0641 </a:t>
            </a:r>
          </a:p>
          <a:p>
            <a:r>
              <a:rPr lang="cs-CZ" sz="1200" dirty="0"/>
              <a:t>Okres Brno-město CZ0642 </a:t>
            </a:r>
            <a:r>
              <a:rPr lang="cs-CZ" sz="1200" dirty="0" smtClean="0"/>
              <a:t>				</a:t>
            </a:r>
            <a:endParaRPr lang="cs-CZ" sz="1200" dirty="0"/>
          </a:p>
          <a:p>
            <a:r>
              <a:rPr lang="cs-CZ" sz="1200" dirty="0"/>
              <a:t>Okres Brno-venkov CZ0643 </a:t>
            </a:r>
          </a:p>
          <a:p>
            <a:r>
              <a:rPr lang="cs-CZ" sz="1200" dirty="0"/>
              <a:t>Okres Břeclav CZ0644 </a:t>
            </a:r>
          </a:p>
          <a:p>
            <a:r>
              <a:rPr lang="cs-CZ" sz="1200" dirty="0"/>
              <a:t>Okres Hodonín CZ0645 </a:t>
            </a:r>
          </a:p>
          <a:p>
            <a:r>
              <a:rPr lang="cs-CZ" sz="1200" dirty="0"/>
              <a:t>Okres Vyškov CZ0646 </a:t>
            </a:r>
          </a:p>
          <a:p>
            <a:r>
              <a:rPr lang="cs-CZ" sz="1200" dirty="0"/>
              <a:t>Okres Znojmo </a:t>
            </a:r>
          </a:p>
          <a:p>
            <a:r>
              <a:rPr lang="cs-CZ" dirty="0" smtClean="0"/>
              <a:t>Českomoravské </a:t>
            </a:r>
            <a:r>
              <a:rPr lang="cs-CZ" dirty="0"/>
              <a:t>vrchoviny, např. Drahanská vrchovina s Moravským krasem, </a:t>
            </a:r>
            <a:r>
              <a:rPr lang="cs-CZ" dirty="0" smtClean="0"/>
              <a:t>Karpaty</a:t>
            </a:r>
            <a:r>
              <a:rPr lang="cs-CZ" dirty="0"/>
              <a:t>. Ty jsou od západních vrchovin odděleny Dolnomoravským </a:t>
            </a:r>
            <a:r>
              <a:rPr lang="cs-CZ" dirty="0" smtClean="0"/>
              <a:t>úvalem. nejvyšší bod </a:t>
            </a:r>
            <a:r>
              <a:rPr lang="cs-CZ" dirty="0" err="1"/>
              <a:t>Durdy</a:t>
            </a:r>
            <a:r>
              <a:rPr lang="cs-CZ" dirty="0"/>
              <a:t> (842 m</a:t>
            </a:r>
            <a:r>
              <a:rPr lang="cs-CZ" dirty="0" smtClean="0"/>
              <a:t>).</a:t>
            </a:r>
          </a:p>
          <a:p>
            <a:r>
              <a:rPr lang="cs-CZ" dirty="0" smtClean="0"/>
              <a:t>úmoří </a:t>
            </a:r>
            <a:r>
              <a:rPr lang="cs-CZ" dirty="0"/>
              <a:t>Černého moře a k povodí Dunaje</a:t>
            </a:r>
            <a:r>
              <a:rPr lang="cs-CZ" dirty="0" smtClean="0"/>
              <a:t>, řeka Morava</a:t>
            </a:r>
            <a:r>
              <a:rPr lang="cs-CZ" dirty="0"/>
              <a:t>. </a:t>
            </a:r>
            <a:r>
              <a:rPr lang="cs-CZ" dirty="0" smtClean="0"/>
              <a:t>+ Dyje</a:t>
            </a:r>
            <a:r>
              <a:rPr lang="cs-CZ" dirty="0"/>
              <a:t>, Svratka a její přítok Svitava</a:t>
            </a:r>
            <a:r>
              <a:rPr lang="cs-CZ" dirty="0" smtClean="0"/>
              <a:t>.</a:t>
            </a:r>
          </a:p>
          <a:p>
            <a:r>
              <a:rPr lang="cs-CZ" dirty="0" smtClean="0"/>
              <a:t>1 165 000 </a:t>
            </a:r>
            <a:r>
              <a:rPr lang="cs-CZ" dirty="0" err="1" smtClean="0"/>
              <a:t>obyv</a:t>
            </a:r>
            <a:endParaRPr lang="cs-CZ" dirty="0" smtClean="0"/>
          </a:p>
          <a:p>
            <a:r>
              <a:rPr lang="cs-CZ" dirty="0" smtClean="0"/>
              <a:t>Velký </a:t>
            </a:r>
            <a:r>
              <a:rPr lang="cs-CZ" dirty="0" err="1" smtClean="0"/>
              <a:t>ekon</a:t>
            </a:r>
            <a:r>
              <a:rPr lang="cs-CZ" dirty="0" smtClean="0"/>
              <a:t>. Potenciál – Brno</a:t>
            </a:r>
          </a:p>
          <a:p>
            <a:r>
              <a:rPr lang="cs-CZ" dirty="0" smtClean="0"/>
              <a:t>CR – UNESCO památky, NP Podyjí, CHKO Moravský kras, Pálava, Bílé </a:t>
            </a:r>
            <a:r>
              <a:rPr lang="cs-CZ" dirty="0" err="1" smtClean="0"/>
              <a:t>Krapaty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Pracuj s atlasem a internetem a vyhledej informace o nejvýznamnějších místech JM kraje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36096" y="1340768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I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nternet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0343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PRŮMYSL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Těžební – objem malý, ale – Hodonínsko – ropa, lignit (Moravské naftové doly)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Strojírenský – významný, Zetor, Zbrojovka,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Královepolská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strojírna, ČKD, TOS Kuřim, ADAST -tiskařské stroje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Textilní –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tylex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– jediný v ČR – záclony, Nová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Mosilana</a:t>
            </a: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Pr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.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Satvebních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h. – dostatek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ner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.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sur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,. – cementárna v Mokré u Brna, YTONG,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Heluz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, KM-Beta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Potravinářský –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nej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produkce hroznů v ČR – Znojmo, Mikulov, Velké Pavlovice a Valtice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ZEMĚDĚLSTVÍ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60% rozlohy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zem.půda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, Kukuřice, pšenice, řepka,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slunečnicevinná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réva, ovoce a zelenina</a:t>
            </a: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Tabák na 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hodonínsku</a:t>
            </a: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ŽV – prasata Hodonínsko 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747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Zhodnoť přírodní podmínky obou krajů</a:t>
            </a:r>
          </a:p>
          <a:p>
            <a:r>
              <a:rPr lang="cs-CZ" dirty="0" smtClean="0"/>
              <a:t>2. Jaké významné suroviny se těží v regionu Jihovýchod?</a:t>
            </a:r>
          </a:p>
          <a:p>
            <a:r>
              <a:rPr lang="cs-CZ" dirty="0" smtClean="0"/>
              <a:t>3. Které průmyslové odvětví je nejvýznamnější a uveď konkrétní podniky?</a:t>
            </a:r>
          </a:p>
          <a:p>
            <a:r>
              <a:rPr lang="cs-CZ" dirty="0" smtClean="0"/>
              <a:t>4.  Porovnej zemědělství obou krajů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4215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1. Zhodnoť přírodní podmínky obou </a:t>
            </a:r>
            <a:r>
              <a:rPr lang="cs-CZ" dirty="0" smtClean="0"/>
              <a:t>krajů</a:t>
            </a:r>
          </a:p>
          <a:p>
            <a:r>
              <a:rPr lang="cs-CZ" smtClean="0"/>
              <a:t>2</a:t>
            </a:r>
            <a:r>
              <a:rPr lang="cs-CZ" dirty="0"/>
              <a:t>. Jaké významné suroviny se těží v regionu Jihovýchod</a:t>
            </a:r>
            <a:r>
              <a:rPr lang="cs-CZ" dirty="0" smtClean="0"/>
              <a:t>? </a:t>
            </a:r>
            <a:r>
              <a:rPr lang="cs-CZ" dirty="0" smtClean="0">
                <a:solidFill>
                  <a:srgbClr val="FF0000"/>
                </a:solidFill>
              </a:rPr>
              <a:t>Stavební materiály, Lignit, ropa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3. Které průmyslové odvětví je nejvýznamnější a uveď konkrétní podniky</a:t>
            </a:r>
            <a:r>
              <a:rPr lang="cs-CZ" dirty="0" smtClean="0"/>
              <a:t>? </a:t>
            </a:r>
            <a:r>
              <a:rPr lang="cs-CZ" dirty="0" smtClean="0">
                <a:solidFill>
                  <a:srgbClr val="FF0000"/>
                </a:solidFill>
              </a:rPr>
              <a:t>Strojírenský p. - </a:t>
            </a:r>
            <a:r>
              <a:rPr lang="de-DE" dirty="0" err="1">
                <a:solidFill>
                  <a:srgbClr val="FF0000"/>
                </a:solidFill>
              </a:rPr>
              <a:t>Jihlavan</a:t>
            </a:r>
            <a:r>
              <a:rPr lang="de-DE" dirty="0">
                <a:solidFill>
                  <a:srgbClr val="FF0000"/>
                </a:solidFill>
              </a:rPr>
              <a:t> ( Grippen), Bosch Diesel, </a:t>
            </a:r>
            <a:r>
              <a:rPr lang="de-DE" dirty="0" err="1" smtClean="0">
                <a:solidFill>
                  <a:srgbClr val="FF0000"/>
                </a:solidFill>
              </a:rPr>
              <a:t>Agrostroj</a:t>
            </a:r>
            <a:r>
              <a:rPr lang="cs-CZ" dirty="0">
                <a:solidFill>
                  <a:srgbClr val="FF0000"/>
                </a:solidFill>
              </a:rPr>
              <a:t>, Zetor, Zbrojovka, </a:t>
            </a:r>
            <a:r>
              <a:rPr lang="cs-CZ" dirty="0" err="1">
                <a:solidFill>
                  <a:srgbClr val="FF0000"/>
                </a:solidFill>
              </a:rPr>
              <a:t>Královepolská</a:t>
            </a:r>
            <a:r>
              <a:rPr lang="cs-CZ" dirty="0">
                <a:solidFill>
                  <a:srgbClr val="FF0000"/>
                </a:solidFill>
              </a:rPr>
              <a:t> strojírna, ČKD, TOS Kuřim, ADAST  </a:t>
            </a:r>
          </a:p>
          <a:p>
            <a:r>
              <a:rPr lang="cs-CZ" dirty="0"/>
              <a:t>4.  Porovnej zemědělství obou </a:t>
            </a:r>
            <a:r>
              <a:rPr lang="cs-CZ" dirty="0" smtClean="0"/>
              <a:t>krajů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JM : 60</a:t>
            </a:r>
            <a:r>
              <a:rPr lang="cs-CZ" dirty="0">
                <a:solidFill>
                  <a:srgbClr val="FF0000"/>
                </a:solidFill>
              </a:rPr>
              <a:t>% rozlohy </a:t>
            </a:r>
            <a:r>
              <a:rPr lang="cs-CZ" dirty="0" err="1">
                <a:solidFill>
                  <a:srgbClr val="FF0000"/>
                </a:solidFill>
              </a:rPr>
              <a:t>zem.půda</a:t>
            </a:r>
            <a:r>
              <a:rPr lang="cs-CZ" dirty="0">
                <a:solidFill>
                  <a:srgbClr val="FF0000"/>
                </a:solidFill>
              </a:rPr>
              <a:t>, Kukuřice, pšenice, řepka, </a:t>
            </a:r>
            <a:r>
              <a:rPr lang="cs-CZ" dirty="0" err="1">
                <a:solidFill>
                  <a:srgbClr val="FF0000"/>
                </a:solidFill>
              </a:rPr>
              <a:t>slunečnicevinná</a:t>
            </a:r>
            <a:r>
              <a:rPr lang="cs-CZ" dirty="0">
                <a:solidFill>
                  <a:srgbClr val="FF0000"/>
                </a:solidFill>
              </a:rPr>
              <a:t> réva, ovoce a </a:t>
            </a:r>
            <a:r>
              <a:rPr lang="cs-CZ" dirty="0" smtClean="0">
                <a:solidFill>
                  <a:srgbClr val="FF0000"/>
                </a:solidFill>
              </a:rPr>
              <a:t>zelenina, Tabák </a:t>
            </a:r>
            <a:r>
              <a:rPr lang="cs-CZ" dirty="0">
                <a:solidFill>
                  <a:srgbClr val="FF0000"/>
                </a:solidFill>
              </a:rPr>
              <a:t>na </a:t>
            </a:r>
            <a:r>
              <a:rPr lang="cs-CZ" dirty="0" err="1" smtClean="0">
                <a:solidFill>
                  <a:srgbClr val="FF0000"/>
                </a:solidFill>
              </a:rPr>
              <a:t>hodonínsku</a:t>
            </a:r>
            <a:r>
              <a:rPr lang="cs-CZ" dirty="0" smtClean="0">
                <a:solidFill>
                  <a:srgbClr val="FF0000"/>
                </a:solidFill>
              </a:rPr>
              <a:t>, ŽV </a:t>
            </a:r>
            <a:r>
              <a:rPr lang="cs-CZ" dirty="0">
                <a:solidFill>
                  <a:srgbClr val="FF0000"/>
                </a:solidFill>
              </a:rPr>
              <a:t>– prasata </a:t>
            </a:r>
            <a:r>
              <a:rPr lang="cs-CZ" dirty="0" smtClean="0">
                <a:solidFill>
                  <a:srgbClr val="FF0000"/>
                </a:solidFill>
              </a:rPr>
              <a:t>Hodonínsko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 : </a:t>
            </a:r>
            <a:r>
              <a:rPr lang="cs-CZ" dirty="0">
                <a:solidFill>
                  <a:srgbClr val="FF0000"/>
                </a:solidFill>
              </a:rPr>
              <a:t>1/3 brambor ČR, bramborářský typ, nejvíce skotu u nás, mléčný skot (Třebíč)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816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Slide3: 1.Mapa ČR.ZIRLAND</a:t>
            </a:r>
            <a:r>
              <a:rPr lang="cs-CZ" sz="1400" dirty="0">
                <a:latin typeface="Calibri" pitchFamily="34" charset="0"/>
              </a:rPr>
              <a:t>,. wikipedie [online]. [cit. </a:t>
            </a:r>
            <a:r>
              <a:rPr lang="cs-CZ" sz="1400" dirty="0" smtClean="0">
                <a:latin typeface="Calibri" pitchFamily="34" charset="0"/>
              </a:rPr>
              <a:t>11.2.2013</a:t>
            </a:r>
            <a:r>
              <a:rPr lang="cs-CZ" sz="1400" dirty="0">
                <a:latin typeface="Calibri" pitchFamily="34" charset="0"/>
              </a:rPr>
              <a:t>]. Dostupný na WWW: </a:t>
            </a:r>
            <a:r>
              <a:rPr lang="cs-CZ" sz="1400" dirty="0">
                <a:latin typeface="Calibri" pitchFamily="34" charset="0"/>
                <a:hlinkClick r:id="rId3"/>
              </a:rPr>
              <a:t>http://</a:t>
            </a:r>
            <a:r>
              <a:rPr lang="cs-CZ" sz="1400" dirty="0" smtClean="0">
                <a:latin typeface="Calibri" pitchFamily="34" charset="0"/>
                <a:hlinkClick r:id="rId3"/>
              </a:rPr>
              <a:t>cs.wikipedia.org/wiki/Soubor:Cznuts2_06.png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3: 2. </a:t>
            </a:r>
            <a:r>
              <a:rPr lang="cs-CZ" sz="1400" dirty="0" smtClean="0">
                <a:latin typeface="Calibri" pitchFamily="34" charset="0"/>
              </a:rPr>
              <a:t>Mapa </a:t>
            </a:r>
            <a:r>
              <a:rPr lang="cs-CZ" sz="1400" dirty="0" err="1" smtClean="0">
                <a:latin typeface="Calibri" pitchFamily="34" charset="0"/>
              </a:rPr>
              <a:t>Jihovvýchod</a:t>
            </a:r>
            <a:r>
              <a:rPr lang="cs-CZ" sz="1400" dirty="0" smtClean="0">
                <a:latin typeface="Calibri" pitchFamily="34" charset="0"/>
              </a:rPr>
              <a:t> NUTS.</a:t>
            </a:r>
            <a:r>
              <a:rPr lang="cs-CZ" sz="1400" dirty="0"/>
              <a:t> ZIRLAND. </a:t>
            </a:r>
            <a:r>
              <a:rPr lang="cs-CZ" sz="1400" i="1" dirty="0"/>
              <a:t>wikipedie</a:t>
            </a:r>
            <a:r>
              <a:rPr lang="cs-CZ" sz="1400" dirty="0"/>
              <a:t> [online]. [cit. </a:t>
            </a:r>
            <a:r>
              <a:rPr lang="cs-CZ" sz="1400" dirty="0" smtClean="0"/>
              <a:t>11.2.2013</a:t>
            </a:r>
            <a:r>
              <a:rPr lang="cs-CZ" sz="1400" dirty="0"/>
              <a:t>]. Dostupný na </a:t>
            </a:r>
            <a:r>
              <a:rPr lang="cs-CZ" sz="1400" dirty="0">
                <a:hlinkClick r:id="rId4"/>
              </a:rPr>
              <a:t>WWW: http://cs.wikipedia.org/wiki/Soubor:CZ06_LAU.PNG</a:t>
            </a:r>
            <a:r>
              <a:rPr lang="cs-CZ" sz="1400" dirty="0"/>
              <a:t> </a:t>
            </a:r>
            <a:r>
              <a:rPr lang="cs-CZ" sz="1400" dirty="0" smtClean="0">
                <a:latin typeface="Calibri" pitchFamily="34" charset="0"/>
              </a:rPr>
              <a:t> </a:t>
            </a:r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BURSA</a:t>
            </a:r>
            <a:r>
              <a:rPr lang="cs-CZ" sz="1400" dirty="0">
                <a:latin typeface="Calibri" pitchFamily="34" charset="0"/>
              </a:rPr>
              <a:t>, CSC., Milan. Stručný </a:t>
            </a:r>
            <a:r>
              <a:rPr lang="cs-CZ" sz="1400" dirty="0" err="1">
                <a:latin typeface="Calibri" pitchFamily="34" charset="0"/>
              </a:rPr>
              <a:t>ekonomickogeografický</a:t>
            </a:r>
            <a:r>
              <a:rPr lang="cs-CZ" sz="1400" dirty="0">
                <a:latin typeface="Calibri" pitchFamily="34" charset="0"/>
              </a:rPr>
              <a:t> přehled krajů Česka. Ústí nad Labem: Univerzita </a:t>
            </a:r>
            <a:r>
              <a:rPr lang="cs-CZ" sz="1400" dirty="0" err="1">
                <a:latin typeface="Calibri" pitchFamily="34" charset="0"/>
              </a:rPr>
              <a:t>J.E.Purkyně</a:t>
            </a:r>
            <a:r>
              <a:rPr lang="cs-CZ" sz="1400" dirty="0">
                <a:latin typeface="Calibri" pitchFamily="34" charset="0"/>
              </a:rPr>
              <a:t> v Ústí nad Labem Přírodovědecká fakulta, 2009, ISBN 978-80-7414-200-0</a:t>
            </a:r>
          </a:p>
          <a:p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</Template>
  <TotalTime>137</TotalTime>
  <Words>772</Words>
  <Application>Microsoft Office PowerPoint</Application>
  <PresentationFormat>Předvádění na obrazovce (4:3)</PresentationFormat>
  <Paragraphs>109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DUM</vt:lpstr>
      <vt:lpstr>Prezentace aplikace PowerPoint</vt:lpstr>
      <vt:lpstr>ANOTACE</vt:lpstr>
      <vt:lpstr>Prezentace aplikace PowerPoint</vt:lpstr>
      <vt:lpstr>Vysočina</vt:lpstr>
      <vt:lpstr>Hospodářství</vt:lpstr>
      <vt:lpstr>Jihomoravský</vt:lpstr>
      <vt:lpstr>Hospodářství</vt:lpstr>
      <vt:lpstr>Test</vt:lpstr>
      <vt:lpstr>Test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EU-3</dc:creator>
  <cp:lastModifiedBy>David Rohusch</cp:lastModifiedBy>
  <cp:revision>29</cp:revision>
  <dcterms:created xsi:type="dcterms:W3CDTF">2013-09-26T08:02:37Z</dcterms:created>
  <dcterms:modified xsi:type="dcterms:W3CDTF">2013-11-29T08:40:15Z</dcterms:modified>
</cp:coreProperties>
</file>