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8" r:id="rId2"/>
    <p:sldId id="257" r:id="rId3"/>
    <p:sldId id="262" r:id="rId4"/>
    <p:sldId id="260" r:id="rId5"/>
    <p:sldId id="261" r:id="rId6"/>
    <p:sldId id="265" r:id="rId7"/>
    <p:sldId id="264" r:id="rId8"/>
    <p:sldId id="266" r:id="rId9"/>
    <p:sldId id="267" r:id="rId10"/>
    <p:sldId id="268" r:id="rId11"/>
    <p:sldId id="269" r:id="rId12"/>
    <p:sldId id="270" r:id="rId13"/>
    <p:sldId id="25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90615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94219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783923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9410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8FE4659-7985-49B0-AFB9-855F1780E650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eznam.cz/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Cznuts2_07.png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cs.wikipedia.org/wiki/Soubor:CZ07_LAU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3657762"/>
              </p:ext>
            </p:extLst>
          </p:nvPr>
        </p:nvGraphicFramePr>
        <p:xfrm>
          <a:off x="614836" y="2816085"/>
          <a:ext cx="8136904" cy="269289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86409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David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Rohusch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VY_32_INOVACE_02C_19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_</a:t>
                      </a:r>
                      <a:r>
                        <a:rPr lang="cs-CZ" sz="1800" b="1" kern="1200" baseline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NUTS 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 – Střední Morava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Česká republika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1/2/2013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926638"/>
            <a:ext cx="648072" cy="64637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72845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sz="3600" b="1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  <a:endParaRPr lang="cs-CZ" sz="3600" b="1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Škola: Gymnázium Chomutov, 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            Mostecká 3000, 430 01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Třída:  6. ročník 6. letého gymnázia 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Výstup:  </a:t>
            </a:r>
            <a:r>
              <a:rPr lang="cs-CZ" sz="1400" dirty="0" err="1">
                <a:solidFill>
                  <a:schemeClr val="tx1"/>
                </a:solidFill>
                <a:latin typeface="Calibri" pitchFamily="34" charset="0"/>
              </a:rPr>
              <a:t>Powerpointová</a:t>
            </a: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 prezentace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Vzdělávací oblast:  Česká republika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Obor:  Zeměpis/Geografie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Tematický okruh:  Regiony ČR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Využití:  Výuka zeměpisu / geografie</a:t>
            </a:r>
          </a:p>
          <a:p>
            <a:pPr marL="0" indent="0">
              <a:buNone/>
            </a:pPr>
            <a:endParaRPr lang="cs-CZ" sz="1400" dirty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Pomůcky:   PC učitele, tabule, atlas</a:t>
            </a:r>
          </a:p>
          <a:p>
            <a:pPr marL="0" indent="0">
              <a:buNone/>
            </a:pPr>
            <a:r>
              <a:rPr lang="cs-CZ" sz="1400" dirty="0">
                <a:solidFill>
                  <a:schemeClr val="tx1"/>
                </a:solidFill>
                <a:latin typeface="Calibri" pitchFamily="34" charset="0"/>
              </a:rPr>
              <a:t>Inovace: Materiál je určen jako doplnění slovního seznámení se s učivem. V některých částech je formou animací vizualizována probíraná látka, studenti také musejí hledat v atlase a společně s pedagogem. Do prezentace můžou studenti odpovědi vpisovat a kliknutím se správné odpovědi odkryjí. Do výkladu jsou vloženy kontrolní otázky k tématu pro zpětnou vazbu učitele. Žáci pracují podle pokynů v prezentaci. Digitálním perem / fixem zapisují odpovědi na interaktivní tabuli a poté si je kontrolují se správným řešením. </a:t>
            </a:r>
            <a:endParaRPr lang="cs-CZ" sz="1400" dirty="0" smtClean="0">
              <a:solidFill>
                <a:schemeClr val="tx1"/>
              </a:solidFill>
              <a:latin typeface="Calibri" pitchFamily="34" charset="0"/>
            </a:endParaRPr>
          </a:p>
          <a:p>
            <a:pPr marL="0" indent="0">
              <a:buNone/>
            </a:pPr>
            <a:r>
              <a:rPr lang="cs-CZ" sz="1700" b="1" dirty="0" smtClean="0">
                <a:solidFill>
                  <a:schemeClr val="tx1"/>
                </a:solidFill>
                <a:latin typeface="Calibri" pitchFamily="34" charset="0"/>
              </a:rPr>
              <a:t>Materiál </a:t>
            </a:r>
            <a:r>
              <a:rPr lang="cs-CZ" sz="1700" b="1" dirty="0">
                <a:solidFill>
                  <a:schemeClr val="tx1"/>
                </a:solidFill>
                <a:latin typeface="Calibri" pitchFamily="34" charset="0"/>
              </a:rPr>
              <a:t>je určen k interaktivní výuce.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Střední Morava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/>
              <a:t>Olomoucký kraj</a:t>
            </a:r>
          </a:p>
          <a:p>
            <a:r>
              <a:rPr lang="cs-CZ" sz="1800" dirty="0"/>
              <a:t>Okres Jeseník CZ0711 </a:t>
            </a:r>
          </a:p>
          <a:p>
            <a:r>
              <a:rPr lang="cs-CZ" sz="1800" dirty="0"/>
              <a:t>Okres Olomouc CZ0712 </a:t>
            </a:r>
          </a:p>
          <a:p>
            <a:r>
              <a:rPr lang="cs-CZ" sz="1800" dirty="0"/>
              <a:t>Okres Prostějov CZ0713 </a:t>
            </a:r>
          </a:p>
          <a:p>
            <a:r>
              <a:rPr lang="cs-CZ" sz="1800" dirty="0"/>
              <a:t>Okres Přerov CZ0714 </a:t>
            </a:r>
          </a:p>
          <a:p>
            <a:r>
              <a:rPr lang="cs-CZ" sz="1800" dirty="0"/>
              <a:t>Okres Šumperk CZ0715 </a:t>
            </a:r>
          </a:p>
          <a:p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dirty="0" smtClean="0"/>
              <a:t>Zlínský kraj</a:t>
            </a:r>
          </a:p>
          <a:p>
            <a:r>
              <a:rPr lang="cs-CZ" sz="1800" dirty="0"/>
              <a:t>Okres Kroměříž CZ0721 </a:t>
            </a:r>
          </a:p>
          <a:p>
            <a:r>
              <a:rPr lang="cs-CZ" sz="1800" dirty="0"/>
              <a:t>Okres Uherské Hradiště CZ0722 </a:t>
            </a:r>
          </a:p>
          <a:p>
            <a:r>
              <a:rPr lang="cs-CZ" sz="1800" dirty="0"/>
              <a:t>Okres Vsetín CZ0723 </a:t>
            </a:r>
          </a:p>
          <a:p>
            <a:r>
              <a:rPr lang="cs-CZ" sz="1800" dirty="0"/>
              <a:t>Okres Zlín CZ0724 </a:t>
            </a:r>
            <a:endParaRPr lang="cs-CZ" sz="1800" dirty="0" smtClean="0"/>
          </a:p>
          <a:p>
            <a:endParaRPr lang="cs-CZ" sz="1800" dirty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821271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8777" y="2963292"/>
            <a:ext cx="6236962" cy="38946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3977" y="0"/>
            <a:ext cx="3230023" cy="49106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0" y="1252331"/>
            <a:ext cx="608416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smtClean="0"/>
              <a:t>Střední Morava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354200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Zlínský kraj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3 694 </a:t>
            </a:r>
            <a:r>
              <a:rPr lang="cs-CZ" dirty="0" smtClean="0"/>
              <a:t>km2</a:t>
            </a:r>
          </a:p>
          <a:p>
            <a:r>
              <a:rPr lang="cs-CZ" dirty="0" smtClean="0"/>
              <a:t>590 000 </a:t>
            </a:r>
            <a:r>
              <a:rPr lang="cs-CZ" dirty="0" err="1" smtClean="0"/>
              <a:t>obyv</a:t>
            </a:r>
            <a:endParaRPr lang="cs-CZ" dirty="0" smtClean="0"/>
          </a:p>
          <a:p>
            <a:r>
              <a:rPr lang="cs-CZ" dirty="0" smtClean="0"/>
              <a:t>území </a:t>
            </a:r>
            <a:r>
              <a:rPr lang="cs-CZ" dirty="0"/>
              <a:t>je </a:t>
            </a:r>
            <a:r>
              <a:rPr lang="cs-CZ" dirty="0" smtClean="0"/>
              <a:t>kopcovité až hornaté</a:t>
            </a:r>
          </a:p>
          <a:p>
            <a:r>
              <a:rPr lang="cs-CZ" dirty="0" smtClean="0"/>
              <a:t>Bílé Karpaty-Velká Javořina (970 m), Javorníky – Velký Javorník (1071 </a:t>
            </a:r>
            <a:r>
              <a:rPr lang="cs-CZ" dirty="0"/>
              <a:t>m</a:t>
            </a:r>
            <a:r>
              <a:rPr lang="cs-CZ" dirty="0" smtClean="0"/>
              <a:t>), Moravskoslezské Beskydy – Čertův Mlýn </a:t>
            </a:r>
            <a:r>
              <a:rPr lang="cs-CZ" dirty="0"/>
              <a:t>(1205 m), </a:t>
            </a:r>
            <a:r>
              <a:rPr lang="cs-CZ" dirty="0" smtClean="0"/>
              <a:t>Chřiby - Brdo </a:t>
            </a:r>
            <a:r>
              <a:rPr lang="cs-CZ" dirty="0"/>
              <a:t>(</a:t>
            </a:r>
            <a:r>
              <a:rPr lang="cs-CZ" dirty="0" smtClean="0"/>
              <a:t>586 </a:t>
            </a:r>
            <a:r>
              <a:rPr lang="cs-CZ" dirty="0"/>
              <a:t>m). </a:t>
            </a:r>
            <a:r>
              <a:rPr lang="cs-CZ" dirty="0" smtClean="0"/>
              <a:t>Hornomoravský úval, Dolnomoravský úval</a:t>
            </a:r>
            <a:endParaRPr lang="cs-CZ" dirty="0"/>
          </a:p>
          <a:p>
            <a:r>
              <a:rPr lang="cs-CZ" dirty="0" smtClean="0"/>
              <a:t>Morava, Bečva, Olšava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5180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97152"/>
          </a:xfrm>
        </p:spPr>
        <p:txBody>
          <a:bodyPr>
            <a:normAutofit fontScale="85000" lnSpcReduction="20000"/>
          </a:bodyPr>
          <a:lstStyle/>
          <a:p>
            <a:r>
              <a:rPr lang="cs-CZ" sz="2800" b="1" dirty="0" smtClean="0"/>
              <a:t>Průmysl</a:t>
            </a:r>
          </a:p>
          <a:p>
            <a:r>
              <a:rPr lang="cs-CZ" dirty="0" smtClean="0"/>
              <a:t>Chybí energetický a hutnický průmysl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Chemický</a:t>
            </a:r>
            <a:r>
              <a:rPr lang="cs-CZ" dirty="0" smtClean="0"/>
              <a:t> – Fatra Napajedla, DEZA – </a:t>
            </a:r>
            <a:r>
              <a:rPr lang="cs-CZ" dirty="0" err="1" smtClean="0"/>
              <a:t>nej</a:t>
            </a:r>
            <a:r>
              <a:rPr lang="cs-CZ" dirty="0" smtClean="0"/>
              <a:t> znečišťovatel  ŽP v ČR, Barum Otrokovice, </a:t>
            </a:r>
            <a:r>
              <a:rPr lang="cs-CZ" dirty="0" err="1" smtClean="0"/>
              <a:t>Colorlak</a:t>
            </a:r>
            <a:r>
              <a:rPr lang="cs-CZ" dirty="0" smtClean="0"/>
              <a:t> </a:t>
            </a:r>
            <a:r>
              <a:rPr lang="cs-CZ" dirty="0" err="1" smtClean="0"/>
              <a:t>U.Hradiště</a:t>
            </a:r>
            <a:endParaRPr lang="cs-CZ" dirty="0" smtClean="0"/>
          </a:p>
          <a:p>
            <a:r>
              <a:rPr lang="cs-CZ" dirty="0" smtClean="0">
                <a:solidFill>
                  <a:schemeClr val="tx1"/>
                </a:solidFill>
              </a:rPr>
              <a:t>Strojírenský</a:t>
            </a:r>
            <a:r>
              <a:rPr lang="cs-CZ" dirty="0" smtClean="0"/>
              <a:t> – malá letadla – Kunovice Letecké závody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Dřevozpracující</a:t>
            </a:r>
            <a:r>
              <a:rPr lang="cs-CZ" dirty="0" smtClean="0"/>
              <a:t> – </a:t>
            </a:r>
            <a:r>
              <a:rPr lang="cs-CZ" dirty="0" err="1" smtClean="0"/>
              <a:t>Koryna</a:t>
            </a:r>
            <a:r>
              <a:rPr lang="cs-CZ" dirty="0" smtClean="0"/>
              <a:t> Koryčany, TON- Bystřice pod Hostýnem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Potravinářský p</a:t>
            </a:r>
            <a:r>
              <a:rPr lang="cs-CZ" dirty="0" smtClean="0"/>
              <a:t>.- </a:t>
            </a:r>
            <a:r>
              <a:rPr lang="cs-CZ" dirty="0" err="1" smtClean="0"/>
              <a:t>Hamé</a:t>
            </a:r>
            <a:r>
              <a:rPr lang="cs-CZ" dirty="0" smtClean="0"/>
              <a:t> Babice, Linea Nivnice, OTMA – </a:t>
            </a:r>
            <a:r>
              <a:rPr lang="cs-CZ" dirty="0" err="1" smtClean="0"/>
              <a:t>U.Hradiště</a:t>
            </a:r>
            <a:r>
              <a:rPr lang="cs-CZ" dirty="0" smtClean="0"/>
              <a:t>, </a:t>
            </a:r>
            <a:r>
              <a:rPr lang="cs-CZ" dirty="0" err="1" smtClean="0"/>
              <a:t>Jelinek</a:t>
            </a:r>
            <a:r>
              <a:rPr lang="cs-CZ" dirty="0" smtClean="0"/>
              <a:t> Vizovice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b="1" dirty="0" smtClean="0"/>
              <a:t>Zemědělství</a:t>
            </a:r>
          </a:p>
          <a:p>
            <a:r>
              <a:rPr lang="cs-CZ" sz="2000" dirty="0" smtClean="0"/>
              <a:t>Kvalitní produkce</a:t>
            </a:r>
          </a:p>
          <a:p>
            <a:r>
              <a:rPr lang="cs-CZ" sz="2000" dirty="0" smtClean="0"/>
              <a:t>Oblast nížinné oblasti – ovoce (meruňky), zelenina, kukuřice, ječmen vinná réva, česnek</a:t>
            </a:r>
          </a:p>
          <a:p>
            <a:r>
              <a:rPr lang="cs-CZ" sz="2000" dirty="0" smtClean="0"/>
              <a:t>Horská území – oves, švestky, pohanka</a:t>
            </a:r>
          </a:p>
          <a:p>
            <a:r>
              <a:rPr lang="cs-CZ" sz="2000" dirty="0" smtClean="0"/>
              <a:t>ŽV – skot, prasata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33506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Olomoucký kraj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5 267 km2</a:t>
            </a:r>
          </a:p>
          <a:p>
            <a:r>
              <a:rPr lang="cs-CZ" dirty="0" smtClean="0"/>
              <a:t>641 000 </a:t>
            </a:r>
            <a:r>
              <a:rPr lang="cs-CZ" dirty="0" err="1" smtClean="0"/>
              <a:t>obyv</a:t>
            </a:r>
            <a:endParaRPr lang="cs-CZ" dirty="0" smtClean="0"/>
          </a:p>
          <a:p>
            <a:r>
              <a:rPr lang="cs-CZ" dirty="0" smtClean="0"/>
              <a:t>nadmořská </a:t>
            </a:r>
            <a:r>
              <a:rPr lang="cs-CZ" dirty="0"/>
              <a:t>výška </a:t>
            </a:r>
            <a:r>
              <a:rPr lang="cs-CZ" dirty="0" smtClean="0"/>
              <a:t>klesá </a:t>
            </a:r>
            <a:r>
              <a:rPr lang="cs-CZ" dirty="0"/>
              <a:t>od severu k </a:t>
            </a:r>
            <a:r>
              <a:rPr lang="cs-CZ" dirty="0" smtClean="0"/>
              <a:t>jihu</a:t>
            </a:r>
          </a:p>
          <a:p>
            <a:r>
              <a:rPr lang="cs-CZ" dirty="0" smtClean="0"/>
              <a:t>Hrubý </a:t>
            </a:r>
            <a:r>
              <a:rPr lang="cs-CZ" dirty="0"/>
              <a:t>Jeseník (Praděd, 1 491 m) </a:t>
            </a:r>
            <a:endParaRPr lang="cs-CZ" dirty="0" smtClean="0"/>
          </a:p>
          <a:p>
            <a:r>
              <a:rPr lang="cs-CZ" dirty="0" smtClean="0"/>
              <a:t>Českomoravská vrchovina</a:t>
            </a:r>
          </a:p>
          <a:p>
            <a:r>
              <a:rPr lang="cs-CZ" dirty="0" smtClean="0"/>
              <a:t>Morava, </a:t>
            </a:r>
            <a:r>
              <a:rPr lang="cs-CZ" dirty="0"/>
              <a:t>Odra </a:t>
            </a:r>
            <a:r>
              <a:rPr lang="cs-CZ" dirty="0" smtClean="0"/>
              <a:t>v úmoří </a:t>
            </a:r>
            <a:r>
              <a:rPr lang="cs-CZ" dirty="0"/>
              <a:t>Baltského </a:t>
            </a:r>
            <a:r>
              <a:rPr lang="cs-CZ" dirty="0" smtClean="0"/>
              <a:t>moře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71598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Hospodářství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Průmysl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Energetický</a:t>
            </a:r>
            <a:r>
              <a:rPr lang="cs-CZ" dirty="0" smtClean="0"/>
              <a:t> – Dlouhé stráně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Hutnický</a:t>
            </a:r>
            <a:r>
              <a:rPr lang="cs-CZ" dirty="0" smtClean="0"/>
              <a:t> – Řetězárna – Česká Ves, Hanácké železárny – Prostějov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Strojírenský</a:t>
            </a:r>
            <a:r>
              <a:rPr lang="cs-CZ" dirty="0" smtClean="0"/>
              <a:t> – OSO Olomouc, SEV Litovel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Textilní, chemický, kožedělný, papírenský, potravinářský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179512" y="1600200"/>
            <a:ext cx="4227896" cy="4526280"/>
          </a:xfrm>
        </p:spPr>
        <p:txBody>
          <a:bodyPr>
            <a:normAutofit lnSpcReduction="10000"/>
          </a:bodyPr>
          <a:lstStyle/>
          <a:p>
            <a:r>
              <a:rPr lang="cs-CZ" b="1" dirty="0" smtClean="0">
                <a:solidFill>
                  <a:schemeClr val="tx1"/>
                </a:solidFill>
              </a:rPr>
              <a:t>Zemědělství</a:t>
            </a:r>
          </a:p>
          <a:p>
            <a:r>
              <a:rPr lang="cs-CZ" dirty="0" smtClean="0"/>
              <a:t>Haná – jih a centrální oblast – úrodná půda – pšenice, ječmen, cukrovka, slunečnice, mák, </a:t>
            </a:r>
            <a:r>
              <a:rPr lang="cs-CZ" dirty="0" err="1" smtClean="0"/>
              <a:t>Soja</a:t>
            </a:r>
            <a:r>
              <a:rPr lang="cs-CZ" dirty="0" smtClean="0"/>
              <a:t> (</a:t>
            </a:r>
            <a:r>
              <a:rPr lang="cs-CZ" dirty="0"/>
              <a:t>P</a:t>
            </a:r>
            <a:r>
              <a:rPr lang="cs-CZ" dirty="0" smtClean="0"/>
              <a:t>rostějovsko)</a:t>
            </a:r>
          </a:p>
          <a:p>
            <a:r>
              <a:rPr lang="cs-CZ" dirty="0" smtClean="0"/>
              <a:t>Tršice – chmel</a:t>
            </a:r>
          </a:p>
          <a:p>
            <a:r>
              <a:rPr lang="cs-CZ" dirty="0" smtClean="0"/>
              <a:t>Šumperk a Jeseník – brambory, len</a:t>
            </a:r>
          </a:p>
          <a:p>
            <a:r>
              <a:rPr lang="cs-CZ" dirty="0" smtClean="0"/>
              <a:t>ŽV – prasata – Olomouc, Haná – skot, Přerov - drůbež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2500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Cestovní ruch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Přiřaď k lokalitě </a:t>
            </a:r>
            <a:r>
              <a:rPr lang="cs-CZ" u="sng" dirty="0" smtClean="0">
                <a:solidFill>
                  <a:srgbClr val="FF0000"/>
                </a:solidFill>
              </a:rPr>
              <a:t>Z</a:t>
            </a:r>
            <a:r>
              <a:rPr lang="cs-CZ" u="sng" dirty="0" smtClean="0"/>
              <a:t> nebo </a:t>
            </a:r>
            <a:r>
              <a:rPr lang="cs-CZ" u="sng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 (použijte atlas nebo </a:t>
            </a:r>
            <a:r>
              <a:rPr lang="cs-CZ" dirty="0" smtClean="0">
                <a:hlinkClick r:id="rId2"/>
              </a:rPr>
              <a:t>internet</a:t>
            </a:r>
            <a:r>
              <a:rPr lang="cs-CZ" dirty="0" smtClean="0"/>
              <a:t>)</a:t>
            </a:r>
          </a:p>
          <a:p>
            <a:r>
              <a:rPr lang="cs-CZ" dirty="0"/>
              <a:t>Svatý Kopeček	</a:t>
            </a:r>
            <a:endParaRPr lang="cs-CZ" dirty="0" smtClean="0"/>
          </a:p>
          <a:p>
            <a:r>
              <a:rPr lang="cs-CZ" dirty="0" smtClean="0"/>
              <a:t>Javoříčský </a:t>
            </a:r>
            <a:r>
              <a:rPr lang="cs-CZ" dirty="0"/>
              <a:t>kras	</a:t>
            </a:r>
          </a:p>
          <a:p>
            <a:r>
              <a:rPr lang="cs-CZ" dirty="0"/>
              <a:t>Zámek Bouzov	</a:t>
            </a:r>
          </a:p>
          <a:p>
            <a:r>
              <a:rPr lang="cs-CZ" dirty="0"/>
              <a:t>Slovácko	</a:t>
            </a:r>
          </a:p>
          <a:p>
            <a:r>
              <a:rPr lang="cs-CZ" dirty="0" err="1"/>
              <a:t>Rejvíz</a:t>
            </a:r>
            <a:r>
              <a:rPr lang="cs-CZ" dirty="0"/>
              <a:t>	</a:t>
            </a:r>
          </a:p>
          <a:p>
            <a:r>
              <a:rPr lang="cs-CZ" dirty="0"/>
              <a:t>Radhošť	</a:t>
            </a:r>
          </a:p>
          <a:p>
            <a:r>
              <a:rPr lang="cs-CZ" dirty="0"/>
              <a:t>Velké Losiny – zámek, papírny	</a:t>
            </a:r>
          </a:p>
          <a:p>
            <a:r>
              <a:rPr lang="cs-CZ" dirty="0"/>
              <a:t>Zámek Buchlovice	</a:t>
            </a:r>
          </a:p>
        </p:txBody>
      </p:sp>
    </p:spTree>
    <p:extLst>
      <p:ext uri="{BB962C8B-B14F-4D97-AF65-F5344CB8AC3E}">
        <p14:creationId xmlns:p14="http://schemas.microsoft.com/office/powerpoint/2010/main" val="23718465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/>
              <a:t>Přiřaď k lokalitě </a:t>
            </a:r>
            <a:r>
              <a:rPr lang="cs-CZ" u="sng" dirty="0">
                <a:solidFill>
                  <a:srgbClr val="FF0000"/>
                </a:solidFill>
              </a:rPr>
              <a:t>Z</a:t>
            </a:r>
            <a:r>
              <a:rPr lang="cs-CZ" u="sng" dirty="0"/>
              <a:t> nebo </a:t>
            </a:r>
            <a:r>
              <a:rPr lang="cs-CZ" u="sng" dirty="0">
                <a:solidFill>
                  <a:srgbClr val="FF0000"/>
                </a:solidFill>
              </a:rPr>
              <a:t>O</a:t>
            </a:r>
            <a:r>
              <a:rPr lang="cs-CZ" u="sng" dirty="0"/>
              <a:t> </a:t>
            </a:r>
          </a:p>
          <a:p>
            <a:r>
              <a:rPr lang="cs-CZ" dirty="0" smtClean="0"/>
              <a:t>Svatý Kopeček	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  <a:r>
              <a:rPr lang="cs-CZ" dirty="0" smtClean="0"/>
              <a:t> </a:t>
            </a:r>
          </a:p>
          <a:p>
            <a:r>
              <a:rPr lang="cs-CZ" dirty="0" smtClean="0"/>
              <a:t>Javoříčský kras	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 smtClean="0"/>
              <a:t>Zámek Bouzov	</a:t>
            </a:r>
            <a:r>
              <a:rPr lang="cs-CZ" dirty="0" smtClean="0">
                <a:solidFill>
                  <a:srgbClr val="FF0000"/>
                </a:solidFill>
              </a:rPr>
              <a:t>Z</a:t>
            </a:r>
          </a:p>
          <a:p>
            <a:r>
              <a:rPr lang="cs-CZ" dirty="0" smtClean="0"/>
              <a:t>Slovácko	</a:t>
            </a:r>
            <a:r>
              <a:rPr lang="cs-CZ" dirty="0" smtClean="0">
                <a:solidFill>
                  <a:srgbClr val="FF0000"/>
                </a:solidFill>
              </a:rPr>
              <a:t>Z</a:t>
            </a:r>
          </a:p>
          <a:p>
            <a:r>
              <a:rPr lang="cs-CZ" dirty="0" err="1" smtClean="0"/>
              <a:t>Rejvíz</a:t>
            </a:r>
            <a:r>
              <a:rPr lang="cs-CZ" dirty="0"/>
              <a:t>	</a:t>
            </a:r>
            <a:r>
              <a:rPr lang="cs-CZ" dirty="0">
                <a:solidFill>
                  <a:srgbClr val="FF0000"/>
                </a:solidFill>
              </a:rPr>
              <a:t>O</a:t>
            </a:r>
          </a:p>
          <a:p>
            <a:r>
              <a:rPr lang="cs-CZ" dirty="0" smtClean="0"/>
              <a:t>Radhošť	</a:t>
            </a:r>
            <a:r>
              <a:rPr lang="cs-CZ" dirty="0" smtClean="0">
                <a:solidFill>
                  <a:srgbClr val="FF0000"/>
                </a:solidFill>
              </a:rPr>
              <a:t>Z</a:t>
            </a:r>
          </a:p>
          <a:p>
            <a:r>
              <a:rPr lang="cs-CZ" dirty="0" smtClean="0"/>
              <a:t>Velké </a:t>
            </a:r>
            <a:r>
              <a:rPr lang="cs-CZ" dirty="0"/>
              <a:t>Losiny – zámek, papírny	</a:t>
            </a:r>
            <a:r>
              <a:rPr lang="cs-CZ" dirty="0" smtClean="0">
                <a:solidFill>
                  <a:srgbClr val="FF0000"/>
                </a:solidFill>
              </a:rPr>
              <a:t>O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Zámek </a:t>
            </a:r>
            <a:r>
              <a:rPr lang="cs-CZ" dirty="0" smtClean="0"/>
              <a:t>Buchlovice	</a:t>
            </a:r>
            <a:r>
              <a:rPr lang="cs-CZ" dirty="0" smtClean="0">
                <a:solidFill>
                  <a:srgbClr val="FF0000"/>
                </a:solidFill>
              </a:rPr>
              <a:t>Z</a:t>
            </a:r>
            <a:endParaRPr lang="cs-CZ" dirty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90259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/>
          <a:lstStyle/>
          <a:p>
            <a:r>
              <a:rPr lang="cs-CZ" dirty="0" smtClean="0"/>
              <a:t>1. Které řeky odvodňují území Střední Moravy</a:t>
            </a:r>
          </a:p>
          <a:p>
            <a:r>
              <a:rPr lang="cs-CZ" dirty="0" smtClean="0"/>
              <a:t>2. Charakterizuj energetický průmysl na Střední Moravě </a:t>
            </a:r>
          </a:p>
          <a:p>
            <a:r>
              <a:rPr lang="cs-CZ" dirty="0" smtClean="0"/>
              <a:t>3. Charakterizuj zemědělství</a:t>
            </a:r>
          </a:p>
          <a:p>
            <a:r>
              <a:rPr lang="cs-CZ" dirty="0" smtClean="0"/>
              <a:t>4. Co vyrábějí podniky TON, </a:t>
            </a:r>
            <a:r>
              <a:rPr lang="cs-CZ" dirty="0" err="1" smtClean="0"/>
              <a:t>Hamé</a:t>
            </a:r>
            <a:r>
              <a:rPr lang="cs-CZ" dirty="0" smtClean="0"/>
              <a:t>, </a:t>
            </a:r>
            <a:r>
              <a:rPr lang="cs-CZ" dirty="0" err="1" smtClean="0"/>
              <a:t>Jelinek</a:t>
            </a:r>
            <a:r>
              <a:rPr lang="cs-CZ" dirty="0" smtClean="0"/>
              <a:t>, </a:t>
            </a:r>
            <a:r>
              <a:rPr lang="cs-CZ" dirty="0" err="1" smtClean="0"/>
              <a:t>Koryna</a:t>
            </a:r>
            <a:r>
              <a:rPr lang="cs-CZ" dirty="0" smtClean="0"/>
              <a:t>, Barum Continental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02247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1. Které řeky odvodňují území Střední </a:t>
            </a:r>
            <a:r>
              <a:rPr lang="cs-CZ" dirty="0" smtClean="0"/>
              <a:t>Moravy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Morava, Odra, Olšava, Bečva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2. Charakterizuj energetický průmysl na Střední Moravě </a:t>
            </a: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Ve Zlínském kraji chybí, v Olomouckém je to přečerpávací el. Dlouhé stráně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3. Charakterizuj </a:t>
            </a:r>
            <a:r>
              <a:rPr lang="cs-CZ" dirty="0" smtClean="0"/>
              <a:t>zemědělství</a:t>
            </a:r>
          </a:p>
          <a:p>
            <a:r>
              <a:rPr lang="cs-CZ" dirty="0">
                <a:solidFill>
                  <a:srgbClr val="FF0000"/>
                </a:solidFill>
              </a:rPr>
              <a:t>Kvalitní </a:t>
            </a:r>
            <a:r>
              <a:rPr lang="cs-CZ" dirty="0" smtClean="0">
                <a:solidFill>
                  <a:srgbClr val="FF0000"/>
                </a:solidFill>
              </a:rPr>
              <a:t>produkce, nížinné oblasti – úrodné půdy, RV </a:t>
            </a:r>
            <a:endParaRPr lang="cs-CZ" dirty="0">
              <a:solidFill>
                <a:srgbClr val="FF0000"/>
              </a:solidFill>
            </a:endParaRPr>
          </a:p>
          <a:p>
            <a:r>
              <a:rPr lang="cs-CZ" dirty="0"/>
              <a:t>4. Co vyrábějí podniky TON, </a:t>
            </a:r>
            <a:r>
              <a:rPr lang="cs-CZ" dirty="0" err="1"/>
              <a:t>Hamé</a:t>
            </a:r>
            <a:r>
              <a:rPr lang="cs-CZ" dirty="0"/>
              <a:t>, </a:t>
            </a:r>
            <a:r>
              <a:rPr lang="cs-CZ" dirty="0" err="1"/>
              <a:t>Jelinek</a:t>
            </a:r>
            <a:r>
              <a:rPr lang="cs-CZ" dirty="0"/>
              <a:t>, </a:t>
            </a:r>
            <a:r>
              <a:rPr lang="cs-CZ" dirty="0" err="1"/>
              <a:t>Koryna</a:t>
            </a:r>
            <a:r>
              <a:rPr lang="cs-CZ" dirty="0"/>
              <a:t>, Barum Continental </a:t>
            </a:r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Nábytek, konzervárny, alkohol, nábytek, </a:t>
            </a:r>
            <a:r>
              <a:rPr lang="cs-CZ" dirty="0" err="1" smtClean="0">
                <a:solidFill>
                  <a:srgbClr val="FF0000"/>
                </a:solidFill>
              </a:rPr>
              <a:t>pneu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4810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332656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 smtClean="0">
                <a:latin typeface="Calibri" pitchFamily="34" charset="0"/>
              </a:rPr>
              <a:t>CITACE</a:t>
            </a:r>
            <a:endParaRPr lang="cs-CZ" sz="3600" b="1" dirty="0">
              <a:latin typeface="Calibri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03548" y="1486338"/>
            <a:ext cx="8424936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dirty="0" err="1" smtClean="0">
                <a:latin typeface="Calibri" pitchFamily="34" charset="0"/>
              </a:rPr>
              <a:t>Slide</a:t>
            </a:r>
            <a:r>
              <a:rPr lang="cs-CZ" sz="1600" dirty="0" smtClean="0">
                <a:latin typeface="Calibri" pitchFamily="34" charset="0"/>
              </a:rPr>
              <a:t> 1: 1. Mapa ČR. ZIRLAND</a:t>
            </a:r>
            <a:r>
              <a:rPr lang="cs-CZ" sz="1600" dirty="0">
                <a:latin typeface="Calibri" pitchFamily="34" charset="0"/>
              </a:rPr>
              <a:t>. wikipedie [online]. [cit. </a:t>
            </a:r>
            <a:r>
              <a:rPr lang="cs-CZ" sz="1600" dirty="0" smtClean="0">
                <a:latin typeface="Calibri" pitchFamily="34" charset="0"/>
              </a:rPr>
              <a:t>1.2.2013</a:t>
            </a:r>
            <a:r>
              <a:rPr lang="cs-CZ" sz="1600" dirty="0">
                <a:latin typeface="Calibri" pitchFamily="34" charset="0"/>
              </a:rPr>
              <a:t>]. Dostupný na WWW: </a:t>
            </a:r>
            <a:r>
              <a:rPr lang="cs-CZ" sz="1600" dirty="0">
                <a:latin typeface="Calibri" pitchFamily="34" charset="0"/>
                <a:hlinkClick r:id="rId3"/>
              </a:rPr>
              <a:t>http://cs.wikipedia.org/wiki/Soubor:Cznuts2_07.png </a:t>
            </a:r>
            <a:endParaRPr lang="cs-CZ" sz="1600" dirty="0" smtClean="0">
              <a:latin typeface="Calibri" pitchFamily="34" charset="0"/>
            </a:endParaRPr>
          </a:p>
          <a:p>
            <a:r>
              <a:rPr lang="cs-CZ" sz="1600" dirty="0" err="1" smtClean="0">
                <a:latin typeface="Calibri" pitchFamily="34" charset="0"/>
              </a:rPr>
              <a:t>Slide</a:t>
            </a:r>
            <a:r>
              <a:rPr lang="cs-CZ" sz="1600" dirty="0" smtClean="0">
                <a:latin typeface="Calibri" pitchFamily="34" charset="0"/>
              </a:rPr>
              <a:t> 1: 2.  Mapa Střední Morava NUTS 2. </a:t>
            </a:r>
            <a:r>
              <a:rPr lang="cs-CZ" sz="1600" dirty="0" smtClean="0"/>
              <a:t>ZIRLAND</a:t>
            </a:r>
            <a:r>
              <a:rPr lang="cs-CZ" sz="1600" dirty="0"/>
              <a:t>. </a:t>
            </a:r>
            <a:r>
              <a:rPr lang="cs-CZ" sz="1600" i="1" dirty="0"/>
              <a:t>wikipedie</a:t>
            </a:r>
            <a:r>
              <a:rPr lang="cs-CZ" sz="1600" dirty="0"/>
              <a:t> [online]. [cit. </a:t>
            </a:r>
            <a:r>
              <a:rPr lang="cs-CZ" sz="1600" dirty="0" smtClean="0"/>
              <a:t>1.2.2013</a:t>
            </a:r>
            <a:r>
              <a:rPr lang="cs-CZ" sz="1600" dirty="0"/>
              <a:t>]. Dostupný na WWW: </a:t>
            </a:r>
            <a:r>
              <a:rPr lang="cs-CZ" sz="1600" dirty="0">
                <a:hlinkClick r:id="rId4"/>
              </a:rPr>
              <a:t>http://cs.wikipedia.org/wiki/Soubor:CZ07_LAU.PNG </a:t>
            </a:r>
            <a:r>
              <a:rPr lang="cs-CZ" sz="1600" dirty="0" smtClean="0">
                <a:latin typeface="Calibri" pitchFamily="34" charset="0"/>
                <a:hlinkClick r:id="rId4"/>
              </a:rPr>
              <a:t> </a:t>
            </a:r>
            <a:endParaRPr lang="cs-CZ" sz="1600" dirty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14193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ABLONA DUM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</Template>
  <TotalTime>407</TotalTime>
  <Words>668</Words>
  <Application>Microsoft Office PowerPoint</Application>
  <PresentationFormat>Předvádění na obrazovce (4:3)</PresentationFormat>
  <Paragraphs>121</Paragraphs>
  <Slides>13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ŠABLONA DUM</vt:lpstr>
      <vt:lpstr>Prezentace aplikace PowerPoint</vt:lpstr>
      <vt:lpstr>ANOTACE</vt:lpstr>
      <vt:lpstr>Střední Morava</vt:lpstr>
      <vt:lpstr>Prezentace aplikace PowerPoint</vt:lpstr>
      <vt:lpstr>Zlínský kraj</vt:lpstr>
      <vt:lpstr>Hospodářství</vt:lpstr>
      <vt:lpstr>Olomoucký kraj</vt:lpstr>
      <vt:lpstr>Hospodářství</vt:lpstr>
      <vt:lpstr>Cestovní ruch </vt:lpstr>
      <vt:lpstr>CR</vt:lpstr>
      <vt:lpstr>Test</vt:lpstr>
      <vt:lpstr>Test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EU-3</dc:creator>
  <cp:lastModifiedBy>EU-3</cp:lastModifiedBy>
  <cp:revision>36</cp:revision>
  <dcterms:created xsi:type="dcterms:W3CDTF">2013-09-26T08:02:37Z</dcterms:created>
  <dcterms:modified xsi:type="dcterms:W3CDTF">2013-12-01T22:20:42Z</dcterms:modified>
</cp:coreProperties>
</file>