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954827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VY_32_INOVACE_02C_20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NUTS 2 –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Moravskoslezsko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10/2/2013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6. ročník 6.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Vzdělávací oblast:  Česká republika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Tematický okruh:  Regiony ČR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látka.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Do prezentace můžou studenti odpovědi </a:t>
            </a:r>
            <a:r>
              <a:rPr lang="cs-CZ" sz="1400">
                <a:solidFill>
                  <a:schemeClr val="tx1"/>
                </a:solidFill>
                <a:latin typeface="Calibri" pitchFamily="34" charset="0"/>
              </a:rPr>
              <a:t>vpisovat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sz="1900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283581"/>
            <a:ext cx="5724127" cy="3574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427759"/>
            <a:ext cx="4603015" cy="4158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24586" y="1412776"/>
            <a:ext cx="47160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Moravskoslezsko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4797152"/>
            <a:ext cx="34508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Okres Bruntál CZ0801 </a:t>
            </a:r>
          </a:p>
          <a:p>
            <a:r>
              <a:rPr lang="cs-CZ" dirty="0"/>
              <a:t>Okres Frýdek-Místek CZ0802 </a:t>
            </a:r>
          </a:p>
          <a:p>
            <a:r>
              <a:rPr lang="cs-CZ" dirty="0"/>
              <a:t>Okres Karviná CZ0803 </a:t>
            </a:r>
          </a:p>
          <a:p>
            <a:r>
              <a:rPr lang="cs-CZ" dirty="0"/>
              <a:t>Okres Nový Jičín CZ0804 </a:t>
            </a:r>
          </a:p>
          <a:p>
            <a:r>
              <a:rPr lang="cs-CZ" dirty="0"/>
              <a:t>Okres Opava CZ0805 </a:t>
            </a:r>
          </a:p>
          <a:p>
            <a:r>
              <a:rPr lang="cs-CZ" dirty="0"/>
              <a:t>Okres Ostrava-město CZ0806 </a:t>
            </a: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5 427 km2</a:t>
            </a:r>
          </a:p>
          <a:p>
            <a:r>
              <a:rPr lang="cs-CZ" dirty="0" smtClean="0"/>
              <a:t>1 250 000 </a:t>
            </a:r>
            <a:r>
              <a:rPr lang="cs-CZ" dirty="0" err="1" smtClean="0"/>
              <a:t>obyv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Hrubý </a:t>
            </a:r>
            <a:r>
              <a:rPr lang="cs-CZ" dirty="0"/>
              <a:t>Jeseník </a:t>
            </a:r>
          </a:p>
          <a:p>
            <a:r>
              <a:rPr lang="cs-CZ" dirty="0" smtClean="0"/>
              <a:t>Moravskoslezské </a:t>
            </a:r>
            <a:r>
              <a:rPr lang="cs-CZ" dirty="0"/>
              <a:t>Beskydy (Lysá hora, 1323 </a:t>
            </a:r>
            <a:r>
              <a:rPr lang="cs-CZ" dirty="0" smtClean="0"/>
              <a:t>m)</a:t>
            </a:r>
          </a:p>
          <a:p>
            <a:r>
              <a:rPr lang="cs-CZ" dirty="0" smtClean="0"/>
              <a:t>Ostravské pánev</a:t>
            </a:r>
          </a:p>
          <a:p>
            <a:r>
              <a:rPr lang="cs-CZ" dirty="0" smtClean="0"/>
              <a:t>Nejnižším </a:t>
            </a:r>
            <a:r>
              <a:rPr lang="cs-CZ" dirty="0"/>
              <a:t>bodem je soutok řek Odry a Olše (195 m).</a:t>
            </a:r>
          </a:p>
          <a:p>
            <a:r>
              <a:rPr lang="cs-CZ" dirty="0" smtClean="0"/>
              <a:t>Odra, Opava, Ostravice, Olše</a:t>
            </a:r>
          </a:p>
          <a:p>
            <a:r>
              <a:rPr lang="cs-CZ" dirty="0" smtClean="0"/>
              <a:t>Nízký Jeseník - Morava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50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Průmysl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Těžební</a:t>
            </a:r>
            <a:r>
              <a:rPr lang="cs-CZ" dirty="0" smtClean="0"/>
              <a:t> – OKD + </a:t>
            </a:r>
            <a:r>
              <a:rPr lang="cs-CZ" dirty="0"/>
              <a:t>Č</a:t>
            </a:r>
            <a:r>
              <a:rPr lang="cs-CZ" dirty="0" smtClean="0"/>
              <a:t>eskomoravské doly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Energetický</a:t>
            </a:r>
            <a:r>
              <a:rPr lang="cs-CZ" dirty="0" smtClean="0"/>
              <a:t> – Dětmarovice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Hutnický</a:t>
            </a:r>
            <a:r>
              <a:rPr lang="cs-CZ" dirty="0" smtClean="0"/>
              <a:t> – Třinecké železárny, Mittal Steel Ostrava, VP Frýdek Místek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Chemický</a:t>
            </a:r>
            <a:r>
              <a:rPr lang="cs-CZ" dirty="0" smtClean="0"/>
              <a:t> – výroba čpavku, kyseliny dusičné, hnojiv</a:t>
            </a:r>
          </a:p>
          <a:p>
            <a:r>
              <a:rPr lang="cs-CZ" dirty="0" err="1" smtClean="0"/>
              <a:t>Bochemie</a:t>
            </a:r>
            <a:r>
              <a:rPr lang="cs-CZ" dirty="0" smtClean="0"/>
              <a:t> Bohumín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Strojírenský</a:t>
            </a:r>
            <a:r>
              <a:rPr lang="cs-CZ" dirty="0" smtClean="0"/>
              <a:t> – Vítkovické strojírenství </a:t>
            </a:r>
            <a:r>
              <a:rPr lang="cs-CZ" dirty="0" err="1" smtClean="0"/>
              <a:t>nej</a:t>
            </a:r>
            <a:r>
              <a:rPr lang="cs-CZ" dirty="0" smtClean="0"/>
              <a:t> v ČR, Tatra Kopřivnice…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Dřevozpracující</a:t>
            </a:r>
            <a:r>
              <a:rPr lang="cs-CZ" dirty="0" smtClean="0"/>
              <a:t> – </a:t>
            </a:r>
            <a:r>
              <a:rPr lang="cs-CZ" dirty="0" err="1" smtClean="0"/>
              <a:t>Kloss</a:t>
            </a:r>
            <a:r>
              <a:rPr lang="cs-CZ" dirty="0" smtClean="0"/>
              <a:t> Varhany, RD Rýmařov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Potravinářský</a:t>
            </a:r>
            <a:r>
              <a:rPr lang="cs-CZ" dirty="0" smtClean="0"/>
              <a:t> – Opavia – </a:t>
            </a:r>
            <a:r>
              <a:rPr lang="cs-CZ" dirty="0" err="1" smtClean="0"/>
              <a:t>Lu</a:t>
            </a:r>
            <a:r>
              <a:rPr lang="cs-CZ" dirty="0" smtClean="0"/>
              <a:t>, konzervárna </a:t>
            </a:r>
            <a:r>
              <a:rPr lang="cs-CZ" dirty="0" err="1" smtClean="0"/>
              <a:t>Seliko</a:t>
            </a:r>
            <a:r>
              <a:rPr lang="cs-CZ" dirty="0" smtClean="0"/>
              <a:t>, mlékárny Kunín, pivovar Radegast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Textilní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700" b="1" dirty="0" smtClean="0">
                <a:solidFill>
                  <a:schemeClr val="tx1"/>
                </a:solidFill>
              </a:rPr>
              <a:t>Zemědělství</a:t>
            </a:r>
          </a:p>
          <a:p>
            <a:r>
              <a:rPr lang="cs-CZ" sz="1700" dirty="0" smtClean="0"/>
              <a:t>Kvalitní půda, teplotně i srážkově příznivé</a:t>
            </a:r>
          </a:p>
          <a:p>
            <a:r>
              <a:rPr lang="cs-CZ" sz="1700" dirty="0" smtClean="0"/>
              <a:t>Obiloviny –pšenice, cukrovka, řepka, zelenina (zelí), ovoce ( jablka)</a:t>
            </a:r>
          </a:p>
          <a:p>
            <a:r>
              <a:rPr lang="cs-CZ" sz="1700" dirty="0" smtClean="0"/>
              <a:t>Opavsko – léčivky- námel, heřmánek</a:t>
            </a:r>
          </a:p>
          <a:p>
            <a:r>
              <a:rPr lang="cs-CZ" sz="1700" dirty="0" smtClean="0"/>
              <a:t>Podhůří – extenzivně- žito, oves</a:t>
            </a:r>
          </a:p>
          <a:p>
            <a:r>
              <a:rPr lang="cs-CZ" sz="1700" dirty="0" smtClean="0"/>
              <a:t>ŽV – Opavsko – prasata, skot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035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Nejprůmyslovější region</a:t>
            </a:r>
          </a:p>
          <a:p>
            <a:r>
              <a:rPr lang="cs-CZ" dirty="0" smtClean="0"/>
              <a:t>Valašsko – Beskydy</a:t>
            </a:r>
          </a:p>
          <a:p>
            <a:r>
              <a:rPr lang="cs-CZ" dirty="0" smtClean="0"/>
              <a:t>CHKO Beskydy, Jeseníky </a:t>
            </a:r>
            <a:r>
              <a:rPr lang="cs-CZ" dirty="0"/>
              <a:t>a </a:t>
            </a:r>
            <a:r>
              <a:rPr lang="cs-CZ" dirty="0" smtClean="0"/>
              <a:t>Poodří</a:t>
            </a:r>
          </a:p>
          <a:p>
            <a:r>
              <a:rPr lang="cs-CZ" dirty="0" smtClean="0"/>
              <a:t>Městské památkové rezervace – Příbor, Štramberk, Nový Jičín</a:t>
            </a:r>
          </a:p>
          <a:p>
            <a:r>
              <a:rPr lang="cs-CZ" dirty="0" smtClean="0"/>
              <a:t>Hrady –Sovinec, Starý Jičín, Hukvaldy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342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/>
              <a:t>1. Jaká jsou nejvyšší a nejnižší místa?</a:t>
            </a:r>
          </a:p>
          <a:p>
            <a:r>
              <a:rPr lang="cs-CZ" dirty="0" smtClean="0"/>
              <a:t>2. Charakterizuj dvě zemědělské oblasti a plodiny</a:t>
            </a:r>
          </a:p>
          <a:p>
            <a:r>
              <a:rPr lang="cs-CZ" dirty="0" smtClean="0"/>
              <a:t>3. Uveď tři průmyslová </a:t>
            </a:r>
            <a:r>
              <a:rPr lang="cs-CZ" dirty="0" err="1" smtClean="0"/>
              <a:t>nej</a:t>
            </a:r>
            <a:r>
              <a:rPr lang="cs-CZ" dirty="0" smtClean="0"/>
              <a:t>  </a:t>
            </a:r>
          </a:p>
          <a:p>
            <a:r>
              <a:rPr lang="cs-CZ" dirty="0" smtClean="0"/>
              <a:t>4. Jaký je potenciál CR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06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1. Jaká jsou nejvyšší a nejnižší místa</a:t>
            </a:r>
            <a:r>
              <a:rPr lang="cs-CZ" dirty="0" smtClean="0"/>
              <a:t>?</a:t>
            </a:r>
          </a:p>
          <a:p>
            <a:r>
              <a:rPr lang="cs-CZ" dirty="0">
                <a:solidFill>
                  <a:srgbClr val="FF0000"/>
                </a:solidFill>
              </a:rPr>
              <a:t>soutok řek Odry a Olše </a:t>
            </a:r>
            <a:r>
              <a:rPr lang="cs-CZ" dirty="0" smtClean="0">
                <a:solidFill>
                  <a:srgbClr val="FF0000"/>
                </a:solidFill>
              </a:rPr>
              <a:t>195 m, Praděd 1491 m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2. Charakterizuj dvě zemědělské oblasti a </a:t>
            </a:r>
            <a:r>
              <a:rPr lang="cs-CZ" dirty="0" smtClean="0"/>
              <a:t>plodiny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Úrodná -kvalitní </a:t>
            </a:r>
            <a:r>
              <a:rPr lang="cs-CZ" dirty="0">
                <a:solidFill>
                  <a:srgbClr val="FF0000"/>
                </a:solidFill>
              </a:rPr>
              <a:t>půda, </a:t>
            </a:r>
            <a:r>
              <a:rPr lang="cs-CZ" dirty="0" smtClean="0">
                <a:solidFill>
                  <a:srgbClr val="FF0000"/>
                </a:solidFill>
              </a:rPr>
              <a:t>pšenice</a:t>
            </a:r>
            <a:r>
              <a:rPr lang="cs-CZ" dirty="0">
                <a:solidFill>
                  <a:srgbClr val="FF0000"/>
                </a:solidFill>
              </a:rPr>
              <a:t>, cukrovka, řepka, zelenina (zelí), ovoce ( jablka</a:t>
            </a:r>
            <a:r>
              <a:rPr lang="cs-CZ" dirty="0" smtClean="0">
                <a:solidFill>
                  <a:srgbClr val="FF0000"/>
                </a:solidFill>
              </a:rPr>
              <a:t>), léčivky- </a:t>
            </a:r>
            <a:r>
              <a:rPr lang="cs-CZ" dirty="0">
                <a:solidFill>
                  <a:srgbClr val="FF0000"/>
                </a:solidFill>
              </a:rPr>
              <a:t>námel, </a:t>
            </a:r>
            <a:r>
              <a:rPr lang="cs-CZ" dirty="0" smtClean="0">
                <a:solidFill>
                  <a:srgbClr val="FF0000"/>
                </a:solidFill>
              </a:rPr>
              <a:t>heřmánek horská – neúrodná extenzivní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3. Uveď tři průmyslová </a:t>
            </a:r>
            <a:r>
              <a:rPr lang="cs-CZ" dirty="0" err="1"/>
              <a:t>nej</a:t>
            </a:r>
            <a:r>
              <a:rPr lang="cs-CZ" dirty="0"/>
              <a:t>  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Těžební, hutnický a strojírenský p.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4. Jaký je potenciál CR </a:t>
            </a:r>
            <a:endParaRPr lang="cs-CZ" dirty="0" smtClean="0"/>
          </a:p>
          <a:p>
            <a:r>
              <a:rPr lang="cs-CZ" dirty="0">
                <a:solidFill>
                  <a:srgbClr val="FF0000"/>
                </a:solidFill>
              </a:rPr>
              <a:t>Nejprůmyslovější </a:t>
            </a:r>
            <a:r>
              <a:rPr lang="cs-CZ" dirty="0" smtClean="0">
                <a:solidFill>
                  <a:srgbClr val="FF0000"/>
                </a:solidFill>
              </a:rPr>
              <a:t>region, Valašsko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Beskydy, CHKO </a:t>
            </a:r>
            <a:r>
              <a:rPr lang="cs-CZ" dirty="0">
                <a:solidFill>
                  <a:srgbClr val="FF0000"/>
                </a:solidFill>
              </a:rPr>
              <a:t>Beskydy, Jeseníky a </a:t>
            </a:r>
            <a:r>
              <a:rPr lang="cs-CZ" dirty="0" smtClean="0">
                <a:solidFill>
                  <a:srgbClr val="FF0000"/>
                </a:solidFill>
              </a:rPr>
              <a:t>Poodří, Městské </a:t>
            </a:r>
            <a:r>
              <a:rPr lang="cs-CZ" dirty="0">
                <a:solidFill>
                  <a:srgbClr val="FF0000"/>
                </a:solidFill>
              </a:rPr>
              <a:t>památkové rezervace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926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1: 1. Mapa ČR. </a:t>
            </a:r>
            <a:r>
              <a:rPr lang="nl-NL" sz="1400" dirty="0" smtClean="0">
                <a:latin typeface="Calibri" pitchFamily="34" charset="0"/>
              </a:rPr>
              <a:t>ZIRKLAND</a:t>
            </a:r>
            <a:r>
              <a:rPr lang="nl-NL" sz="1400" dirty="0">
                <a:latin typeface="Calibri" pitchFamily="34" charset="0"/>
              </a:rPr>
              <a:t>. wikipedie [online]. [cit. </a:t>
            </a:r>
            <a:r>
              <a:rPr lang="nl-NL" sz="1400" dirty="0" smtClean="0">
                <a:latin typeface="Calibri" pitchFamily="34" charset="0"/>
              </a:rPr>
              <a:t>1</a:t>
            </a:r>
            <a:r>
              <a:rPr lang="cs-CZ" sz="1400" dirty="0" smtClean="0">
                <a:latin typeface="Calibri" pitchFamily="34" charset="0"/>
              </a:rPr>
              <a:t>0</a:t>
            </a:r>
            <a:r>
              <a:rPr lang="nl-NL" sz="1400" dirty="0" smtClean="0">
                <a:latin typeface="Calibri" pitchFamily="34" charset="0"/>
              </a:rPr>
              <a:t>.2.2013</a:t>
            </a:r>
            <a:r>
              <a:rPr lang="nl-NL" sz="1400" dirty="0">
                <a:latin typeface="Calibri" pitchFamily="34" charset="0"/>
              </a:rPr>
              <a:t>]. Dostupný na WWW: http://cs.wikipedia.org/wiki/Soubor:Cznuts2_08.png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1: 2. Mapa NUTS 2 </a:t>
            </a:r>
            <a:r>
              <a:rPr lang="cs-CZ" sz="1400" dirty="0" err="1" smtClean="0">
                <a:latin typeface="Calibri" pitchFamily="34" charset="0"/>
              </a:rPr>
              <a:t>Moravskoslezsko</a:t>
            </a:r>
            <a:r>
              <a:rPr lang="cs-CZ" sz="1400" dirty="0" smtClean="0">
                <a:latin typeface="Calibri" pitchFamily="34" charset="0"/>
              </a:rPr>
              <a:t>. </a:t>
            </a:r>
            <a:r>
              <a:rPr lang="nl-NL" sz="1400" dirty="0">
                <a:latin typeface="Calibri" pitchFamily="34" charset="0"/>
              </a:rPr>
              <a:t>ZIRKLAND. wikipedie [online]. [cit. </a:t>
            </a:r>
            <a:r>
              <a:rPr lang="nl-NL" sz="1400" dirty="0" smtClean="0">
                <a:latin typeface="Calibri" pitchFamily="34" charset="0"/>
              </a:rPr>
              <a:t>1</a:t>
            </a:r>
            <a:r>
              <a:rPr lang="cs-CZ" sz="1400" dirty="0" smtClean="0">
                <a:latin typeface="Calibri" pitchFamily="34" charset="0"/>
              </a:rPr>
              <a:t>0</a:t>
            </a:r>
            <a:r>
              <a:rPr lang="nl-NL" sz="1400" dirty="0" smtClean="0">
                <a:latin typeface="Calibri" pitchFamily="34" charset="0"/>
              </a:rPr>
              <a:t>.2.2013</a:t>
            </a:r>
            <a:r>
              <a:rPr lang="nl-NL" sz="1400" dirty="0">
                <a:latin typeface="Calibri" pitchFamily="34" charset="0"/>
              </a:rPr>
              <a:t>]. Dostupný na WWW: http://cs.wikipedia.org/wiki/Soubor:Cznuts2_08.png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108</TotalTime>
  <Words>561</Words>
  <Application>Microsoft Office PowerPoint</Application>
  <PresentationFormat>Předvádění na obrazovce (4:3)</PresentationFormat>
  <Paragraphs>92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</vt:lpstr>
      <vt:lpstr>Prezentace aplikace PowerPoint</vt:lpstr>
      <vt:lpstr>ANOTACE</vt:lpstr>
      <vt:lpstr>Prezentace aplikace PowerPoint</vt:lpstr>
      <vt:lpstr>FGS</vt:lpstr>
      <vt:lpstr>Hospodářství</vt:lpstr>
      <vt:lpstr>Cestovní ruch</vt:lpstr>
      <vt:lpstr>Test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28</cp:revision>
  <dcterms:created xsi:type="dcterms:W3CDTF">2013-09-26T08:02:37Z</dcterms:created>
  <dcterms:modified xsi:type="dcterms:W3CDTF">2013-12-01T23:29:35Z</dcterms:modified>
</cp:coreProperties>
</file>