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3"/>
  </p:notesMasterIdLst>
  <p:sldIdLst>
    <p:sldId id="265" r:id="rId2"/>
    <p:sldId id="266" r:id="rId3"/>
    <p:sldId id="267" r:id="rId4"/>
    <p:sldId id="257" r:id="rId5"/>
    <p:sldId id="258" r:id="rId6"/>
    <p:sldId id="259" r:id="rId7"/>
    <p:sldId id="260" r:id="rId8"/>
    <p:sldId id="261" r:id="rId9"/>
    <p:sldId id="262" r:id="rId10"/>
    <p:sldId id="269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A9441D-63B9-4CC0-973B-2398DF1F14AE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EAAA29-B4C5-4475-8B0E-6B66144A8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5311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2A8CC-4FCD-4C90-9137-C699DA109D0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6563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71675751"/>
              </p:ext>
            </p:extLst>
          </p:nvPr>
        </p:nvGraphicFramePr>
        <p:xfrm>
          <a:off x="457200" y="1600200"/>
          <a:ext cx="82296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5061866"/>
              </p:ext>
            </p:extLst>
          </p:nvPr>
        </p:nvGraphicFramePr>
        <p:xfrm>
          <a:off x="457200" y="2204864"/>
          <a:ext cx="8280919" cy="364044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19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Předběžná a tepelná</a:t>
                      </a:r>
                      <a:r>
                        <a:rPr lang="cs-CZ" sz="2000" baseline="0" dirty="0" smtClean="0">
                          <a:effectLst/>
                        </a:rPr>
                        <a:t> úprava potravin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Předběžná příprava potravin rostlinného původu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VY_(32)_INOVACE_2.B_T_02(20)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325034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Cílem prezentace je seznámit žáky s </a:t>
            </a:r>
            <a:r>
              <a:rPr lang="cs-CZ" dirty="0" smtClean="0"/>
              <a:t>významem předběžné přípravy potravin rostlinného původu. </a:t>
            </a:r>
            <a:endParaRPr lang="cs-CZ" dirty="0"/>
          </a:p>
          <a:p>
            <a:r>
              <a:rPr lang="cs-CZ" dirty="0"/>
              <a:t>Materiál je určen pro žáky prvního ročníku oboru kuchařské práce.</a:t>
            </a:r>
          </a:p>
          <a:p>
            <a:r>
              <a:rPr lang="cs-CZ" dirty="0"/>
              <a:t>Prezentace je určena jako podpůrný materiál pro výklad nové látky  a </a:t>
            </a:r>
            <a:r>
              <a:rPr lang="cs-CZ" dirty="0" smtClean="0"/>
              <a:t>interaktivní práci ve výuce.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99077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Petra Pechová, 2012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04705" y="2636913"/>
            <a:ext cx="6629400" cy="18093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Předběžná příprava potravin rostlinného původu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612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/>
              <a:t>Předběžná příprava základních surovin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jedná se o odstranění nejedlých a nevzhledných částí potravin</a:t>
            </a:r>
          </a:p>
          <a:p>
            <a:r>
              <a:rPr lang="cs-CZ" dirty="0"/>
              <a:t>potraviny </a:t>
            </a:r>
            <a:r>
              <a:rPr lang="cs-CZ" dirty="0" smtClean="0"/>
              <a:t>jsou po předběžné úpravě vzhlednější</a:t>
            </a:r>
            <a:r>
              <a:rPr lang="cs-CZ" dirty="0"/>
              <a:t>, chutnější, </a:t>
            </a:r>
            <a:r>
              <a:rPr lang="cs-CZ" dirty="0" smtClean="0"/>
              <a:t>stravitelnější</a:t>
            </a:r>
            <a:endParaRPr lang="cs-CZ" dirty="0"/>
          </a:p>
        </p:txBody>
      </p:sp>
      <p:pic>
        <p:nvPicPr>
          <p:cNvPr id="3075" name="Picture 3" descr="C:\Users\Petra\AppData\Local\Microsoft\Windows\Temporary Internet Files\Content.IE5\OA44IHUJ\MP9004306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852936"/>
            <a:ext cx="3888432" cy="3517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2872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Předběžná příprava potravin rostlinného původu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opracováváme tak, aby se zachovala jejich kvalita a </a:t>
            </a:r>
            <a:r>
              <a:rPr lang="cs-CZ" sz="2800" dirty="0" smtClean="0"/>
              <a:t>ztráty živin </a:t>
            </a:r>
            <a:r>
              <a:rPr lang="cs-CZ" sz="2800" dirty="0"/>
              <a:t>byly co nejmenší</a:t>
            </a:r>
          </a:p>
          <a:p>
            <a:r>
              <a:rPr lang="cs-CZ" sz="2800" dirty="0"/>
              <a:t>suroviny čistíme vcelku, krájíme je až před vlastní úpravou</a:t>
            </a:r>
          </a:p>
          <a:p>
            <a:r>
              <a:rPr lang="cs-CZ" sz="2800" dirty="0"/>
              <a:t>používáme kvalitní nádobí a náčiní  (z nerez oceli, skla, porcelánu, nepoškozené)</a:t>
            </a:r>
          </a:p>
          <a:p>
            <a:r>
              <a:rPr lang="cs-CZ" sz="2800" dirty="0"/>
              <a:t>suroviny máčíme ve vodě jen nezbytně krátkou dobu </a:t>
            </a:r>
          </a:p>
        </p:txBody>
      </p:sp>
    </p:spTree>
    <p:extLst>
      <p:ext uri="{BB962C8B-B14F-4D97-AF65-F5344CB8AC3E}">
        <p14:creationId xmlns:p14="http://schemas.microsoft.com/office/powerpoint/2010/main" val="3897671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Čištění suchým způsobem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2400" dirty="0"/>
              <a:t>Přebírání – rýže, luštěniny, kroupy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 dirty="0"/>
              <a:t>Loupání – ovoce, brambory, okurky, kedlubny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 dirty="0"/>
              <a:t>Škrábání – kořenová zelenina, nové brambory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 dirty="0"/>
              <a:t>Okrajování – znečištěné části hub, žloutnoucí listí zelí, </a:t>
            </a:r>
            <a:r>
              <a:rPr lang="cs-CZ" sz="2400" dirty="0" smtClean="0"/>
              <a:t>kapusty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 dirty="0" smtClean="0"/>
              <a:t>Vypeckování </a:t>
            </a:r>
            <a:r>
              <a:rPr lang="cs-CZ" sz="2400" dirty="0"/>
              <a:t>– ovoce, olivy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 dirty="0"/>
              <a:t>Vykrajování – porušené nebo nepoužitelné části ovoce a zeleniny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 dirty="0"/>
              <a:t>Roztloukání – ořechy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 dirty="0"/>
              <a:t>Vylupování – hrášek, fazole, pistácie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 dirty="0"/>
              <a:t>Prosívání – mouka, krupice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 dirty="0"/>
              <a:t>Lisování – citrony, pomeranče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 dirty="0"/>
              <a:t>Oddělení stonků, stopek a semeníků – rybíz, třešně, paprika</a:t>
            </a:r>
          </a:p>
        </p:txBody>
      </p:sp>
    </p:spTree>
    <p:extLst>
      <p:ext uri="{BB962C8B-B14F-4D97-AF65-F5344CB8AC3E}">
        <p14:creationId xmlns:p14="http://schemas.microsoft.com/office/powerpoint/2010/main" val="352083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1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1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1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1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/>
              <a:t>Čištění mokrým způsobem	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Tx/>
              <a:buNone/>
            </a:pPr>
            <a:r>
              <a:rPr lang="cs-CZ" sz="2400" dirty="0"/>
              <a:t>Ponoření do vody – křehké ovoce, rybíz, hrozny (omýváme v sítu)</a:t>
            </a:r>
          </a:p>
          <a:p>
            <a:pPr>
              <a:buFontTx/>
              <a:buNone/>
            </a:pPr>
            <a:r>
              <a:rPr lang="cs-CZ" sz="2400" dirty="0"/>
              <a:t>Proudem vody – zelené natě, zelí, kapusta</a:t>
            </a:r>
          </a:p>
          <a:p>
            <a:pPr>
              <a:buFontTx/>
              <a:buNone/>
            </a:pPr>
            <a:r>
              <a:rPr lang="cs-CZ" sz="2400" dirty="0"/>
              <a:t>Máčení – brambory (uvolníme nečistoty)</a:t>
            </a:r>
          </a:p>
          <a:p>
            <a:pPr>
              <a:buFontTx/>
              <a:buNone/>
            </a:pPr>
            <a:r>
              <a:rPr lang="cs-CZ" sz="2400" dirty="0"/>
              <a:t>Máčení ve vlažné osolené vodě – květák, brokolice (odstranění hmyzu z růžiček)</a:t>
            </a:r>
          </a:p>
          <a:p>
            <a:pPr>
              <a:buFontTx/>
              <a:buNone/>
            </a:pPr>
            <a:r>
              <a:rPr lang="cs-CZ" sz="2400" dirty="0"/>
              <a:t>Sprchování – křehké druhy ovoce a zeleniny (maliny, jahody, hlávkový salát)</a:t>
            </a:r>
          </a:p>
          <a:p>
            <a:pPr>
              <a:buFontTx/>
              <a:buNone/>
            </a:pPr>
            <a:r>
              <a:rPr lang="cs-CZ" sz="2400" dirty="0"/>
              <a:t>Oplachování pod tekoucí vodou očištěná kořenová zelenina, oloupané brambory, zelenina</a:t>
            </a:r>
          </a:p>
          <a:p>
            <a:pPr>
              <a:buFontTx/>
              <a:buNone/>
            </a:pPr>
            <a:r>
              <a:rPr lang="cs-CZ" sz="2400" dirty="0"/>
              <a:t>Výměna vody – houby, špenát (omýváme tak dlouho, dokud na dně nezůstane nečistota)</a:t>
            </a:r>
          </a:p>
        </p:txBody>
      </p:sp>
    </p:spTree>
    <p:extLst>
      <p:ext uri="{BB962C8B-B14F-4D97-AF65-F5344CB8AC3E}">
        <p14:creationId xmlns:p14="http://schemas.microsoft.com/office/powerpoint/2010/main" val="2262763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Mechanické zpracování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jedná </a:t>
            </a:r>
            <a:r>
              <a:rPr lang="cs-CZ" dirty="0"/>
              <a:t>se o krájení (půlky, čtvrtky, najemno, plátky, kolečka, nudličky, hranolky apod.), lisování, strouhání a vykrajování </a:t>
            </a:r>
          </a:p>
          <a:p>
            <a:pPr>
              <a:buFontTx/>
              <a:buNone/>
            </a:pPr>
            <a:endParaRPr lang="cs-CZ" dirty="0"/>
          </a:p>
          <a:p>
            <a:pPr>
              <a:buFontTx/>
              <a:buNone/>
            </a:pPr>
            <a:r>
              <a:rPr lang="cs-CZ" dirty="0"/>
              <a:t> </a:t>
            </a:r>
          </a:p>
        </p:txBody>
      </p:sp>
      <p:pic>
        <p:nvPicPr>
          <p:cNvPr id="2055" name="Picture 7" descr="C:\Users\Petra\AppData\Local\Microsoft\Windows\Temporary Internet Files\Content.IE5\RYTTZT9U\MP9004307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852936"/>
            <a:ext cx="4139952" cy="30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315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Předběžná úprava suchých </a:t>
            </a:r>
            <a:r>
              <a:rPr lang="cs-CZ" sz="4000" dirty="0"/>
              <a:t>potravin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Obiloviny – přebereme, odstraníme mechanické nečistoty, potom vypereme a spaříme – tím odstraníme pach, hořkost, </a:t>
            </a:r>
            <a:r>
              <a:rPr lang="cs-CZ" sz="2800" dirty="0" smtClean="0"/>
              <a:t>šlem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- mouku proséváme</a:t>
            </a:r>
          </a:p>
          <a:p>
            <a:pPr marL="0" indent="0">
              <a:buNone/>
            </a:pPr>
            <a:endParaRPr lang="cs-CZ" sz="2800" dirty="0"/>
          </a:p>
          <a:p>
            <a:r>
              <a:rPr lang="cs-CZ" sz="2800" dirty="0"/>
              <a:t>Luštěniny – přebereme, propereme, namočíme do studené vody (podle druhu 2 – 24 </a:t>
            </a:r>
            <a:r>
              <a:rPr lang="cs-CZ" sz="2800" dirty="0" smtClean="0"/>
              <a:t>hodiny)</a:t>
            </a:r>
          </a:p>
          <a:p>
            <a:pPr marL="0" indent="0">
              <a:buNone/>
            </a:pPr>
            <a:r>
              <a:rPr lang="cs-CZ" sz="2800" dirty="0" smtClean="0"/>
              <a:t>    - máčením </a:t>
            </a:r>
            <a:r>
              <a:rPr lang="cs-CZ" sz="2800" dirty="0"/>
              <a:t>se naruší silná buněčná stěna slupky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a </a:t>
            </a:r>
            <a:r>
              <a:rPr lang="cs-CZ" sz="2800" dirty="0"/>
              <a:t>rychleji při vaření měknou</a:t>
            </a:r>
          </a:p>
        </p:txBody>
      </p:sp>
    </p:spTree>
    <p:extLst>
      <p:ext uri="{BB962C8B-B14F-4D97-AF65-F5344CB8AC3E}">
        <p14:creationId xmlns:p14="http://schemas.microsoft.com/office/powerpoint/2010/main" val="3891052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Jaké zásady dodržujeme při předběžné úpravě potravin rostlinného původu a proč?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 čistíme potraviny suchým způsobem?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Jaká je předběžná úprava rýže?</a:t>
            </a:r>
          </a:p>
          <a:p>
            <a:pPr marL="514350" indent="-514350">
              <a:buAutoNum type="arabicPeriod"/>
            </a:pPr>
            <a:r>
              <a:rPr lang="cs-CZ" dirty="0" smtClean="0"/>
              <a:t>Najděte na internetových stránkách, jaké vitamíny se nejčastěji ničí při předběžné úpravě.</a:t>
            </a:r>
            <a:endParaRPr lang="cs-CZ" dirty="0"/>
          </a:p>
        </p:txBody>
      </p:sp>
      <p:pic>
        <p:nvPicPr>
          <p:cNvPr id="1026" name="Picture 2" descr="C:\Users\Petra\AppData\Local\Microsoft\Windows\Temporary Internet Files\Content.IE5\O8GXO1R5\MC90043379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005064"/>
            <a:ext cx="2045568" cy="2045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4179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ŠINDELKOVÁ, Alena. </a:t>
            </a:r>
            <a:r>
              <a:rPr lang="cs-CZ" i="1" dirty="0"/>
              <a:t>Technologie 1. díl</a:t>
            </a:r>
            <a:r>
              <a:rPr lang="cs-CZ" dirty="0"/>
              <a:t>. Praha: parta, 2001, ISBN 80-85989-83-2.</a:t>
            </a:r>
          </a:p>
          <a:p>
            <a:pPr marL="0" indent="0">
              <a:buNone/>
            </a:pP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78113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96</TotalTime>
  <Words>515</Words>
  <Application>Microsoft Office PowerPoint</Application>
  <PresentationFormat>Předvádění na obrazovce (4:3)</PresentationFormat>
  <Paragraphs>72</Paragraphs>
  <Slides>11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Lékárna</vt:lpstr>
      <vt:lpstr> </vt:lpstr>
      <vt:lpstr>Anotace</vt:lpstr>
      <vt:lpstr>Předběžná příprava potravin rostlinného původu</vt:lpstr>
      <vt:lpstr>Předběžná příprava základních surovin</vt:lpstr>
      <vt:lpstr>Předběžná příprava potravin rostlinného původu</vt:lpstr>
      <vt:lpstr>Čištění suchým způsobem</vt:lpstr>
      <vt:lpstr>Čištění mokrým způsobem </vt:lpstr>
      <vt:lpstr>Mechanické zpracování</vt:lpstr>
      <vt:lpstr>Předběžná úprava suchých potravin</vt:lpstr>
      <vt:lpstr>Kontrolní otázky: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Předběžná příprava potravin rostlinného původu</dc:title>
  <dc:creator>Petra</dc:creator>
  <cp:lastModifiedBy>Petra</cp:lastModifiedBy>
  <cp:revision>9</cp:revision>
  <dcterms:created xsi:type="dcterms:W3CDTF">2013-04-24T18:53:56Z</dcterms:created>
  <dcterms:modified xsi:type="dcterms:W3CDTF">2013-05-11T17:46:33Z</dcterms:modified>
</cp:coreProperties>
</file>