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9"/>
  </p:notesMasterIdLst>
  <p:sldIdLst>
    <p:sldId id="271" r:id="rId2"/>
    <p:sldId id="272" r:id="rId3"/>
    <p:sldId id="273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9" r:id="rId16"/>
    <p:sldId id="274" r:id="rId17"/>
    <p:sldId id="275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6922DF5-4D81-4857-BF86-C912426618A4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B52587C-B1E0-44C7-B250-BC56DEA691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36133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02A8CC-4FCD-4C90-9137-C699DA109D0F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865631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0" y="2130425"/>
            <a:ext cx="7772400" cy="1470025"/>
          </a:xfrm>
        </p:spPr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671675751"/>
              </p:ext>
            </p:extLst>
          </p:nvPr>
        </p:nvGraphicFramePr>
        <p:xfrm>
          <a:off x="457200" y="1600200"/>
          <a:ext cx="8229600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54560"/>
                <a:gridCol w="627504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Škola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SOU</a:t>
                      </a:r>
                      <a:r>
                        <a:rPr lang="cs-CZ" baseline="0" dirty="0" smtClean="0"/>
                        <a:t> a ZŠ Planá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9981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8579370"/>
              </p:ext>
            </p:extLst>
          </p:nvPr>
        </p:nvGraphicFramePr>
        <p:xfrm>
          <a:off x="457200" y="2204864"/>
          <a:ext cx="8280919" cy="4072022"/>
        </p:xfrm>
        <a:graphic>
          <a:graphicData uri="http://schemas.openxmlformats.org/drawingml/2006/table">
            <a:tbl>
              <a:tblPr firstRow="1" firstCol="1">
                <a:tableStyleId>{2D5ABB26-0587-4C30-8999-92F81FD0307C}</a:tableStyleId>
              </a:tblPr>
              <a:tblGrid>
                <a:gridCol w="1900962"/>
                <a:gridCol w="6379957"/>
              </a:tblGrid>
              <a:tr h="419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Číslo projektu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38175" algn="l"/>
                        </a:tabLst>
                      </a:pPr>
                      <a:r>
                        <a:rPr lang="cs-CZ" sz="2000" dirty="0" smtClean="0">
                          <a:effectLst/>
                        </a:rPr>
                        <a:t>CZ.1.07</a:t>
                      </a:r>
                      <a:r>
                        <a:rPr lang="cs-CZ" sz="2000" dirty="0">
                          <a:effectLst/>
                        </a:rPr>
                        <a:t>/ 1.5.00/34.0673	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Název školy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SOU a ZŠ Planá, Kostelní 129, Planá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12775" algn="l"/>
                        </a:tabLs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Technologie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Tematický okruh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Předběžná a tepelná</a:t>
                      </a:r>
                      <a:r>
                        <a:rPr lang="cs-CZ" sz="2000" baseline="0" dirty="0" smtClean="0">
                          <a:effectLst/>
                        </a:rPr>
                        <a:t> úprava potravin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Název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Předběžná příprava</a:t>
                      </a:r>
                      <a:r>
                        <a:rPr lang="cs-CZ" sz="2000" baseline="0" dirty="0" smtClean="0">
                          <a:effectLst/>
                        </a:rPr>
                        <a:t> potravin živočišného původu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Číslo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0" i="0" u="none" strike="noStrike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VY_(32)_INOVACE_2.B_T_03(20)</a:t>
                      </a:r>
                      <a:endParaRPr lang="cs-CZ" sz="2000" dirty="0" smtClean="0">
                        <a:effectLst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Autor	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Ing. Petra Pechová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652742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Všechna neocitovaná díla jsou dílem autora.</a:t>
                      </a:r>
                      <a:endParaRPr lang="cs-CZ" sz="20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325034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Cílem prezentace je seznámit žáky s </a:t>
            </a:r>
            <a:r>
              <a:rPr lang="cs-CZ" dirty="0" smtClean="0"/>
              <a:t>významem předběžné přípravy potravin živočišného původu. </a:t>
            </a:r>
            <a:endParaRPr lang="cs-CZ" dirty="0"/>
          </a:p>
          <a:p>
            <a:r>
              <a:rPr lang="cs-CZ" dirty="0"/>
              <a:t>Materiál je určen pro žáky prvního ročníku oboru kuchařské práce.</a:t>
            </a:r>
          </a:p>
          <a:p>
            <a:r>
              <a:rPr lang="cs-CZ" dirty="0"/>
              <a:t>Prezentace je určena jako podpůrný materiál pro výklad nové látky  a následnou kontrolu znalostí pomocí </a:t>
            </a:r>
            <a:r>
              <a:rPr lang="cs-CZ" dirty="0" smtClean="0"/>
              <a:t>kontrolních otázek.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199077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Ing. Petra Pechová, 2012</a:t>
            </a: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Předběžná příprava potravin živočišného původu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6612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sz="4000"/>
              <a:t>Předběžná příprava potravin živočišného původu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2800" dirty="0"/>
              <a:t>maso jsou všechny poživatelné části jatečných zvířat, drůbeže, zvěřiny a ryb, ne jen svalovina s tukem, ale také droby, krev a morek.</a:t>
            </a:r>
          </a:p>
          <a:p>
            <a:r>
              <a:rPr lang="cs-CZ" sz="2800" dirty="0"/>
              <a:t>potraviny ž. původu připravujeme různými způsoby, např. vyřezáváme šlachy, chrupavky, blanky, kůži, kosti</a:t>
            </a:r>
          </a:p>
          <a:p>
            <a:r>
              <a:rPr lang="cs-CZ" sz="2800" dirty="0"/>
              <a:t>jiné škubáme, kucháme, špikujeme</a:t>
            </a:r>
          </a:p>
          <a:p>
            <a:r>
              <a:rPr lang="cs-CZ" sz="2800" dirty="0"/>
              <a:t>vejce rozklepáváme</a:t>
            </a:r>
          </a:p>
        </p:txBody>
      </p:sp>
    </p:spTree>
    <p:extLst>
      <p:ext uri="{BB962C8B-B14F-4D97-AF65-F5344CB8AC3E}">
        <p14:creationId xmlns:p14="http://schemas.microsoft.com/office/powerpoint/2010/main" val="12438239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sz="4000"/>
              <a:t>Předběžná příprava mas jatečných zvířat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cs-CZ" dirty="0"/>
              <a:t>zařazujeme sem hovězí, telecí, vepřové, skopové, jehněčí, kůzlečí a králičí maso</a:t>
            </a:r>
          </a:p>
          <a:p>
            <a:pPr>
              <a:lnSpc>
                <a:spcPct val="90000"/>
              </a:lnSpc>
            </a:pPr>
            <a:r>
              <a:rPr lang="cs-CZ" dirty="0"/>
              <a:t>do provozoven je maso dodáváno:</a:t>
            </a:r>
          </a:p>
          <a:p>
            <a:pPr lvl="1">
              <a:lnSpc>
                <a:spcPct val="90000"/>
              </a:lnSpc>
              <a:buFontTx/>
              <a:buChar char="-"/>
            </a:pPr>
            <a:r>
              <a:rPr lang="cs-CZ" dirty="0"/>
              <a:t>v celých kusech</a:t>
            </a:r>
          </a:p>
          <a:p>
            <a:pPr lvl="1">
              <a:lnSpc>
                <a:spcPct val="90000"/>
              </a:lnSpc>
              <a:buFontTx/>
              <a:buChar char="-"/>
            </a:pPr>
            <a:r>
              <a:rPr lang="cs-CZ" dirty="0"/>
              <a:t>dělené na půlky</a:t>
            </a:r>
          </a:p>
          <a:p>
            <a:pPr lvl="1">
              <a:lnSpc>
                <a:spcPct val="90000"/>
              </a:lnSpc>
              <a:buFontTx/>
              <a:buChar char="-"/>
            </a:pPr>
            <a:r>
              <a:rPr lang="cs-CZ" dirty="0"/>
              <a:t>d</a:t>
            </a:r>
            <a:r>
              <a:rPr lang="cs-CZ" dirty="0" smtClean="0"/>
              <a:t>ělené </a:t>
            </a:r>
            <a:r>
              <a:rPr lang="cs-CZ" dirty="0"/>
              <a:t>na </a:t>
            </a:r>
            <a:r>
              <a:rPr lang="cs-CZ" dirty="0" smtClean="0"/>
              <a:t>čtvrtky</a:t>
            </a:r>
            <a:endParaRPr lang="cs-CZ" dirty="0"/>
          </a:p>
          <a:p>
            <a:pPr lvl="1">
              <a:lnSpc>
                <a:spcPct val="90000"/>
              </a:lnSpc>
              <a:buFontTx/>
              <a:buChar char="-"/>
            </a:pPr>
            <a:r>
              <a:rPr lang="cs-CZ" dirty="0"/>
              <a:t>d</a:t>
            </a:r>
            <a:r>
              <a:rPr lang="cs-CZ" dirty="0" smtClean="0"/>
              <a:t>ělené </a:t>
            </a:r>
            <a:r>
              <a:rPr lang="cs-CZ" dirty="0"/>
              <a:t>podle jakostních tříd (kýta, plec, pečeně aj.), případně i vykostěné</a:t>
            </a:r>
          </a:p>
        </p:txBody>
      </p:sp>
    </p:spTree>
    <p:extLst>
      <p:ext uri="{BB962C8B-B14F-4D97-AF65-F5344CB8AC3E}">
        <p14:creationId xmlns:p14="http://schemas.microsoft.com/office/powerpoint/2010/main" val="33018630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/>
              <a:t>Odležení masa (zrání)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cs-CZ" sz="2800" dirty="0"/>
              <a:t>před kuchyňskou úpravou musí být maso odležené (zraje pomocí vlastních enzymů)</a:t>
            </a:r>
          </a:p>
          <a:p>
            <a:pPr>
              <a:lnSpc>
                <a:spcPct val="90000"/>
              </a:lnSpc>
            </a:pPr>
            <a:r>
              <a:rPr lang="cs-CZ" sz="2800" dirty="0"/>
              <a:t>mění se tuhost, barva, vůně, chuť</a:t>
            </a:r>
          </a:p>
          <a:p>
            <a:pPr>
              <a:lnSpc>
                <a:spcPct val="90000"/>
              </a:lnSpc>
            </a:pPr>
            <a:r>
              <a:rPr lang="cs-CZ" sz="2800" dirty="0"/>
              <a:t>svalová vlákna měknou, jsou křehčí, chutnější, šťavnatější, takové maso je nejvhodnější ke kuchyňské úpravě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000" u="sng" dirty="0"/>
              <a:t>Odležené maso poznáme takto:</a:t>
            </a:r>
          </a:p>
          <a:p>
            <a:pPr>
              <a:lnSpc>
                <a:spcPct val="90000"/>
              </a:lnSpc>
              <a:buFontTx/>
              <a:buChar char="-"/>
            </a:pPr>
            <a:r>
              <a:rPr lang="cs-CZ" sz="2000" dirty="0"/>
              <a:t>při  tlaků prstů není pružné</a:t>
            </a:r>
          </a:p>
          <a:p>
            <a:pPr>
              <a:lnSpc>
                <a:spcPct val="90000"/>
              </a:lnSpc>
              <a:buFontTx/>
              <a:buChar char="-"/>
            </a:pPr>
            <a:r>
              <a:rPr lang="cs-CZ" sz="2000" dirty="0"/>
              <a:t>zůstává v něm otlak prstů</a:t>
            </a:r>
          </a:p>
          <a:p>
            <a:pPr>
              <a:lnSpc>
                <a:spcPct val="90000"/>
              </a:lnSpc>
              <a:buFontTx/>
              <a:buChar char="-"/>
            </a:pPr>
            <a:r>
              <a:rPr lang="cs-CZ" sz="2000" dirty="0"/>
              <a:t>prýští z něj šťáva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sz="2000" dirty="0"/>
              <a:t>Přezrálé a dlouho skladované maso se rozkládá, nepříjemně zapáchá, na povrchu je lepkavé, šťáva z masa je kalná, takové maso podlehlo hnilobě a nesmí se kuchyňsky upravovat.</a:t>
            </a:r>
          </a:p>
        </p:txBody>
      </p:sp>
    </p:spTree>
    <p:extLst>
      <p:ext uri="{BB962C8B-B14F-4D97-AF65-F5344CB8AC3E}">
        <p14:creationId xmlns:p14="http://schemas.microsoft.com/office/powerpoint/2010/main" val="14431916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7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71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717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1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/>
              <a:t>Vykosťování masa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cs-CZ" dirty="0"/>
              <a:t>oddělení kostí od masa</a:t>
            </a:r>
          </a:p>
          <a:p>
            <a:pPr>
              <a:lnSpc>
                <a:spcPct val="90000"/>
              </a:lnSpc>
            </a:pPr>
            <a:r>
              <a:rPr lang="cs-CZ" dirty="0"/>
              <a:t>dbáme, aby byly kosti bez zbytků masa a jednotlivé svaly byly nepořezané a neporušené</a:t>
            </a:r>
          </a:p>
          <a:p>
            <a:pPr>
              <a:lnSpc>
                <a:spcPct val="90000"/>
              </a:lnSpc>
            </a:pPr>
            <a:r>
              <a:rPr lang="cs-CZ" dirty="0"/>
              <a:t>po vykosťování zároveň maso začišťujeme – odřezáváme šlachy, chrupavky, krevní podlitiny, znečištěná místa, blány, zbytky kůže, tukové části, značky</a:t>
            </a:r>
          </a:p>
          <a:p>
            <a:pPr>
              <a:lnSpc>
                <a:spcPct val="90000"/>
              </a:lnSpc>
            </a:pPr>
            <a:r>
              <a:rPr lang="cs-CZ" dirty="0"/>
              <a:t>kosti používáme na přípravu vývarů, šťáv a rosolů</a:t>
            </a:r>
          </a:p>
        </p:txBody>
      </p:sp>
    </p:spTree>
    <p:extLst>
      <p:ext uri="{BB962C8B-B14F-4D97-AF65-F5344CB8AC3E}">
        <p14:creationId xmlns:p14="http://schemas.microsoft.com/office/powerpoint/2010/main" val="26220144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5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/>
              <a:t>Omývání masa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po vykostění omýváme pod tekoucí vodou</a:t>
            </a:r>
          </a:p>
          <a:p>
            <a:pPr>
              <a:buFont typeface="Wingdings" pitchFamily="2" charset="2"/>
              <a:buNone/>
            </a:pPr>
            <a:endParaRPr lang="cs-CZ" dirty="0"/>
          </a:p>
        </p:txBody>
      </p:sp>
      <p:pic>
        <p:nvPicPr>
          <p:cNvPr id="1026" name="Picture 2" descr="C:\Users\Petra\AppData\Local\Microsoft\Windows\Temporary Internet Files\Content.IE5\O8GXO1R5\MC900441753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2636912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274014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9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/>
              <a:t>Dělení (krájení) masa na porce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na kusy – na vaření, dušení nebo pečení vcelku, krájíme po vláknech (1,5 – 2 kg)</a:t>
            </a:r>
          </a:p>
          <a:p>
            <a:r>
              <a:rPr lang="cs-CZ" dirty="0"/>
              <a:t>na porce – řízky, plátky, </a:t>
            </a:r>
            <a:r>
              <a:rPr lang="cs-CZ" dirty="0" err="1"/>
              <a:t>filátka</a:t>
            </a:r>
            <a:r>
              <a:rPr lang="cs-CZ" dirty="0"/>
              <a:t>, kotlety, žebírka, vždy přes svalová vlákna (100 – 150 g)</a:t>
            </a:r>
          </a:p>
          <a:p>
            <a:r>
              <a:rPr lang="cs-CZ" dirty="0"/>
              <a:t>na kostky – přes vlákna, je-li maso částečně s tukem, krájíme rovnoměrně s částí tukovou i libovou (1 porce = 4 ks = 100 g)</a:t>
            </a:r>
          </a:p>
        </p:txBody>
      </p:sp>
    </p:spTree>
    <p:extLst>
      <p:ext uri="{BB962C8B-B14F-4D97-AF65-F5344CB8AC3E}">
        <p14:creationId xmlns:p14="http://schemas.microsoft.com/office/powerpoint/2010/main" val="7537660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/>
              <a:t>Odblaňování masa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cs-CZ" dirty="0"/>
              <a:t>blány zabraňují měknutí masa při tepelné úpravě, dochází ke smršťování a narušení vzhledu</a:t>
            </a:r>
          </a:p>
          <a:p>
            <a:pPr>
              <a:lnSpc>
                <a:spcPct val="90000"/>
              </a:lnSpc>
            </a:pPr>
            <a:r>
              <a:rPr lang="cs-CZ" dirty="0"/>
              <a:t>při odstraňování se snažíme o neporušení  soudržnosti svalstva</a:t>
            </a:r>
          </a:p>
          <a:p>
            <a:pPr>
              <a:lnSpc>
                <a:spcPct val="90000"/>
              </a:lnSpc>
            </a:pPr>
            <a:r>
              <a:rPr lang="cs-CZ" dirty="0"/>
              <a:t>při úpravě na roládu nebo plněné plátky blánu neodstraňujeme ani nenařezáváme – pomáhá naopak udržet tvar </a:t>
            </a:r>
          </a:p>
        </p:txBody>
      </p:sp>
    </p:spTree>
    <p:extLst>
      <p:ext uri="{BB962C8B-B14F-4D97-AF65-F5344CB8AC3E}">
        <p14:creationId xmlns:p14="http://schemas.microsoft.com/office/powerpoint/2010/main" val="34970491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7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/>
              <a:t>Naklepávání masa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řízky, roštěnky, plátky (filé), žebírka</a:t>
            </a:r>
          </a:p>
          <a:p>
            <a:r>
              <a:rPr lang="cs-CZ" dirty="0"/>
              <a:t>uvolňujeme (narušujeme) svalová vlákna</a:t>
            </a:r>
          </a:p>
          <a:p>
            <a:r>
              <a:rPr lang="cs-CZ" dirty="0"/>
              <a:t>urychlujeme změknutí při tepelné úpravě</a:t>
            </a:r>
          </a:p>
          <a:p>
            <a:r>
              <a:rPr lang="cs-CZ" dirty="0"/>
              <a:t>od středu ke kraji, okraje nařízneme</a:t>
            </a:r>
          </a:p>
          <a:p>
            <a:r>
              <a:rPr lang="cs-CZ" dirty="0"/>
              <a:t>paličkou, svíčkové klouby prstů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608620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1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Mletí masa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lnSpc>
                <a:spcPct val="90000"/>
              </a:lnSpc>
              <a:buNone/>
            </a:pPr>
            <a:endParaRPr lang="cs-CZ" dirty="0"/>
          </a:p>
          <a:p>
            <a:pPr>
              <a:lnSpc>
                <a:spcPct val="90000"/>
              </a:lnSpc>
            </a:pPr>
            <a:r>
              <a:rPr lang="cs-CZ" dirty="0"/>
              <a:t>používáme méně jakostní maso (ořez)</a:t>
            </a:r>
          </a:p>
          <a:p>
            <a:pPr>
              <a:lnSpc>
                <a:spcPct val="90000"/>
              </a:lnSpc>
            </a:pPr>
            <a:r>
              <a:rPr lang="cs-CZ" dirty="0"/>
              <a:t>kombinujeme  2 – 3 druhy masa</a:t>
            </a:r>
          </a:p>
          <a:p>
            <a:pPr>
              <a:lnSpc>
                <a:spcPct val="90000"/>
              </a:lnSpc>
            </a:pPr>
            <a:r>
              <a:rPr lang="cs-CZ" dirty="0"/>
              <a:t>meleme těsně před tepelnou úpravou, protože po umletí se vytvoří větší plocha, na kterou působí kyslík a maso se rychleji kazí</a:t>
            </a:r>
          </a:p>
        </p:txBody>
      </p:sp>
    </p:spTree>
    <p:extLst>
      <p:ext uri="{BB962C8B-B14F-4D97-AF65-F5344CB8AC3E}">
        <p14:creationId xmlns:p14="http://schemas.microsoft.com/office/powerpoint/2010/main" val="5159937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5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/>
              <a:t>Škrábání masa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maso zůstane bez veškerých žilek a je jemné</a:t>
            </a:r>
          </a:p>
          <a:p>
            <a:r>
              <a:rPr lang="cs-CZ" dirty="0"/>
              <a:t>hovězí svíčková, játra</a:t>
            </a:r>
          </a:p>
          <a:p>
            <a:pPr>
              <a:buFont typeface="Wingdings" pitchFamily="2" charset="2"/>
              <a:buNone/>
            </a:pPr>
            <a:endParaRPr lang="cs-CZ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2780928"/>
            <a:ext cx="3984091" cy="2933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247675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39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/>
              <a:t>Protýkání (špikování) masa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2800" dirty="0"/>
              <a:t>nejčastěji protahujeme slaninou (netučná a suchá masa pro zlepšení chuti)</a:t>
            </a:r>
          </a:p>
          <a:p>
            <a:r>
              <a:rPr lang="cs-CZ" sz="2800" dirty="0"/>
              <a:t>špikujeme </a:t>
            </a:r>
            <a:r>
              <a:rPr lang="cs-CZ" sz="2800" dirty="0" err="1"/>
              <a:t>protýkací</a:t>
            </a:r>
            <a:r>
              <a:rPr lang="cs-CZ" sz="2800" dirty="0"/>
              <a:t> jehlou nebo nožem po vlákně</a:t>
            </a:r>
          </a:p>
          <a:p>
            <a:r>
              <a:rPr lang="cs-CZ" sz="2800" dirty="0"/>
              <a:t>menší kusy masa raději obalujeme plátky slaniny</a:t>
            </a:r>
          </a:p>
          <a:p>
            <a:r>
              <a:rPr lang="cs-CZ" sz="2800" dirty="0"/>
              <a:t>můžeme špikovat vařenými vejci, šunkou, uzeným bůčkem, zeleninou, okurkami aj.</a:t>
            </a:r>
          </a:p>
          <a:p>
            <a:r>
              <a:rPr lang="cs-CZ" sz="2800" dirty="0"/>
              <a:t>při krájení tvoří tyto suroviny mozaiku  </a:t>
            </a:r>
          </a:p>
        </p:txBody>
      </p:sp>
    </p:spTree>
    <p:extLst>
      <p:ext uri="{BB962C8B-B14F-4D97-AF65-F5344CB8AC3E}">
        <p14:creationId xmlns:p14="http://schemas.microsoft.com/office/powerpoint/2010/main" val="29237415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53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53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/>
              <a:t>Plnění masa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cs-CZ" dirty="0"/>
              <a:t>plníme různými nádivkami a chuťově výraznými potravinami, abychom ho částečně odtučnili (vepřový bůček), doplnili chuť masa a chuťově zvýraznili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dirty="0"/>
              <a:t>vcelku – vykostíme, nařízneme otvor a náplň rovnoměrně rozložíme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dirty="0"/>
              <a:t>porce – závitky, roštěnky, řízky – nakrájíme ne plátky, naklepeme, naplníme, zavineme </a:t>
            </a:r>
          </a:p>
        </p:txBody>
      </p:sp>
    </p:spTree>
    <p:extLst>
      <p:ext uri="{BB962C8B-B14F-4D97-AF65-F5344CB8AC3E}">
        <p14:creationId xmlns:p14="http://schemas.microsoft.com/office/powerpoint/2010/main" val="10846383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1" grpId="0" build="p" autoUpdateAnimBg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Kontrolní 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cs-CZ" dirty="0" smtClean="0"/>
              <a:t>Jak poznáme odleželé maso?</a:t>
            </a:r>
          </a:p>
          <a:p>
            <a:pPr marL="514350" indent="-514350">
              <a:buAutoNum type="arabicPeriod"/>
            </a:pPr>
            <a:r>
              <a:rPr lang="cs-CZ" dirty="0" smtClean="0"/>
              <a:t>U které přípravy masa blánu neodstraňujeme a proč?</a:t>
            </a:r>
          </a:p>
          <a:p>
            <a:pPr marL="514350" indent="-514350">
              <a:buAutoNum type="arabicPeriod"/>
            </a:pPr>
            <a:r>
              <a:rPr lang="cs-CZ" dirty="0" smtClean="0"/>
              <a:t>Proč, čím a jak maso protýkáme?</a:t>
            </a:r>
          </a:p>
          <a:p>
            <a:pPr marL="514350" indent="-514350">
              <a:buAutoNum type="arabicPeriod"/>
            </a:pPr>
            <a:r>
              <a:rPr lang="cs-CZ" dirty="0" smtClean="0"/>
              <a:t>Která masa jsou vhodná k mletí?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3074" name="Picture 2" descr="C:\Users\Petra\AppData\Local\Microsoft\Windows\Temporary Internet Files\Content.IE5\O8GXO1R5\MC9003970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2964586"/>
            <a:ext cx="1913047" cy="1894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061703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ŠINDELKOVÁ, Alena. </a:t>
            </a:r>
            <a:r>
              <a:rPr lang="cs-CZ" i="1" dirty="0"/>
              <a:t>Technologie 1. díl</a:t>
            </a:r>
            <a:r>
              <a:rPr lang="cs-CZ" dirty="0"/>
              <a:t>. Praha: parta, 2001, ISBN 80-85989-83-2</a:t>
            </a:r>
            <a:r>
              <a:rPr lang="cs-CZ" dirty="0" smtClean="0"/>
              <a:t>.</a:t>
            </a:r>
          </a:p>
          <a:p>
            <a:r>
              <a:rPr lang="cs-CZ" dirty="0"/>
              <a:t>ZENZ, Rainer. </a:t>
            </a:r>
            <a:r>
              <a:rPr lang="cs-CZ" i="1" dirty="0" err="1"/>
              <a:t>wikimedia</a:t>
            </a:r>
            <a:r>
              <a:rPr lang="cs-CZ" dirty="0"/>
              <a:t> [online]. [cit. 11.5.2013]. Dostupný na WWW: http://cs.wikipedia.org/wiki/Soubor:Tatar-1.jpg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140763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86</TotalTime>
  <Words>766</Words>
  <Application>Microsoft Office PowerPoint</Application>
  <PresentationFormat>Předvádění na obrazovce (4:3)</PresentationFormat>
  <Paragraphs>93</Paragraphs>
  <Slides>17</Slides>
  <Notes>1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Administrativní</vt:lpstr>
      <vt:lpstr> </vt:lpstr>
      <vt:lpstr>Anotace</vt:lpstr>
      <vt:lpstr>Předběžná příprava potravin živočišného původu</vt:lpstr>
      <vt:lpstr>Předběžná příprava potravin živočišného původu</vt:lpstr>
      <vt:lpstr>Předběžná příprava mas jatečných zvířat</vt:lpstr>
      <vt:lpstr>Odležení masa (zrání)</vt:lpstr>
      <vt:lpstr>Vykosťování masa</vt:lpstr>
      <vt:lpstr>Omývání masa</vt:lpstr>
      <vt:lpstr>Dělení (krájení) masa na porce</vt:lpstr>
      <vt:lpstr>Odblaňování masa</vt:lpstr>
      <vt:lpstr>Naklepávání masa</vt:lpstr>
      <vt:lpstr>Mletí masa</vt:lpstr>
      <vt:lpstr>Škrábání masa</vt:lpstr>
      <vt:lpstr>Protýkání (špikování) masa</vt:lpstr>
      <vt:lpstr>Plnění masa</vt:lpstr>
      <vt:lpstr>Kontrolní otázky: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Předběžná příprava potravin živočišného původu</dc:title>
  <dc:creator>Petra</dc:creator>
  <cp:lastModifiedBy>Petra</cp:lastModifiedBy>
  <cp:revision>9</cp:revision>
  <dcterms:created xsi:type="dcterms:W3CDTF">2013-04-24T19:29:57Z</dcterms:created>
  <dcterms:modified xsi:type="dcterms:W3CDTF">2013-05-11T17:47:08Z</dcterms:modified>
</cp:coreProperties>
</file>