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2" r:id="rId4"/>
    <p:sldId id="270" r:id="rId5"/>
    <p:sldId id="273" r:id="rId6"/>
    <p:sldId id="271" r:id="rId7"/>
    <p:sldId id="277" r:id="rId8"/>
    <p:sldId id="275" r:id="rId9"/>
    <p:sldId id="278" r:id="rId10"/>
    <p:sldId id="276" r:id="rId11"/>
    <p:sldId id="279" r:id="rId12"/>
    <p:sldId id="280" r:id="rId13"/>
    <p:sldId id="281" r:id="rId14"/>
    <p:sldId id="282" r:id="rId15"/>
    <p:sldId id="284" r:id="rId16"/>
    <p:sldId id="283" r:id="rId17"/>
    <p:sldId id="285" r:id="rId18"/>
    <p:sldId id="286" r:id="rId19"/>
    <p:sldId id="266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6047471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VY_32_INOVACE_KRISTINA_EPPICHOVA_LITERATURA_STAROVEKU_LITERATURA_STAROVEKEHO_RECKA_12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starověkého Řecka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14. 11. 2013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Pomocí prezentace vytvořené v programu MS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PowerPoint se žáci seznámí s literaturou starověkého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Řecka.</a:t>
                      </a:r>
                      <a:endParaRPr lang="cs-CZ" sz="1000" i="1" baseline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400" dirty="0" smtClean="0"/>
              <a:t>Literatura starověkého </a:t>
            </a:r>
            <a:r>
              <a:rPr lang="cs-CZ" sz="6400" dirty="0" err="1" smtClean="0"/>
              <a:t>řecka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Archaické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effectLst/>
              </a:rPr>
              <a:t>8. – 6. stol. př. n. l.</a:t>
            </a:r>
          </a:p>
          <a:p>
            <a:r>
              <a:rPr lang="cs-CZ" sz="2800" dirty="0">
                <a:effectLst/>
              </a:rPr>
              <a:t>nejstarší památky řecké literatury</a:t>
            </a:r>
          </a:p>
          <a:p>
            <a:pPr lvl="1"/>
            <a:r>
              <a:rPr lang="cs-CZ" sz="2400" dirty="0">
                <a:effectLst/>
              </a:rPr>
              <a:t>Ilias a Odyssea</a:t>
            </a:r>
          </a:p>
          <a:p>
            <a:pPr lvl="2"/>
            <a:r>
              <a:rPr lang="cs-CZ" sz="2000" dirty="0">
                <a:effectLst/>
              </a:rPr>
              <a:t>hrdinské eposy</a:t>
            </a:r>
          </a:p>
          <a:p>
            <a:pPr lvl="2"/>
            <a:r>
              <a:rPr lang="cs-CZ" sz="2000" dirty="0">
                <a:effectLst/>
              </a:rPr>
              <a:t>o osudech účastníků trojské války</a:t>
            </a:r>
          </a:p>
          <a:p>
            <a:pPr lvl="2"/>
            <a:r>
              <a:rPr lang="cs-CZ" sz="2000" dirty="0">
                <a:effectLst/>
              </a:rPr>
              <a:t>slepý pěvec Homér</a:t>
            </a:r>
            <a:endParaRPr lang="cs-CZ" sz="20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500" y="2510631"/>
            <a:ext cx="3810000" cy="2857500"/>
          </a:xfrm>
        </p:spPr>
      </p:pic>
      <p:sp>
        <p:nvSpPr>
          <p:cNvPr id="4" name="TextovéPole 3"/>
          <p:cNvSpPr txBox="1"/>
          <p:nvPr/>
        </p:nvSpPr>
        <p:spPr>
          <a:xfrm>
            <a:off x="4635500" y="5373216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56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Období Archaické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veršovaná </a:t>
            </a:r>
            <a:r>
              <a:rPr lang="cs-CZ" sz="3200" dirty="0">
                <a:effectLst/>
              </a:rPr>
              <a:t>starořecká </a:t>
            </a:r>
            <a:r>
              <a:rPr lang="cs-CZ" sz="3200" dirty="0" smtClean="0">
                <a:effectLst/>
              </a:rPr>
              <a:t>lyrika</a:t>
            </a:r>
          </a:p>
          <a:p>
            <a:pPr lvl="1"/>
            <a:r>
              <a:rPr lang="cs-CZ" sz="3000" dirty="0" smtClean="0">
                <a:effectLst/>
              </a:rPr>
              <a:t>vznik </a:t>
            </a:r>
            <a:r>
              <a:rPr lang="cs-CZ" sz="3000" dirty="0">
                <a:effectLst/>
              </a:rPr>
              <a:t>o něco </a:t>
            </a:r>
            <a:r>
              <a:rPr lang="cs-CZ" sz="3000" dirty="0" smtClean="0">
                <a:effectLst/>
              </a:rPr>
              <a:t>později </a:t>
            </a:r>
          </a:p>
          <a:p>
            <a:pPr lvl="1"/>
            <a:r>
              <a:rPr lang="cs-CZ" sz="3000" dirty="0" smtClean="0">
                <a:effectLst/>
              </a:rPr>
              <a:t>lidské city </a:t>
            </a:r>
            <a:r>
              <a:rPr lang="cs-CZ" sz="3000" dirty="0">
                <a:effectLst/>
              </a:rPr>
              <a:t>a </a:t>
            </a:r>
            <a:r>
              <a:rPr lang="cs-CZ" sz="3000" dirty="0" smtClean="0">
                <a:effectLst/>
              </a:rPr>
              <a:t>nálady</a:t>
            </a:r>
          </a:p>
          <a:p>
            <a:pPr lvl="1"/>
            <a:r>
              <a:rPr lang="cs-CZ" sz="3000" dirty="0" smtClean="0">
                <a:effectLst/>
              </a:rPr>
              <a:t>krásy </a:t>
            </a:r>
            <a:r>
              <a:rPr lang="cs-CZ" sz="3000" dirty="0">
                <a:effectLst/>
              </a:rPr>
              <a:t>přírody a </a:t>
            </a:r>
            <a:r>
              <a:rPr lang="cs-CZ" sz="3000" dirty="0" smtClean="0">
                <a:effectLst/>
              </a:rPr>
              <a:t>radosti života </a:t>
            </a:r>
          </a:p>
          <a:p>
            <a:pPr lvl="1"/>
            <a:r>
              <a:rPr lang="cs-CZ" sz="3000" dirty="0" smtClean="0">
                <a:effectLst/>
              </a:rPr>
              <a:t>útok proti odpůrcům</a:t>
            </a:r>
            <a:endParaRPr lang="cs-CZ" sz="3000" dirty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2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Archaické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Anakreón </a:t>
            </a:r>
          </a:p>
          <a:p>
            <a:r>
              <a:rPr lang="cs-CZ" sz="3200" dirty="0" err="1">
                <a:effectLst/>
              </a:rPr>
              <a:t>Pindaros</a:t>
            </a:r>
            <a:r>
              <a:rPr lang="cs-CZ" sz="3200" dirty="0">
                <a:effectLst/>
              </a:rPr>
              <a:t> </a:t>
            </a:r>
          </a:p>
          <a:p>
            <a:r>
              <a:rPr lang="cs-CZ" sz="3200" dirty="0">
                <a:effectLst/>
              </a:rPr>
              <a:t>Ezop</a:t>
            </a:r>
          </a:p>
          <a:p>
            <a:r>
              <a:rPr lang="cs-CZ" sz="3200" dirty="0">
                <a:effectLst/>
              </a:rPr>
              <a:t>Sapfó</a:t>
            </a:r>
            <a:endParaRPr lang="cs-CZ" sz="3200" dirty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6011" y="2087563"/>
            <a:ext cx="1888978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596011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66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ATTick</a:t>
            </a:r>
            <a:r>
              <a:rPr lang="cs-CZ" sz="4000" dirty="0" err="1"/>
              <a:t>é</a:t>
            </a:r>
            <a:r>
              <a:rPr lang="cs-CZ" sz="4000" dirty="0" smtClean="0"/>
              <a:t>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500" dirty="0" smtClean="0">
                <a:effectLst/>
              </a:rPr>
              <a:t>5</a:t>
            </a:r>
            <a:r>
              <a:rPr lang="cs-CZ" sz="3500" dirty="0">
                <a:effectLst/>
              </a:rPr>
              <a:t>. – 4. stol. př. n. l</a:t>
            </a:r>
            <a:r>
              <a:rPr lang="cs-CZ" sz="3500" dirty="0" smtClean="0">
                <a:effectLst/>
              </a:rPr>
              <a:t>.</a:t>
            </a:r>
          </a:p>
          <a:p>
            <a:r>
              <a:rPr lang="cs-CZ" sz="3500" dirty="0">
                <a:effectLst/>
              </a:rPr>
              <a:t>ú</a:t>
            </a:r>
            <a:r>
              <a:rPr lang="cs-CZ" sz="3500" dirty="0" smtClean="0">
                <a:effectLst/>
              </a:rPr>
              <a:t>stup aristokracie, vznik demokratických městských států</a:t>
            </a:r>
            <a:endParaRPr lang="cs-CZ" sz="3500" dirty="0">
              <a:effectLst/>
            </a:endParaRPr>
          </a:p>
          <a:p>
            <a:pPr lvl="1"/>
            <a:r>
              <a:rPr lang="cs-CZ" sz="3300" dirty="0">
                <a:effectLst/>
              </a:rPr>
              <a:t>o</a:t>
            </a:r>
            <a:r>
              <a:rPr lang="cs-CZ" sz="3300" dirty="0" smtClean="0">
                <a:effectLst/>
              </a:rPr>
              <a:t>dklon od mýtu -&gt; rozumový výklad světa</a:t>
            </a:r>
            <a:endParaRPr lang="cs-CZ" sz="3500" dirty="0" smtClean="0">
              <a:effectLst/>
            </a:endParaRPr>
          </a:p>
          <a:p>
            <a:r>
              <a:rPr lang="cs-CZ" sz="3500" dirty="0" smtClean="0">
                <a:effectLst/>
              </a:rPr>
              <a:t>centrum kulturního života </a:t>
            </a:r>
          </a:p>
          <a:p>
            <a:pPr lvl="1"/>
            <a:r>
              <a:rPr lang="cs-CZ" sz="3300" dirty="0" smtClean="0">
                <a:effectLst/>
              </a:rPr>
              <a:t>Athény</a:t>
            </a:r>
            <a:endParaRPr lang="cs-CZ" sz="3300" dirty="0">
              <a:effectLst/>
            </a:endParaRP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389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Attické</a:t>
            </a:r>
            <a:r>
              <a:rPr lang="cs-CZ" sz="4000" dirty="0" smtClean="0"/>
              <a:t>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rozvoj filosofie </a:t>
            </a:r>
          </a:p>
          <a:p>
            <a:pPr lvl="1"/>
            <a:r>
              <a:rPr lang="cs-CZ" sz="3000" dirty="0" smtClean="0">
                <a:effectLst/>
              </a:rPr>
              <a:t>Sokrates</a:t>
            </a:r>
          </a:p>
          <a:p>
            <a:pPr lvl="1"/>
            <a:r>
              <a:rPr lang="cs-CZ" sz="3000" dirty="0" smtClean="0">
                <a:effectLst/>
              </a:rPr>
              <a:t>Platon</a:t>
            </a:r>
          </a:p>
          <a:p>
            <a:pPr lvl="1"/>
            <a:r>
              <a:rPr lang="cs-CZ" sz="3000" dirty="0" smtClean="0">
                <a:effectLst/>
              </a:rPr>
              <a:t>Aristoteles </a:t>
            </a:r>
            <a:endParaRPr lang="cs-CZ" sz="30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483" y="2088320"/>
            <a:ext cx="2980647" cy="3702881"/>
          </a:xfrm>
        </p:spPr>
      </p:pic>
      <p:sp>
        <p:nvSpPr>
          <p:cNvPr id="6" name="TextovéPole 5"/>
          <p:cNvSpPr txBox="1"/>
          <p:nvPr/>
        </p:nvSpPr>
        <p:spPr>
          <a:xfrm>
            <a:off x="5050483" y="5758933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9489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Attické</a:t>
            </a:r>
            <a:r>
              <a:rPr lang="cs-CZ" sz="4000" dirty="0" smtClean="0"/>
              <a:t>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v</a:t>
            </a:r>
            <a:r>
              <a:rPr lang="cs-CZ" sz="3200" dirty="0" smtClean="0">
                <a:effectLst/>
              </a:rPr>
              <a:t> rámci filosofie rozvoj</a:t>
            </a:r>
          </a:p>
          <a:p>
            <a:pPr lvl="1"/>
            <a:r>
              <a:rPr lang="cs-CZ" sz="3000" dirty="0" smtClean="0">
                <a:effectLst/>
              </a:rPr>
              <a:t>přírodních věd</a:t>
            </a:r>
          </a:p>
          <a:p>
            <a:pPr lvl="1"/>
            <a:r>
              <a:rPr lang="cs-CZ" sz="3000" dirty="0" smtClean="0">
                <a:effectLst/>
              </a:rPr>
              <a:t>dějepisectví </a:t>
            </a:r>
          </a:p>
          <a:p>
            <a:pPr lvl="2"/>
            <a:r>
              <a:rPr lang="cs-CZ" sz="2800" dirty="0" smtClean="0">
                <a:effectLst/>
              </a:rPr>
              <a:t>Herodotos </a:t>
            </a:r>
          </a:p>
          <a:p>
            <a:pPr lvl="2"/>
            <a:r>
              <a:rPr lang="cs-CZ" sz="2800" dirty="0" smtClean="0">
                <a:effectLst/>
              </a:rPr>
              <a:t>Thukydides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43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Attické</a:t>
            </a:r>
            <a:r>
              <a:rPr lang="cs-CZ" dirty="0" smtClean="0"/>
              <a:t>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bohatý společenský a politický život </a:t>
            </a:r>
          </a:p>
          <a:p>
            <a:pPr lvl="1"/>
            <a:r>
              <a:rPr lang="cs-CZ" sz="3000" dirty="0">
                <a:effectLst/>
              </a:rPr>
              <a:t>řečnictví </a:t>
            </a:r>
          </a:p>
          <a:p>
            <a:pPr lvl="2"/>
            <a:r>
              <a:rPr lang="cs-CZ" sz="2800" dirty="0" err="1">
                <a:effectLst/>
              </a:rPr>
              <a:t>Demosthenes</a:t>
            </a:r>
            <a:endParaRPr lang="cs-CZ" sz="2800" dirty="0">
              <a:effectLst/>
            </a:endParaRPr>
          </a:p>
          <a:p>
            <a:pPr lvl="1"/>
            <a:r>
              <a:rPr lang="cs-CZ" sz="3000" dirty="0">
                <a:effectLst/>
              </a:rPr>
              <a:t>d</a:t>
            </a:r>
            <a:r>
              <a:rPr lang="cs-CZ" sz="3000" dirty="0" smtClean="0">
                <a:effectLst/>
              </a:rPr>
              <a:t>rama, dramatický dialog</a:t>
            </a:r>
            <a:endParaRPr lang="cs-CZ" sz="3000" dirty="0">
              <a:effectLst/>
            </a:endParaRPr>
          </a:p>
          <a:p>
            <a:pPr lvl="1"/>
            <a:r>
              <a:rPr lang="cs-CZ" sz="3000" dirty="0" smtClean="0">
                <a:effectLst/>
              </a:rPr>
              <a:t>umělecká próza</a:t>
            </a:r>
            <a:endParaRPr lang="cs-CZ" sz="30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46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Attické</a:t>
            </a:r>
            <a:r>
              <a:rPr lang="cs-CZ" sz="4000" dirty="0" smtClean="0"/>
              <a:t>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Řecko </a:t>
            </a:r>
            <a:r>
              <a:rPr lang="cs-CZ" sz="3200" dirty="0" smtClean="0">
                <a:effectLst/>
              </a:rPr>
              <a:t>kolébkou </a:t>
            </a:r>
            <a:r>
              <a:rPr lang="cs-CZ" sz="3200" dirty="0">
                <a:effectLst/>
              </a:rPr>
              <a:t>dramatického umění </a:t>
            </a:r>
            <a:endParaRPr lang="cs-CZ" sz="3200" dirty="0" smtClean="0">
              <a:effectLst/>
            </a:endParaRPr>
          </a:p>
          <a:p>
            <a:pPr lvl="1"/>
            <a:r>
              <a:rPr lang="cs-CZ" sz="3000" dirty="0" smtClean="0">
                <a:effectLst/>
              </a:rPr>
              <a:t>dva základní žánry </a:t>
            </a:r>
          </a:p>
          <a:p>
            <a:pPr lvl="2"/>
            <a:r>
              <a:rPr lang="cs-CZ" sz="2800" dirty="0">
                <a:effectLst/>
              </a:rPr>
              <a:t>t</a:t>
            </a:r>
            <a:r>
              <a:rPr lang="cs-CZ" sz="2800" dirty="0" smtClean="0">
                <a:effectLst/>
              </a:rPr>
              <a:t>ragédie</a:t>
            </a:r>
          </a:p>
          <a:p>
            <a:pPr lvl="2"/>
            <a:r>
              <a:rPr lang="cs-CZ" sz="2800" dirty="0" smtClean="0">
                <a:effectLst/>
              </a:rPr>
              <a:t>komedie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29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Divadlo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hráli </a:t>
            </a:r>
            <a:r>
              <a:rPr lang="cs-CZ" sz="3200" dirty="0">
                <a:effectLst/>
              </a:rPr>
              <a:t>pouze </a:t>
            </a:r>
            <a:r>
              <a:rPr lang="cs-CZ" sz="3200" dirty="0" smtClean="0">
                <a:effectLst/>
              </a:rPr>
              <a:t>muži</a:t>
            </a:r>
          </a:p>
          <a:p>
            <a:r>
              <a:rPr lang="cs-CZ" sz="3200" dirty="0">
                <a:effectLst/>
              </a:rPr>
              <a:t>m</a:t>
            </a:r>
            <a:r>
              <a:rPr lang="cs-CZ" sz="3200" dirty="0" smtClean="0">
                <a:effectLst/>
              </a:rPr>
              <a:t>asky na obličejích</a:t>
            </a:r>
          </a:p>
          <a:p>
            <a:r>
              <a:rPr lang="cs-CZ" sz="3200" dirty="0">
                <a:effectLst/>
              </a:rPr>
              <a:t>d</a:t>
            </a:r>
            <a:r>
              <a:rPr lang="cs-CZ" sz="3200" dirty="0" smtClean="0">
                <a:effectLst/>
              </a:rPr>
              <a:t>estičky v ústech</a:t>
            </a:r>
          </a:p>
          <a:p>
            <a:r>
              <a:rPr lang="cs-CZ" sz="3200" dirty="0" smtClean="0">
                <a:effectLst/>
              </a:rPr>
              <a:t>podstavce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899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Divadlo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dirty="0" smtClean="0">
                <a:effectLst/>
              </a:rPr>
              <a:t>Dionýsovo divadlo </a:t>
            </a:r>
          </a:p>
          <a:p>
            <a:pPr lvl="1"/>
            <a:r>
              <a:rPr lang="cs-CZ" sz="2900" dirty="0" smtClean="0">
                <a:effectLst/>
              </a:rPr>
              <a:t>stadion půlkruhového tvaru</a:t>
            </a:r>
          </a:p>
          <a:p>
            <a:r>
              <a:rPr lang="cs-CZ" sz="3300" dirty="0" err="1">
                <a:effectLst/>
              </a:rPr>
              <a:t>o</a:t>
            </a:r>
            <a:r>
              <a:rPr lang="cs-CZ" sz="3300" dirty="0" err="1" smtClean="0">
                <a:effectLst/>
              </a:rPr>
              <a:t>rchestra</a:t>
            </a:r>
            <a:endParaRPr lang="cs-CZ" sz="3300" dirty="0">
              <a:effectLst/>
            </a:endParaRPr>
          </a:p>
          <a:p>
            <a:pPr lvl="1"/>
            <a:r>
              <a:rPr lang="cs-CZ" sz="2900" dirty="0">
                <a:effectLst/>
              </a:rPr>
              <a:t>j</a:t>
            </a:r>
            <a:r>
              <a:rPr lang="cs-CZ" sz="2900" dirty="0" smtClean="0">
                <a:effectLst/>
              </a:rPr>
              <a:t>eviště	</a:t>
            </a:r>
          </a:p>
          <a:p>
            <a:r>
              <a:rPr lang="cs-CZ" sz="3300" dirty="0" err="1" smtClean="0">
                <a:effectLst/>
              </a:rPr>
              <a:t>skéné</a:t>
            </a:r>
            <a:r>
              <a:rPr lang="cs-CZ" sz="3300" dirty="0" smtClean="0">
                <a:effectLst/>
              </a:rPr>
              <a:t> </a:t>
            </a:r>
          </a:p>
          <a:p>
            <a:pPr lvl="1"/>
            <a:r>
              <a:rPr lang="cs-CZ" sz="2900" dirty="0">
                <a:effectLst/>
              </a:rPr>
              <a:t>z</a:t>
            </a:r>
            <a:r>
              <a:rPr lang="cs-CZ" sz="2900" dirty="0" smtClean="0">
                <a:effectLst/>
              </a:rPr>
              <a:t>ákulisí	</a:t>
            </a:r>
            <a:endParaRPr lang="cs-CZ" sz="29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738" y="2505504"/>
            <a:ext cx="3819525" cy="2867754"/>
          </a:xfrm>
        </p:spPr>
      </p:pic>
      <p:sp>
        <p:nvSpPr>
          <p:cNvPr id="6" name="TextovéPole 5"/>
          <p:cNvSpPr txBox="1"/>
          <p:nvPr/>
        </p:nvSpPr>
        <p:spPr>
          <a:xfrm>
            <a:off x="4427984" y="6176117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21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Divadlo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ůvodně</a:t>
            </a:r>
          </a:p>
          <a:p>
            <a:pPr lvl="1"/>
            <a:r>
              <a:rPr lang="cs-CZ" sz="3000" dirty="0">
                <a:effectLst/>
              </a:rPr>
              <a:t>jeden herec </a:t>
            </a:r>
          </a:p>
          <a:p>
            <a:pPr lvl="1"/>
            <a:r>
              <a:rPr lang="cs-CZ" sz="3000" dirty="0">
                <a:effectLst/>
              </a:rPr>
              <a:t>sbor </a:t>
            </a:r>
            <a:endParaRPr lang="cs-CZ" sz="3000" dirty="0" smtClean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chór</a:t>
            </a:r>
            <a:endParaRPr lang="cs-CZ" sz="2800" dirty="0">
              <a:effectLst/>
            </a:endParaRPr>
          </a:p>
          <a:p>
            <a:pPr lvl="1"/>
            <a:r>
              <a:rPr lang="cs-CZ" sz="3000" dirty="0">
                <a:effectLst/>
              </a:rPr>
              <a:t>náčelník sboru </a:t>
            </a:r>
            <a:endParaRPr lang="cs-CZ" sz="3000" dirty="0" smtClean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koryfej</a:t>
            </a:r>
            <a:endParaRPr lang="cs-CZ" sz="2800" dirty="0">
              <a:effectLst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sz="3500" dirty="0"/>
              <a:t>p</a:t>
            </a:r>
            <a:r>
              <a:rPr lang="cs-CZ" sz="3500" dirty="0" smtClean="0"/>
              <a:t>ozději</a:t>
            </a:r>
          </a:p>
          <a:p>
            <a:pPr lvl="1"/>
            <a:r>
              <a:rPr lang="cs-CZ" sz="3200" dirty="0">
                <a:effectLst/>
              </a:rPr>
              <a:t>dva herci </a:t>
            </a:r>
            <a:endParaRPr lang="cs-CZ" sz="3200" dirty="0" smtClean="0">
              <a:effectLst/>
            </a:endParaRPr>
          </a:p>
          <a:p>
            <a:pPr lvl="2"/>
            <a:r>
              <a:rPr lang="cs-CZ" sz="2900" dirty="0" smtClean="0">
                <a:effectLst/>
              </a:rPr>
              <a:t>zavedl </a:t>
            </a:r>
            <a:r>
              <a:rPr lang="cs-CZ" sz="2900" dirty="0" err="1" smtClean="0">
                <a:effectLst/>
              </a:rPr>
              <a:t>Aischylos</a:t>
            </a:r>
            <a:endParaRPr lang="cs-CZ" sz="2900" dirty="0">
              <a:effectLst/>
            </a:endParaRPr>
          </a:p>
          <a:p>
            <a:pPr lvl="1"/>
            <a:r>
              <a:rPr lang="cs-CZ" sz="3200" dirty="0">
                <a:effectLst/>
              </a:rPr>
              <a:t>tři herci </a:t>
            </a:r>
            <a:endParaRPr lang="cs-CZ" sz="3200" dirty="0" smtClean="0">
              <a:effectLst/>
            </a:endParaRPr>
          </a:p>
          <a:p>
            <a:pPr lvl="2"/>
            <a:r>
              <a:rPr lang="cs-CZ" sz="2900" dirty="0" smtClean="0">
                <a:effectLst/>
              </a:rPr>
              <a:t>zavedl Sofokles</a:t>
            </a:r>
            <a:endParaRPr lang="cs-CZ" sz="29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328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Helénistické období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4. – 1. stol. př. n. l</a:t>
            </a:r>
            <a:r>
              <a:rPr lang="cs-CZ" sz="3200" dirty="0" smtClean="0">
                <a:effectLst/>
              </a:rPr>
              <a:t>.</a:t>
            </a:r>
            <a:endParaRPr lang="cs-CZ" sz="3200" dirty="0">
              <a:effectLst/>
            </a:endParaRPr>
          </a:p>
          <a:p>
            <a:r>
              <a:rPr lang="cs-CZ" sz="3200" dirty="0">
                <a:effectLst/>
              </a:rPr>
              <a:t> </a:t>
            </a:r>
            <a:r>
              <a:rPr lang="cs-CZ" sz="3200" dirty="0" smtClean="0">
                <a:effectLst/>
              </a:rPr>
              <a:t>začátek v době </a:t>
            </a:r>
            <a:r>
              <a:rPr lang="cs-CZ" sz="3200" dirty="0">
                <a:effectLst/>
              </a:rPr>
              <a:t>vlády Alexandra </a:t>
            </a:r>
            <a:r>
              <a:rPr lang="cs-CZ" sz="3200" dirty="0" smtClean="0">
                <a:effectLst/>
              </a:rPr>
              <a:t>Makedonského</a:t>
            </a:r>
            <a:endParaRPr lang="cs-CZ" sz="32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4860" y="1935921"/>
            <a:ext cx="2570186" cy="3855279"/>
          </a:xfrm>
        </p:spPr>
      </p:pic>
      <p:sp>
        <p:nvSpPr>
          <p:cNvPr id="6" name="TextovéPole 5"/>
          <p:cNvSpPr txBox="1"/>
          <p:nvPr/>
        </p:nvSpPr>
        <p:spPr>
          <a:xfrm>
            <a:off x="5204860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30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Helénistické období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000" dirty="0">
                <a:effectLst/>
              </a:rPr>
              <a:t>závěrečný vývoj řecké literatury</a:t>
            </a:r>
          </a:p>
          <a:p>
            <a:r>
              <a:rPr lang="cs-CZ" sz="3000" dirty="0">
                <a:effectLst/>
              </a:rPr>
              <a:t>kulturním centrem Alexandrie</a:t>
            </a:r>
          </a:p>
          <a:p>
            <a:pPr lvl="1"/>
            <a:r>
              <a:rPr lang="cs-CZ" sz="2800" dirty="0">
                <a:effectLst/>
              </a:rPr>
              <a:t>knihovna </a:t>
            </a:r>
            <a:r>
              <a:rPr lang="cs-CZ" sz="2800" dirty="0" err="1">
                <a:effectLst/>
              </a:rPr>
              <a:t>Museion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1637" y="2087563"/>
            <a:ext cx="2777727" cy="3703637"/>
          </a:xfrm>
        </p:spPr>
      </p:pic>
      <p:sp>
        <p:nvSpPr>
          <p:cNvPr id="6" name="TextovéPole 5"/>
          <p:cNvSpPr txBox="1"/>
          <p:nvPr/>
        </p:nvSpPr>
        <p:spPr>
          <a:xfrm>
            <a:off x="5151637" y="5791200"/>
            <a:ext cx="7807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75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Helénistické období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effectLst/>
              </a:rPr>
              <a:t>literatura </a:t>
            </a:r>
          </a:p>
          <a:p>
            <a:pPr lvl="1"/>
            <a:r>
              <a:rPr lang="cs-CZ" sz="2800" dirty="0" smtClean="0">
                <a:effectLst/>
              </a:rPr>
              <a:t>prolínání </a:t>
            </a:r>
            <a:r>
              <a:rPr lang="cs-CZ" sz="2800" dirty="0">
                <a:effectLst/>
              </a:rPr>
              <a:t>řeckých představ o světě s východními </a:t>
            </a:r>
            <a:r>
              <a:rPr lang="cs-CZ" sz="2800" dirty="0" smtClean="0">
                <a:effectLst/>
              </a:rPr>
              <a:t>názory</a:t>
            </a:r>
          </a:p>
          <a:p>
            <a:pPr lvl="1"/>
            <a:r>
              <a:rPr lang="cs-CZ" sz="2800" dirty="0" smtClean="0">
                <a:effectLst/>
              </a:rPr>
              <a:t>ústup </a:t>
            </a:r>
            <a:r>
              <a:rPr lang="cs-CZ" sz="2800" dirty="0">
                <a:effectLst/>
              </a:rPr>
              <a:t>od mýtů a </a:t>
            </a:r>
            <a:r>
              <a:rPr lang="cs-CZ" sz="2800" dirty="0" smtClean="0">
                <a:effectLst/>
              </a:rPr>
              <a:t>bohů</a:t>
            </a:r>
          </a:p>
          <a:p>
            <a:pPr lvl="1"/>
            <a:r>
              <a:rPr lang="cs-CZ" sz="2800" dirty="0" smtClean="0">
                <a:effectLst/>
              </a:rPr>
              <a:t>zaměření </a:t>
            </a:r>
            <a:r>
              <a:rPr lang="cs-CZ" sz="2800" dirty="0">
                <a:effectLst/>
              </a:rPr>
              <a:t>pozornosti na </a:t>
            </a:r>
            <a:r>
              <a:rPr lang="cs-CZ" sz="2800" dirty="0" smtClean="0">
                <a:effectLst/>
              </a:rPr>
              <a:t>člověka</a:t>
            </a:r>
          </a:p>
          <a:p>
            <a:pPr lvl="2"/>
            <a:r>
              <a:rPr lang="cs-CZ" sz="2400" dirty="0" smtClean="0">
                <a:effectLst/>
              </a:rPr>
              <a:t>psychika</a:t>
            </a:r>
          </a:p>
          <a:p>
            <a:pPr lvl="2"/>
            <a:r>
              <a:rPr lang="cs-CZ" sz="2400" dirty="0" smtClean="0">
                <a:effectLst/>
              </a:rPr>
              <a:t>soukromý </a:t>
            </a:r>
            <a:r>
              <a:rPr lang="cs-CZ" sz="2400" dirty="0">
                <a:effectLst/>
              </a:rPr>
              <a:t>a intimní </a:t>
            </a:r>
            <a:r>
              <a:rPr lang="cs-CZ" sz="2400" dirty="0" smtClean="0">
                <a:effectLst/>
              </a:rPr>
              <a:t>život</a:t>
            </a:r>
            <a:endParaRPr lang="cs-CZ" sz="24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180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Helénistické období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tzv</a:t>
            </a:r>
            <a:r>
              <a:rPr lang="cs-CZ" sz="3200" dirty="0">
                <a:effectLst/>
              </a:rPr>
              <a:t>. nová </a:t>
            </a:r>
            <a:r>
              <a:rPr lang="cs-CZ" sz="3200" dirty="0" smtClean="0">
                <a:effectLst/>
              </a:rPr>
              <a:t>komedie</a:t>
            </a:r>
          </a:p>
          <a:p>
            <a:pPr lvl="1"/>
            <a:r>
              <a:rPr lang="cs-CZ" sz="3000" dirty="0" smtClean="0">
                <a:effectLst/>
              </a:rPr>
              <a:t>postavy </a:t>
            </a:r>
            <a:r>
              <a:rPr lang="cs-CZ" sz="3000" dirty="0">
                <a:effectLst/>
              </a:rPr>
              <a:t>z lidu či středních vrstev </a:t>
            </a:r>
            <a:endParaRPr lang="cs-CZ" sz="3000" dirty="0" smtClean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řemeslník</a:t>
            </a:r>
            <a:r>
              <a:rPr lang="cs-CZ" sz="2800" dirty="0">
                <a:effectLst/>
              </a:rPr>
              <a:t>, rolník, lékař, voják, </a:t>
            </a:r>
            <a:r>
              <a:rPr lang="cs-CZ" sz="2800" dirty="0" smtClean="0">
                <a:effectLst/>
              </a:rPr>
              <a:t>otrok</a:t>
            </a:r>
          </a:p>
          <a:p>
            <a:pPr lvl="1"/>
            <a:r>
              <a:rPr lang="cs-CZ" sz="3000" dirty="0" smtClean="0">
                <a:effectLst/>
              </a:rPr>
              <a:t>rodinné </a:t>
            </a:r>
            <a:r>
              <a:rPr lang="cs-CZ" sz="3000" dirty="0">
                <a:effectLst/>
              </a:rPr>
              <a:t>problémy, manželské </a:t>
            </a:r>
            <a:r>
              <a:rPr lang="cs-CZ" sz="3000" dirty="0" smtClean="0">
                <a:effectLst/>
              </a:rPr>
              <a:t>vztahy</a:t>
            </a:r>
          </a:p>
          <a:p>
            <a:pPr lvl="1"/>
            <a:r>
              <a:rPr lang="cs-CZ" sz="3000" dirty="0" err="1" smtClean="0">
                <a:effectLst/>
              </a:rPr>
              <a:t>Menandros</a:t>
            </a:r>
            <a:r>
              <a:rPr lang="cs-CZ" dirty="0">
                <a:effectLst/>
              </a:rPr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06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Helénistické období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Idyla</a:t>
            </a:r>
          </a:p>
          <a:p>
            <a:pPr lvl="1"/>
            <a:r>
              <a:rPr lang="cs-CZ" sz="3000" dirty="0" smtClean="0">
                <a:effectLst/>
              </a:rPr>
              <a:t>básnický </a:t>
            </a:r>
            <a:r>
              <a:rPr lang="cs-CZ" sz="3000" dirty="0">
                <a:effectLst/>
              </a:rPr>
              <a:t>útvar milostného </a:t>
            </a:r>
            <a:r>
              <a:rPr lang="cs-CZ" sz="3000" dirty="0" smtClean="0">
                <a:effectLst/>
              </a:rPr>
              <a:t>rázu</a:t>
            </a:r>
          </a:p>
          <a:p>
            <a:pPr lvl="1"/>
            <a:r>
              <a:rPr lang="cs-CZ" sz="3000" dirty="0" smtClean="0">
                <a:effectLst/>
              </a:rPr>
              <a:t>zidealizované </a:t>
            </a:r>
            <a:r>
              <a:rPr lang="cs-CZ" sz="3000" dirty="0">
                <a:effectLst/>
              </a:rPr>
              <a:t>prostředí </a:t>
            </a:r>
            <a:r>
              <a:rPr lang="cs-CZ" sz="3000" dirty="0" smtClean="0">
                <a:effectLst/>
              </a:rPr>
              <a:t>venkova </a:t>
            </a:r>
          </a:p>
          <a:p>
            <a:pPr lvl="1"/>
            <a:r>
              <a:rPr lang="cs-CZ" sz="3000" dirty="0" err="1" smtClean="0">
                <a:effectLst/>
              </a:rPr>
              <a:t>Theokritos</a:t>
            </a:r>
            <a:endParaRPr lang="cs-CZ" sz="30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49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br. 1CARR</a:t>
            </a:r>
            <a:r>
              <a:rPr lang="cs-CZ" dirty="0"/>
              <a:t>, Adam. </a:t>
            </a:r>
            <a:r>
              <a:rPr lang="cs-CZ" i="1" dirty="0"/>
              <a:t>commons.wikimedia.org</a:t>
            </a:r>
            <a:r>
              <a:rPr lang="cs-CZ" dirty="0"/>
              <a:t> [online]. [cit. 14.11.2013]. Dostupný na WWW: http://</a:t>
            </a:r>
            <a:r>
              <a:rPr lang="cs-CZ" dirty="0" smtClean="0"/>
              <a:t>cs.wikipedia.org/wiki/Soubor:Troy1.jpg</a:t>
            </a:r>
          </a:p>
          <a:p>
            <a:r>
              <a:rPr lang="cs-CZ" dirty="0"/>
              <a:t>o</a:t>
            </a:r>
            <a:r>
              <a:rPr lang="cs-CZ" dirty="0" smtClean="0"/>
              <a:t>br. 2: TEDMEK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14.11.2013]. Dostupný na WWW: http://commons.wikimedia.org/wiki/File:Lesbos_SkEressou_Sapfo.JPG?uselang=cs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3: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1</a:t>
            </a:r>
            <a:r>
              <a:rPr lang="cs-CZ" dirty="0" smtClean="0"/>
              <a:t>4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http://commons.wikimedia.org/wiki/File:Socrates.jpg?uselang=cs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4: </a:t>
            </a:r>
            <a:r>
              <a:rPr lang="cs-CZ" dirty="0"/>
              <a:t>MYKENIK.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14.11.2013</a:t>
            </a:r>
            <a:r>
              <a:rPr lang="cs-CZ" dirty="0"/>
              <a:t>]. Dostupný na WWW: http://cs.wikipedia.org/wiki/Soubor:Kos7.jpg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5: LVOVA, </a:t>
            </a:r>
            <a:r>
              <a:rPr lang="cs-CZ" dirty="0" err="1"/>
              <a:t>Anastasiya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14.11.2013</a:t>
            </a:r>
            <a:r>
              <a:rPr lang="cs-CZ" dirty="0"/>
              <a:t>]. Dostupný na WWW: http://commons.wikimedia.org/wiki/File:Alexandr_Makedonsky,_Summer_Garden.jpg?uselang=cs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6: </a:t>
            </a:r>
            <a:r>
              <a:rPr lang="cs-CZ" dirty="0"/>
              <a:t>NEITH, Sébastien.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14.11.2013</a:t>
            </a:r>
            <a:r>
              <a:rPr lang="cs-CZ" dirty="0"/>
              <a:t>]. Dostupný na WWW: http://commons.wikimedia.org/wiki/File:Alexandrie_112004_04.jpg?uselang=cs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651</TotalTime>
  <Words>519</Words>
  <Application>Microsoft Office PowerPoint</Application>
  <PresentationFormat>Předvádění na obrazovce (4:3)</PresentationFormat>
  <Paragraphs>136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Literatura starověkého řecka</vt:lpstr>
      <vt:lpstr>Archaické období</vt:lpstr>
      <vt:lpstr>Období Archaické</vt:lpstr>
      <vt:lpstr>Archaické období</vt:lpstr>
      <vt:lpstr>ATTické období</vt:lpstr>
      <vt:lpstr>Attické období</vt:lpstr>
      <vt:lpstr>Attické období</vt:lpstr>
      <vt:lpstr>Attické období</vt:lpstr>
      <vt:lpstr>Attické období</vt:lpstr>
      <vt:lpstr>Divadlo</vt:lpstr>
      <vt:lpstr>Divadlo</vt:lpstr>
      <vt:lpstr>Divadlo</vt:lpstr>
      <vt:lpstr>Helénistické období</vt:lpstr>
      <vt:lpstr>Helénistické období</vt:lpstr>
      <vt:lpstr>Helénistické období</vt:lpstr>
      <vt:lpstr>Helénistické období</vt:lpstr>
      <vt:lpstr>Helénistické období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32</cp:revision>
  <dcterms:modified xsi:type="dcterms:W3CDTF">2013-12-18T20:30:58Z</dcterms:modified>
</cp:coreProperties>
</file>