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322" r:id="rId1"/>
  </p:sldMasterIdLst>
  <p:sldIdLst>
    <p:sldId id="268" r:id="rId2"/>
    <p:sldId id="256" r:id="rId3"/>
    <p:sldId id="270" r:id="rId4"/>
    <p:sldId id="273" r:id="rId5"/>
    <p:sldId id="272" r:id="rId6"/>
    <p:sldId id="283" r:id="rId7"/>
    <p:sldId id="275" r:id="rId8"/>
    <p:sldId id="277" r:id="rId9"/>
    <p:sldId id="276" r:id="rId10"/>
    <p:sldId id="279" r:id="rId11"/>
    <p:sldId id="281" r:id="rId12"/>
    <p:sldId id="280" r:id="rId13"/>
    <p:sldId id="282" r:id="rId14"/>
    <p:sldId id="266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1386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347" y="1122363"/>
            <a:ext cx="7773308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347" y="3602038"/>
            <a:ext cx="7773308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13615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09336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1933" y="657227"/>
            <a:ext cx="7300134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1933" y="3602039"/>
            <a:ext cx="7300134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3088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632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346" y="2088320"/>
            <a:ext cx="3829503" cy="370288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0052" y="2088320"/>
            <a:ext cx="3820616" cy="370288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6685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5427" y="2088320"/>
            <a:ext cx="3600326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346" y="2912232"/>
            <a:ext cx="3830406" cy="287896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9230" y="2088320"/>
            <a:ext cx="3591437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912232"/>
            <a:ext cx="3821518" cy="287896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7092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49441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59143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921" y="609600"/>
            <a:ext cx="2949178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8548" y="609600"/>
            <a:ext cx="4642119" cy="5181600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7921" y="2971801"/>
            <a:ext cx="2949178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74485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921" y="609600"/>
            <a:ext cx="416760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49932" y="758881"/>
            <a:ext cx="2966938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971800"/>
            <a:ext cx="4171242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47839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5" y="4289373"/>
            <a:ext cx="7775673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355" y="621322"/>
            <a:ext cx="7775673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5108728"/>
            <a:ext cx="7774499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1214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609601"/>
            <a:ext cx="776532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7" y="4204820"/>
            <a:ext cx="776532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30429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5" y="4204821"/>
            <a:ext cx="776532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extBox 9"/>
          <p:cNvSpPr txBox="1"/>
          <p:nvPr/>
        </p:nvSpPr>
        <p:spPr>
          <a:xfrm>
            <a:off x="505245" y="641749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946721" y="3073376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0406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5" y="2126943"/>
            <a:ext cx="7766495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4650556"/>
            <a:ext cx="776532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34413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45" y="609601"/>
            <a:ext cx="7765322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88320"/>
            <a:ext cx="2474217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46" y="2911624"/>
            <a:ext cx="2474217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3658" y="2088320"/>
            <a:ext cx="2473919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3659" y="2911624"/>
            <a:ext cx="247486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088320"/>
            <a:ext cx="246840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82260" y="2911624"/>
            <a:ext cx="2468408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22437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46" y="609601"/>
            <a:ext cx="7765322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47" y="3989147"/>
            <a:ext cx="247421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19015" y="2092235"/>
            <a:ext cx="2205038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47" y="4565409"/>
            <a:ext cx="2474216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26" y="3989147"/>
            <a:ext cx="247423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092235"/>
            <a:ext cx="2197894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565408"/>
            <a:ext cx="2475252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80067" y="3989147"/>
            <a:ext cx="246742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14603" y="2092235"/>
            <a:ext cx="219908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973" y="4565410"/>
            <a:ext cx="2470694" cy="122579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593526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323182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0"/>
            <a:ext cx="1906993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346" y="609600"/>
            <a:ext cx="5744029" cy="51816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65298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96064"/>
            <a:ext cx="776532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2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18. 12. 2013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46" y="5883276"/>
            <a:ext cx="500464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651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133913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323" r:id="rId1"/>
    <p:sldLayoutId id="2147484324" r:id="rId2"/>
    <p:sldLayoutId id="2147484325" r:id="rId3"/>
    <p:sldLayoutId id="2147484326" r:id="rId4"/>
    <p:sldLayoutId id="2147484327" r:id="rId5"/>
    <p:sldLayoutId id="2147484328" r:id="rId6"/>
    <p:sldLayoutId id="2147484329" r:id="rId7"/>
    <p:sldLayoutId id="2147484330" r:id="rId8"/>
    <p:sldLayoutId id="2147484331" r:id="rId9"/>
    <p:sldLayoutId id="2147484332" r:id="rId10"/>
    <p:sldLayoutId id="2147484333" r:id="rId11"/>
    <p:sldLayoutId id="2147484334" r:id="rId12"/>
    <p:sldLayoutId id="2147484335" r:id="rId13"/>
    <p:sldLayoutId id="2147484336" r:id="rId14"/>
    <p:sldLayoutId id="2147484337" r:id="rId15"/>
    <p:sldLayoutId id="2147484338" r:id="rId16"/>
    <p:sldLayoutId id="214748433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www.kr-karlovarsky.cz/NR/rdonlyres/55A062E8-6A73-480F-A23D-6CE5B15DF1A2/0/logo_cb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589240"/>
            <a:ext cx="4536504" cy="994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439449"/>
              </p:ext>
            </p:extLst>
          </p:nvPr>
        </p:nvGraphicFramePr>
        <p:xfrm>
          <a:off x="1043608" y="1124744"/>
          <a:ext cx="6792416" cy="3312368"/>
        </p:xfrm>
        <a:graphic>
          <a:graphicData uri="http://schemas.openxmlformats.org/drawingml/2006/table">
            <a:tbl>
              <a:tblPr firstRow="1">
                <a:effectLst/>
                <a:tableStyleId>{5940675A-B579-460E-94D1-54222C63F5DA}</a:tableStyleId>
              </a:tblPr>
              <a:tblGrid>
                <a:gridCol w="1584176"/>
                <a:gridCol w="5208240"/>
              </a:tblGrid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projektu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CZ.1.07/1.5.00/34.0479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VY_32_INOVACE_KRISTINA_EPPICHOVA_LITERATURA_STAROVEKU_LITERATURA_STAROVEKEHO_RIMA_17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 školy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Střední škola služeb, obchodu a gastronomie Hradec Králové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Český jazyk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a literatura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Tematický okruh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Literatura starověku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Téma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Literatura starověkého Říma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Jméno autora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Kristina Eppichová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259173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Vytvořeno dne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24. </a:t>
                      </a:r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11. 2013</a:t>
                      </a:r>
                      <a:endParaRPr lang="cs-CZ" sz="1000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  <a:tr h="598904">
                <a:tc>
                  <a:txBody>
                    <a:bodyPr/>
                    <a:lstStyle/>
                    <a:p>
                      <a:r>
                        <a:rPr lang="cs-CZ" sz="1000" b="1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Metodický popis (anotace)</a:t>
                      </a:r>
                      <a:endParaRPr lang="cs-CZ" sz="1000" b="1" i="1" dirty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Pomocí prezentace vytvořené v programu MS </a:t>
                      </a:r>
                      <a:r>
                        <a:rPr lang="cs-CZ" sz="1000" i="1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PowerPoint</a:t>
                      </a:r>
                      <a:r>
                        <a:rPr lang="cs-CZ" sz="1000" i="1" baseline="0" dirty="0" smtClean="0">
                          <a:solidFill>
                            <a:schemeClr val="bg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se žáci seznámí s literaturou starověkého Říma.</a:t>
                      </a:r>
                      <a:endParaRPr lang="cs-CZ" sz="1000" i="1" baseline="0" dirty="0" smtClean="0">
                        <a:solidFill>
                          <a:schemeClr val="bg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55956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400" dirty="0" err="1" smtClean="0"/>
              <a:t>LITERAtura</a:t>
            </a:r>
            <a:r>
              <a:rPr lang="cs-CZ" sz="6400" dirty="0" smtClean="0"/>
              <a:t> starověkého Říma</a:t>
            </a:r>
            <a:endParaRPr lang="cs-CZ" sz="6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Literatura starověku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Literatura starověkého </a:t>
            </a:r>
            <a:r>
              <a:rPr lang="cs-CZ" sz="4000" dirty="0" err="1" smtClean="0"/>
              <a:t>říma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effectLst/>
              </a:rPr>
              <a:t>navázání </a:t>
            </a:r>
            <a:r>
              <a:rPr lang="cs-CZ" sz="3200" dirty="0">
                <a:effectLst/>
              </a:rPr>
              <a:t>na řeckou </a:t>
            </a:r>
            <a:endParaRPr lang="cs-CZ" sz="3200" dirty="0" smtClean="0">
              <a:effectLst/>
            </a:endParaRPr>
          </a:p>
          <a:p>
            <a:pPr lvl="1"/>
            <a:r>
              <a:rPr lang="cs-CZ" sz="3000" dirty="0">
                <a:effectLst/>
              </a:rPr>
              <a:t>l</a:t>
            </a:r>
            <a:r>
              <a:rPr lang="cs-CZ" sz="3000" dirty="0" smtClean="0">
                <a:effectLst/>
              </a:rPr>
              <a:t>iteraturu</a:t>
            </a:r>
          </a:p>
          <a:p>
            <a:pPr lvl="1"/>
            <a:r>
              <a:rPr lang="cs-CZ" sz="3000" dirty="0">
                <a:effectLst/>
              </a:rPr>
              <a:t>v</a:t>
            </a:r>
            <a:r>
              <a:rPr lang="cs-CZ" sz="3000" dirty="0" smtClean="0">
                <a:effectLst/>
              </a:rPr>
              <a:t>ědu</a:t>
            </a:r>
          </a:p>
          <a:p>
            <a:pPr lvl="1"/>
            <a:r>
              <a:rPr lang="cs-CZ" sz="3000" dirty="0">
                <a:effectLst/>
              </a:rPr>
              <a:t>f</a:t>
            </a:r>
            <a:r>
              <a:rPr lang="cs-CZ" sz="3000" dirty="0" smtClean="0">
                <a:effectLst/>
              </a:rPr>
              <a:t>ilosofii</a:t>
            </a:r>
          </a:p>
          <a:p>
            <a:pPr lvl="1"/>
            <a:r>
              <a:rPr lang="cs-CZ" sz="3000" dirty="0" smtClean="0">
                <a:effectLst/>
              </a:rPr>
              <a:t>mytologii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5247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Literatura starověkého </a:t>
            </a:r>
            <a:r>
              <a:rPr lang="cs-CZ" sz="4000" dirty="0" err="1"/>
              <a:t>říma</a:t>
            </a:r>
            <a:endParaRPr lang="cs-CZ" sz="4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přejímají</a:t>
            </a:r>
            <a:endParaRPr lang="cs-CZ" sz="3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1"/>
            <a:r>
              <a:rPr lang="cs-CZ" sz="3000" dirty="0">
                <a:effectLst/>
              </a:rPr>
              <a:t>literární druhy </a:t>
            </a:r>
          </a:p>
          <a:p>
            <a:pPr lvl="2"/>
            <a:r>
              <a:rPr lang="cs-CZ" sz="2800" dirty="0" smtClean="0">
                <a:effectLst/>
              </a:rPr>
              <a:t>lyrika</a:t>
            </a:r>
            <a:endParaRPr lang="cs-CZ" sz="2800" dirty="0">
              <a:effectLst/>
            </a:endParaRPr>
          </a:p>
          <a:p>
            <a:pPr lvl="2"/>
            <a:r>
              <a:rPr lang="cs-CZ" sz="2800" dirty="0" smtClean="0">
                <a:effectLst/>
              </a:rPr>
              <a:t>epika</a:t>
            </a:r>
            <a:endParaRPr lang="cs-CZ" sz="2800" dirty="0">
              <a:effectLst/>
            </a:endParaRPr>
          </a:p>
          <a:p>
            <a:pPr lvl="2"/>
            <a:r>
              <a:rPr lang="cs-CZ" sz="2800" dirty="0">
                <a:effectLst/>
              </a:rPr>
              <a:t>drama</a:t>
            </a:r>
          </a:p>
          <a:p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lvl="1"/>
            <a:r>
              <a:rPr lang="cs-CZ" sz="3000" dirty="0">
                <a:effectLst/>
              </a:rPr>
              <a:t>literární žánry</a:t>
            </a:r>
          </a:p>
          <a:p>
            <a:pPr lvl="2"/>
            <a:r>
              <a:rPr lang="cs-CZ" sz="2800" dirty="0">
                <a:effectLst/>
              </a:rPr>
              <a:t>epos</a:t>
            </a:r>
          </a:p>
          <a:p>
            <a:pPr lvl="2"/>
            <a:r>
              <a:rPr lang="cs-CZ" sz="2800" dirty="0">
                <a:effectLst/>
              </a:rPr>
              <a:t>nová komedie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7696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/>
              <a:t>Literatura starověkého </a:t>
            </a:r>
            <a:r>
              <a:rPr lang="cs-CZ" sz="4000" dirty="0" err="1"/>
              <a:t>říma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3200" dirty="0">
                <a:effectLst/>
              </a:rPr>
              <a:t>j</a:t>
            </a:r>
            <a:r>
              <a:rPr lang="cs-CZ" sz="3200" dirty="0" smtClean="0">
                <a:effectLst/>
              </a:rPr>
              <a:t>ejím prostřednictvím znalost antiky    do Evropy</a:t>
            </a:r>
            <a:endParaRPr lang="cs-CZ" sz="3200" dirty="0">
              <a:effectLst/>
            </a:endParaRPr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0738" y="2472125"/>
            <a:ext cx="3819525" cy="2934513"/>
          </a:xfrm>
        </p:spPr>
      </p:pic>
    </p:spTree>
    <p:extLst>
      <p:ext uri="{BB962C8B-B14F-4D97-AF65-F5344CB8AC3E}">
        <p14:creationId xmlns:p14="http://schemas.microsoft.com/office/powerpoint/2010/main" val="13754215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Archaické období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>
                <a:effectLst/>
              </a:rPr>
              <a:t>3. – 1. stol. př. n. l.</a:t>
            </a:r>
          </a:p>
          <a:p>
            <a:r>
              <a:rPr lang="cs-CZ" sz="3000" dirty="0">
                <a:effectLst/>
              </a:rPr>
              <a:t>vliv řeckého písemnictví</a:t>
            </a:r>
          </a:p>
          <a:p>
            <a:pPr lvl="1"/>
            <a:r>
              <a:rPr lang="cs-CZ" sz="2800" dirty="0">
                <a:effectLst/>
              </a:rPr>
              <a:t>největší díla překládána do latiny</a:t>
            </a:r>
          </a:p>
          <a:p>
            <a:pPr lvl="1"/>
            <a:r>
              <a:rPr lang="cs-CZ" sz="2800" dirty="0">
                <a:effectLst/>
              </a:rPr>
              <a:t>v oblibě řecká nová komedie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3574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Archaické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3200" dirty="0" err="1" smtClean="0">
                <a:effectLst/>
              </a:rPr>
              <a:t>Plautus</a:t>
            </a:r>
            <a:endParaRPr lang="cs-CZ" sz="3200" dirty="0" smtClean="0">
              <a:effectLst/>
            </a:endParaRPr>
          </a:p>
          <a:p>
            <a:pPr lvl="1"/>
            <a:r>
              <a:rPr lang="cs-CZ" sz="3000" dirty="0" smtClean="0">
                <a:effectLst/>
              </a:rPr>
              <a:t>Komedie </a:t>
            </a:r>
            <a:r>
              <a:rPr lang="cs-CZ" sz="3000" dirty="0">
                <a:effectLst/>
              </a:rPr>
              <a:t>o hrnci </a:t>
            </a:r>
            <a:endParaRPr lang="cs-CZ" sz="3000" dirty="0" smtClean="0">
              <a:effectLst/>
            </a:endParaRPr>
          </a:p>
          <a:p>
            <a:pPr lvl="2"/>
            <a:r>
              <a:rPr lang="cs-CZ" sz="2800" dirty="0" smtClean="0">
                <a:effectLst/>
              </a:rPr>
              <a:t>námět </a:t>
            </a:r>
            <a:r>
              <a:rPr lang="cs-CZ" sz="2800" dirty="0">
                <a:effectLst/>
              </a:rPr>
              <a:t>pro </a:t>
            </a:r>
            <a:r>
              <a:rPr lang="cs-CZ" sz="2800" dirty="0" err="1">
                <a:effectLst/>
              </a:rPr>
              <a:t>Moliérova</a:t>
            </a:r>
            <a:r>
              <a:rPr lang="cs-CZ" sz="2800" dirty="0">
                <a:effectLst/>
              </a:rPr>
              <a:t> </a:t>
            </a:r>
            <a:r>
              <a:rPr lang="cs-CZ" sz="2800" dirty="0" smtClean="0">
                <a:effectLst/>
              </a:rPr>
              <a:t>Lakomce</a:t>
            </a:r>
            <a:endParaRPr lang="cs-CZ" sz="2800" dirty="0">
              <a:effectLst/>
            </a:endParaRPr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935820"/>
            <a:ext cx="2679415" cy="3855381"/>
          </a:xfrm>
        </p:spPr>
      </p:pic>
    </p:spTree>
    <p:extLst>
      <p:ext uri="{BB962C8B-B14F-4D97-AF65-F5344CB8AC3E}">
        <p14:creationId xmlns:p14="http://schemas.microsoft.com/office/powerpoint/2010/main" val="12020866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Klasické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 smtClean="0">
                <a:effectLst/>
              </a:rPr>
              <a:t>Zlatý </a:t>
            </a:r>
            <a:r>
              <a:rPr lang="cs-CZ" sz="2800" dirty="0">
                <a:effectLst/>
              </a:rPr>
              <a:t>věk římské literatury </a:t>
            </a:r>
            <a:endParaRPr lang="cs-CZ" sz="2800" dirty="0" smtClean="0">
              <a:effectLst/>
            </a:endParaRPr>
          </a:p>
          <a:p>
            <a:r>
              <a:rPr lang="cs-CZ" sz="2800" dirty="0" smtClean="0">
                <a:effectLst/>
              </a:rPr>
              <a:t>1</a:t>
            </a:r>
            <a:r>
              <a:rPr lang="cs-CZ" sz="2800" dirty="0">
                <a:effectLst/>
              </a:rPr>
              <a:t>. stol. př. n. l. až počátek našeho </a:t>
            </a:r>
            <a:r>
              <a:rPr lang="cs-CZ" sz="2800" dirty="0" smtClean="0">
                <a:effectLst/>
              </a:rPr>
              <a:t>letopočtu</a:t>
            </a:r>
            <a:endParaRPr lang="cs-CZ" sz="2800" dirty="0">
              <a:effectLst/>
            </a:endParaRPr>
          </a:p>
          <a:p>
            <a:r>
              <a:rPr lang="cs-CZ" sz="2800" dirty="0" smtClean="0">
                <a:effectLst/>
              </a:rPr>
              <a:t>rozvoj římské prózy </a:t>
            </a:r>
          </a:p>
          <a:p>
            <a:pPr lvl="1"/>
            <a:r>
              <a:rPr lang="cs-CZ" sz="2600" dirty="0" smtClean="0">
                <a:effectLst/>
              </a:rPr>
              <a:t>řečnictví</a:t>
            </a:r>
            <a:r>
              <a:rPr lang="cs-CZ" sz="2400" dirty="0" smtClean="0">
                <a:effectLst/>
              </a:rPr>
              <a:t> </a:t>
            </a:r>
            <a:endParaRPr lang="cs-CZ" sz="2400" dirty="0">
              <a:effectLst/>
            </a:endParaRPr>
          </a:p>
          <a:p>
            <a:pPr lvl="2"/>
            <a:r>
              <a:rPr lang="cs-CZ" sz="2400" dirty="0" smtClean="0">
                <a:effectLst/>
              </a:rPr>
              <a:t>Cicero</a:t>
            </a:r>
          </a:p>
          <a:p>
            <a:pPr lvl="1"/>
            <a:r>
              <a:rPr lang="cs-CZ" sz="2600" dirty="0">
                <a:effectLst/>
              </a:rPr>
              <a:t>d</a:t>
            </a:r>
            <a:r>
              <a:rPr lang="cs-CZ" sz="2600" dirty="0" smtClean="0">
                <a:effectLst/>
              </a:rPr>
              <a:t>ějepisectví</a:t>
            </a:r>
          </a:p>
          <a:p>
            <a:pPr lvl="2"/>
            <a:r>
              <a:rPr lang="cs-CZ" sz="2400" dirty="0" smtClean="0">
                <a:effectLst/>
              </a:rPr>
              <a:t>Caesar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430045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Klasické období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3200" dirty="0" smtClean="0">
                <a:effectLst/>
              </a:rPr>
              <a:t>římská </a:t>
            </a:r>
            <a:r>
              <a:rPr lang="cs-CZ" sz="3200" dirty="0">
                <a:effectLst/>
              </a:rPr>
              <a:t>poezie navazuje na řecké </a:t>
            </a:r>
            <a:r>
              <a:rPr lang="cs-CZ" sz="3200" dirty="0" smtClean="0">
                <a:effectLst/>
              </a:rPr>
              <a:t>tradice</a:t>
            </a:r>
            <a:endParaRPr lang="cs-CZ" sz="3200" dirty="0">
              <a:effectLst/>
            </a:endParaRPr>
          </a:p>
          <a:p>
            <a:r>
              <a:rPr lang="cs-CZ" sz="3200" dirty="0" err="1" smtClean="0">
                <a:effectLst/>
              </a:rPr>
              <a:t>Catullus</a:t>
            </a:r>
            <a:r>
              <a:rPr lang="cs-CZ" sz="3200" dirty="0" smtClean="0">
                <a:effectLst/>
              </a:rPr>
              <a:t> </a:t>
            </a:r>
          </a:p>
          <a:p>
            <a:pPr lvl="1"/>
            <a:r>
              <a:rPr lang="cs-CZ" sz="3000" dirty="0" smtClean="0">
                <a:effectLst/>
              </a:rPr>
              <a:t>milostná </a:t>
            </a:r>
            <a:r>
              <a:rPr lang="cs-CZ" sz="3000" dirty="0">
                <a:effectLst/>
              </a:rPr>
              <a:t>lyrika </a:t>
            </a:r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5297" y="1935921"/>
            <a:ext cx="3011937" cy="3855279"/>
          </a:xfrm>
        </p:spPr>
      </p:pic>
    </p:spTree>
    <p:extLst>
      <p:ext uri="{BB962C8B-B14F-4D97-AF65-F5344CB8AC3E}">
        <p14:creationId xmlns:p14="http://schemas.microsoft.com/office/powerpoint/2010/main" val="3843210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Klasické období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effectLst/>
              </a:rPr>
              <a:t>Ovidius</a:t>
            </a:r>
          </a:p>
          <a:p>
            <a:pPr lvl="1"/>
            <a:r>
              <a:rPr lang="cs-CZ" sz="3000" dirty="0" smtClean="0">
                <a:effectLst/>
              </a:rPr>
              <a:t>Proměny </a:t>
            </a:r>
          </a:p>
          <a:p>
            <a:pPr lvl="1"/>
            <a:r>
              <a:rPr lang="cs-CZ" sz="3000" dirty="0" smtClean="0">
                <a:effectLst/>
              </a:rPr>
              <a:t>Umění milovat</a:t>
            </a:r>
            <a:endParaRPr lang="cs-CZ" sz="30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37368" y="2087563"/>
            <a:ext cx="3406264" cy="3703637"/>
          </a:xfrm>
        </p:spPr>
      </p:pic>
    </p:spTree>
    <p:extLst>
      <p:ext uri="{BB962C8B-B14F-4D97-AF65-F5344CB8AC3E}">
        <p14:creationId xmlns:p14="http://schemas.microsoft.com/office/powerpoint/2010/main" val="2837216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Postklasické</a:t>
            </a:r>
            <a:r>
              <a:rPr lang="cs-CZ" dirty="0" smtClean="0"/>
              <a:t> období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dirty="0" smtClean="0">
                <a:effectLst/>
              </a:rPr>
              <a:t>Stříbrný </a:t>
            </a:r>
            <a:r>
              <a:rPr lang="cs-CZ" sz="3200" dirty="0">
                <a:effectLst/>
              </a:rPr>
              <a:t>věk </a:t>
            </a:r>
            <a:endParaRPr lang="cs-CZ" sz="3200" dirty="0" smtClean="0">
              <a:effectLst/>
            </a:endParaRPr>
          </a:p>
          <a:p>
            <a:r>
              <a:rPr lang="cs-CZ" sz="3200" dirty="0" smtClean="0">
                <a:effectLst/>
              </a:rPr>
              <a:t>1</a:t>
            </a:r>
            <a:r>
              <a:rPr lang="cs-CZ" sz="3200" dirty="0">
                <a:effectLst/>
              </a:rPr>
              <a:t>. – 6. stol. n. l</a:t>
            </a:r>
            <a:r>
              <a:rPr lang="cs-CZ" sz="3200" dirty="0" smtClean="0">
                <a:effectLst/>
              </a:rPr>
              <a:t>.</a:t>
            </a:r>
            <a:endParaRPr lang="cs-CZ" sz="3200" dirty="0">
              <a:effectLst/>
            </a:endParaRPr>
          </a:p>
          <a:p>
            <a:r>
              <a:rPr lang="cs-CZ" sz="3200" dirty="0" smtClean="0">
                <a:effectLst/>
              </a:rPr>
              <a:t>postupný úpadek </a:t>
            </a:r>
            <a:r>
              <a:rPr lang="cs-CZ" sz="3200" dirty="0">
                <a:effectLst/>
              </a:rPr>
              <a:t>římského </a:t>
            </a:r>
            <a:r>
              <a:rPr lang="cs-CZ" sz="3200" dirty="0" smtClean="0">
                <a:effectLst/>
              </a:rPr>
              <a:t>impéria</a:t>
            </a:r>
            <a:endParaRPr lang="cs-CZ" sz="3200" dirty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03694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Postklasické</a:t>
            </a:r>
            <a:r>
              <a:rPr lang="cs-CZ" dirty="0"/>
              <a:t> období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effectLst/>
              </a:rPr>
              <a:t>p</a:t>
            </a:r>
            <a:r>
              <a:rPr lang="cs-CZ" sz="3200" dirty="0" smtClean="0">
                <a:effectLst/>
              </a:rPr>
              <a:t>róza</a:t>
            </a:r>
          </a:p>
          <a:p>
            <a:r>
              <a:rPr lang="cs-CZ" sz="3200" dirty="0" smtClean="0">
                <a:effectLst/>
              </a:rPr>
              <a:t>Petronius </a:t>
            </a:r>
          </a:p>
          <a:p>
            <a:pPr lvl="1"/>
            <a:r>
              <a:rPr lang="cs-CZ" sz="3000" dirty="0" err="1" smtClean="0">
                <a:effectLst/>
              </a:rPr>
              <a:t>Satiricon</a:t>
            </a:r>
            <a:r>
              <a:rPr lang="cs-CZ" sz="3000" dirty="0" smtClean="0">
                <a:effectLst/>
              </a:rPr>
              <a:t> </a:t>
            </a:r>
          </a:p>
          <a:p>
            <a:pPr lvl="2"/>
            <a:r>
              <a:rPr lang="cs-CZ" sz="2800" dirty="0" smtClean="0">
                <a:effectLst/>
              </a:rPr>
              <a:t>první </a:t>
            </a:r>
            <a:r>
              <a:rPr lang="cs-CZ" sz="2800" dirty="0">
                <a:effectLst/>
              </a:rPr>
              <a:t>satirický </a:t>
            </a:r>
            <a:r>
              <a:rPr lang="cs-CZ" sz="2800" dirty="0" smtClean="0">
                <a:effectLst/>
              </a:rPr>
              <a:t>román</a:t>
            </a:r>
            <a:endParaRPr lang="cs-CZ" sz="28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505" y="2087563"/>
            <a:ext cx="3215991" cy="3703637"/>
          </a:xfrm>
        </p:spPr>
      </p:pic>
    </p:spTree>
    <p:extLst>
      <p:ext uri="{BB962C8B-B14F-4D97-AF65-F5344CB8AC3E}">
        <p14:creationId xmlns:p14="http://schemas.microsoft.com/office/powerpoint/2010/main" val="16961754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/>
              <a:t>Postklasické</a:t>
            </a:r>
            <a:r>
              <a:rPr lang="cs-CZ" dirty="0"/>
              <a:t> období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200" dirty="0">
                <a:effectLst/>
              </a:rPr>
              <a:t>p</a:t>
            </a:r>
            <a:r>
              <a:rPr lang="cs-CZ" sz="3200" dirty="0" smtClean="0">
                <a:effectLst/>
              </a:rPr>
              <a:t>oezie</a:t>
            </a:r>
          </a:p>
          <a:p>
            <a:pPr lvl="1"/>
            <a:r>
              <a:rPr lang="cs-CZ" sz="3000" dirty="0" err="1" smtClean="0">
                <a:effectLst/>
              </a:rPr>
              <a:t>Martialis</a:t>
            </a:r>
            <a:endParaRPr lang="cs-CZ" sz="3000" dirty="0">
              <a:effectLst/>
            </a:endParaRPr>
          </a:p>
          <a:p>
            <a:pPr lvl="2"/>
            <a:r>
              <a:rPr lang="cs-CZ" sz="2800" dirty="0" smtClean="0">
                <a:effectLst/>
              </a:rPr>
              <a:t>epigramy</a:t>
            </a:r>
            <a:endParaRPr lang="cs-CZ" sz="2800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930593"/>
            <a:ext cx="3091234" cy="3860608"/>
          </a:xfrm>
        </p:spPr>
      </p:pic>
    </p:spTree>
    <p:extLst>
      <p:ext uri="{BB962C8B-B14F-4D97-AF65-F5344CB8AC3E}">
        <p14:creationId xmlns:p14="http://schemas.microsoft.com/office/powerpoint/2010/main" val="1254485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POLÁŠKOVÁ, Taťána; MILOTOVÁ, Dagmar; DVOŘÁKOVÁ, Zuzana. </a:t>
            </a:r>
            <a:r>
              <a:rPr lang="cs-CZ" i="1" dirty="0"/>
              <a:t>Literatura - přehled středoškolského učiva</a:t>
            </a:r>
            <a:r>
              <a:rPr lang="cs-CZ" dirty="0"/>
              <a:t>. Třebíč: Petra </a:t>
            </a:r>
            <a:r>
              <a:rPr lang="cs-CZ" dirty="0" err="1"/>
              <a:t>Velanová</a:t>
            </a:r>
            <a:r>
              <a:rPr lang="cs-CZ" dirty="0"/>
              <a:t>, 2006. Maturita. ISBN 80-902571-6-X.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Pokud není uvedeno jinak, použitý </a:t>
            </a:r>
            <a:r>
              <a:rPr lang="cs-CZ"/>
              <a:t>materiál </a:t>
            </a:r>
            <a:r>
              <a:rPr lang="cs-CZ" smtClean="0"/>
              <a:t>je </a:t>
            </a:r>
            <a:r>
              <a:rPr lang="cs-CZ" dirty="0"/>
              <a:t>z vlastních zdrojů autora</a:t>
            </a:r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o</a:t>
            </a:r>
            <a:r>
              <a:rPr lang="cs-CZ" dirty="0" smtClean="0"/>
              <a:t>br. 1: </a:t>
            </a:r>
            <a:r>
              <a:rPr lang="en-US" dirty="0"/>
              <a:t>AUTOR NEUVEDEN.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cs-CZ" dirty="0" smtClean="0"/>
              <a:t>24</a:t>
            </a:r>
            <a:r>
              <a:rPr lang="en-US" dirty="0" smtClean="0"/>
              <a:t>.1</a:t>
            </a:r>
            <a:r>
              <a:rPr lang="cs-CZ" dirty="0" smtClean="0"/>
              <a:t>1</a:t>
            </a:r>
            <a:r>
              <a:rPr lang="en-US" dirty="0" smtClean="0"/>
              <a:t>.2013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http://cs.wikipedia.org/wiki/Soubor:Expansion_of_Rome,_2nd_century_BC.gif 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br. 2: </a:t>
            </a:r>
            <a:r>
              <a:rPr lang="en-US" dirty="0"/>
              <a:t>AUTOR NEUVEDEN.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cs-CZ" dirty="0" smtClean="0"/>
              <a:t>24</a:t>
            </a:r>
            <a:r>
              <a:rPr lang="en-US" dirty="0" smtClean="0"/>
              <a:t>.1</a:t>
            </a:r>
            <a:r>
              <a:rPr lang="cs-CZ" dirty="0" smtClean="0"/>
              <a:t>1</a:t>
            </a:r>
            <a:r>
              <a:rPr lang="en-US" dirty="0" smtClean="0"/>
              <a:t>.2013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</a:t>
            </a:r>
            <a:r>
              <a:rPr lang="en-US" dirty="0" smtClean="0"/>
              <a:t>commons.wikimedia.org/wiki/File:Plautus.jpg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br. 3: </a:t>
            </a:r>
            <a:r>
              <a:rPr lang="en-US" dirty="0"/>
              <a:t>AUTOR NEUVEDEN.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cs-CZ" dirty="0" smtClean="0"/>
              <a:t>24</a:t>
            </a:r>
            <a:r>
              <a:rPr lang="en-US" dirty="0" smtClean="0"/>
              <a:t>.1</a:t>
            </a:r>
            <a:r>
              <a:rPr lang="cs-CZ" dirty="0" smtClean="0"/>
              <a:t>1</a:t>
            </a:r>
            <a:r>
              <a:rPr lang="en-US" dirty="0" smtClean="0"/>
              <a:t>.2013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</a:t>
            </a:r>
            <a:r>
              <a:rPr lang="en-US" dirty="0" smtClean="0"/>
              <a:t>commons.wikimedia.org/wiki/File:Catulo2.jpg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br. 4: </a:t>
            </a:r>
            <a:r>
              <a:rPr lang="en-US" dirty="0"/>
              <a:t>AUTOR NEUVEDEN.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cs-CZ" dirty="0" smtClean="0"/>
              <a:t>24</a:t>
            </a:r>
            <a:r>
              <a:rPr lang="en-US" dirty="0" smtClean="0"/>
              <a:t>.1</a:t>
            </a:r>
            <a:r>
              <a:rPr lang="cs-CZ" dirty="0" smtClean="0"/>
              <a:t>1</a:t>
            </a:r>
            <a:r>
              <a:rPr lang="en-US" dirty="0" smtClean="0"/>
              <a:t>.2013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</a:t>
            </a:r>
            <a:r>
              <a:rPr lang="en-US" dirty="0" smtClean="0"/>
              <a:t>commons.wikimedia.org/wiki/File:Ovidius.jpg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br. </a:t>
            </a:r>
            <a:r>
              <a:rPr lang="cs-CZ" dirty="0"/>
              <a:t>5: BODART, P. </a:t>
            </a:r>
            <a:r>
              <a:rPr lang="cs-CZ" i="1" dirty="0"/>
              <a:t>commons.wikimedia.org</a:t>
            </a:r>
            <a:r>
              <a:rPr lang="cs-CZ" dirty="0"/>
              <a:t> [online]. [cit. </a:t>
            </a:r>
            <a:r>
              <a:rPr lang="cs-CZ" dirty="0" smtClean="0"/>
              <a:t>24.11.2013</a:t>
            </a:r>
            <a:r>
              <a:rPr lang="cs-CZ" dirty="0"/>
              <a:t>]. Dostupný na WWW: http://cs.wikipedia.org/wiki/Soubor:Petronius_Arbiter_by_Bodart_1707.jpg</a:t>
            </a:r>
            <a:r>
              <a:rPr lang="en-US" dirty="0" smtClean="0"/>
              <a:t> 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br. 6: </a:t>
            </a:r>
            <a:r>
              <a:rPr lang="en-US" dirty="0"/>
              <a:t>AUTOR NEUVEDEN. </a:t>
            </a:r>
            <a:r>
              <a:rPr lang="en-US" i="1" dirty="0"/>
              <a:t>commons.wikimedia.org</a:t>
            </a:r>
            <a:r>
              <a:rPr lang="en-US" dirty="0"/>
              <a:t> [online]. [cit. </a:t>
            </a:r>
            <a:r>
              <a:rPr lang="cs-CZ" dirty="0" smtClean="0"/>
              <a:t>24</a:t>
            </a:r>
            <a:r>
              <a:rPr lang="en-US" dirty="0" smtClean="0"/>
              <a:t>.1</a:t>
            </a:r>
            <a:r>
              <a:rPr lang="cs-CZ" dirty="0" smtClean="0"/>
              <a:t>1</a:t>
            </a:r>
            <a:r>
              <a:rPr lang="en-US" dirty="0" smtClean="0"/>
              <a:t>.2013</a:t>
            </a:r>
            <a:r>
              <a:rPr lang="en-US" dirty="0"/>
              <a:t>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http://cs.wikipedia.org/wiki/Soubor:Martialis.jpg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5307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12679</TotalTime>
  <Words>427</Words>
  <Application>Microsoft Office PowerPoint</Application>
  <PresentationFormat>Předvádění na obrazovce (4:3)</PresentationFormat>
  <Paragraphs>90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0" baseType="lpstr">
      <vt:lpstr>Arial</vt:lpstr>
      <vt:lpstr>Bookman Old Style</vt:lpstr>
      <vt:lpstr>Rockwell</vt:lpstr>
      <vt:lpstr>Times New Roman</vt:lpstr>
      <vt:lpstr>Damask</vt:lpstr>
      <vt:lpstr>Prezentace aplikace PowerPoint</vt:lpstr>
      <vt:lpstr>LITERAtura starověkého Říma</vt:lpstr>
      <vt:lpstr>Literatura starověkého říma</vt:lpstr>
      <vt:lpstr>Literatura starověkého říma</vt:lpstr>
      <vt:lpstr>Literatura starověkého říma</vt:lpstr>
      <vt:lpstr>Archaické období</vt:lpstr>
      <vt:lpstr>Archaické období</vt:lpstr>
      <vt:lpstr>Klasické období</vt:lpstr>
      <vt:lpstr>Klasické období</vt:lpstr>
      <vt:lpstr>Klasické období</vt:lpstr>
      <vt:lpstr>Postklasické období</vt:lpstr>
      <vt:lpstr>Postklasické období</vt:lpstr>
      <vt:lpstr>Postklasické období</vt:lpstr>
      <vt:lpstr>Použité zdroje</vt:lpstr>
      <vt:lpstr>Použité obrázky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Reklamace</dc:title>
  <cp:lastModifiedBy>Kristina Eppichová</cp:lastModifiedBy>
  <cp:revision>25</cp:revision>
  <dcterms:modified xsi:type="dcterms:W3CDTF">2013-12-18T20:51:51Z</dcterms:modified>
</cp:coreProperties>
</file>