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6" r:id="rId4"/>
    <p:sldId id="275" r:id="rId5"/>
    <p:sldId id="277" r:id="rId6"/>
    <p:sldId id="278" r:id="rId7"/>
    <p:sldId id="280" r:id="rId8"/>
    <p:sldId id="279" r:id="rId9"/>
    <p:sldId id="281" r:id="rId10"/>
    <p:sldId id="282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672348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VY_32_INOVACE_KRISTINA_EPPICHOVA_LITERATURA_STAROVEKU_NEJSTARSI_LITERARNI_PAMATKY_03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Nejstarší literární památky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17. 10. 2013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žákům předkládá základní informace nejen o nejstarších literárních památkách, ale i o kultuře.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400" dirty="0" smtClean="0"/>
              <a:t>Nejstarší literární památky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effectLst/>
              </a:rPr>
              <a:t>obrázkové </a:t>
            </a:r>
            <a:r>
              <a:rPr lang="cs-CZ" sz="2800" dirty="0">
                <a:effectLst/>
              </a:rPr>
              <a:t>písmo, tzv. piktogramy </a:t>
            </a:r>
          </a:p>
          <a:p>
            <a:pPr marL="0" indent="0">
              <a:buNone/>
            </a:pPr>
            <a:r>
              <a:rPr lang="cs-CZ" sz="2800" dirty="0" smtClean="0">
                <a:effectLst/>
              </a:rPr>
              <a:t>    -&gt;  </a:t>
            </a:r>
            <a:r>
              <a:rPr lang="cs-CZ" sz="2800" dirty="0">
                <a:effectLst/>
              </a:rPr>
              <a:t>ideogramy </a:t>
            </a:r>
            <a:endParaRPr lang="cs-CZ" sz="2800" dirty="0" smtClean="0">
              <a:effectLst/>
            </a:endParaRPr>
          </a:p>
          <a:p>
            <a:pPr marL="0" indent="0">
              <a:buNone/>
            </a:pPr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   -&gt; </a:t>
            </a:r>
            <a:r>
              <a:rPr lang="cs-CZ" sz="2800" dirty="0" err="1">
                <a:effectLst/>
              </a:rPr>
              <a:t>klínkové</a:t>
            </a:r>
            <a:r>
              <a:rPr lang="cs-CZ" sz="2800" dirty="0">
                <a:effectLst/>
              </a:rPr>
              <a:t> obrázky </a:t>
            </a:r>
            <a:endParaRPr lang="cs-CZ" sz="2800" dirty="0" smtClean="0">
              <a:effectLst/>
            </a:endParaRPr>
          </a:p>
          <a:p>
            <a:pPr marL="457200" lvl="1" indent="0">
              <a:buNone/>
            </a:pPr>
            <a:r>
              <a:rPr lang="cs-CZ" sz="2400" dirty="0" smtClean="0">
                <a:effectLst/>
              </a:rPr>
              <a:t>   = </a:t>
            </a:r>
            <a:r>
              <a:rPr lang="cs-CZ" sz="2400" dirty="0">
                <a:effectLst/>
              </a:rPr>
              <a:t>písmo </a:t>
            </a:r>
            <a:r>
              <a:rPr lang="cs-CZ" sz="2400" dirty="0" smtClean="0">
                <a:effectLst/>
              </a:rPr>
              <a:t>klínové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855" y="2087563"/>
            <a:ext cx="2333291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-2340768" y="47251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73855" y="5795972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31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800" dirty="0" smtClean="0"/>
              <a:t>Epos o </a:t>
            </a:r>
            <a:r>
              <a:rPr lang="cs-CZ" sz="2800" dirty="0" err="1" smtClean="0"/>
              <a:t>Gilgamešovi</a:t>
            </a:r>
            <a:endParaRPr lang="cs-CZ" sz="2800" dirty="0" smtClean="0"/>
          </a:p>
          <a:p>
            <a:pPr lvl="1"/>
            <a:r>
              <a:rPr lang="cs-CZ" sz="2400" dirty="0"/>
              <a:t>n</a:t>
            </a:r>
            <a:r>
              <a:rPr lang="cs-CZ" sz="2400" dirty="0" smtClean="0"/>
              <a:t>ejvýznamnější literární památka Mezopotámie</a:t>
            </a:r>
          </a:p>
          <a:p>
            <a:pPr lvl="1"/>
            <a:r>
              <a:rPr lang="cs-CZ" sz="2400" dirty="0"/>
              <a:t>t</a:t>
            </a:r>
            <a:r>
              <a:rPr lang="cs-CZ" sz="2400" dirty="0" smtClean="0"/>
              <a:t>ajemství nesmrtelnosti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702" y="2087563"/>
            <a:ext cx="3499596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4790702" y="5806562"/>
            <a:ext cx="34738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2: 11</a:t>
            </a:r>
            <a:r>
              <a:rPr lang="cs-CZ" dirty="0"/>
              <a:t>. tabulka z kanonické verze Eposu o </a:t>
            </a:r>
            <a:r>
              <a:rPr lang="cs-CZ" dirty="0" err="1"/>
              <a:t>Gilgamešovi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346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200" dirty="0">
                <a:effectLst/>
              </a:rPr>
              <a:t>tesané nápisy nad reliéfy na stěnách kamenných hrobek panovníků </a:t>
            </a:r>
          </a:p>
          <a:p>
            <a:r>
              <a:rPr lang="cs-CZ" sz="2200" dirty="0">
                <a:effectLst/>
              </a:rPr>
              <a:t>životopisy, povídky, bajky, cestopisy a básně </a:t>
            </a:r>
          </a:p>
          <a:p>
            <a:r>
              <a:rPr lang="cs-CZ" sz="2200" dirty="0">
                <a:effectLst/>
              </a:rPr>
              <a:t>papyrus</a:t>
            </a:r>
          </a:p>
          <a:p>
            <a:r>
              <a:rPr lang="cs-CZ" sz="2200" dirty="0">
                <a:effectLst/>
              </a:rPr>
              <a:t>hieroglyfy </a:t>
            </a:r>
          </a:p>
          <a:p>
            <a:pPr marL="0" indent="0">
              <a:buNone/>
            </a:pPr>
            <a:r>
              <a:rPr lang="cs-CZ" sz="2200" dirty="0" smtClean="0">
                <a:effectLst/>
              </a:rPr>
              <a:t>   -&gt; </a:t>
            </a:r>
            <a:r>
              <a:rPr lang="cs-CZ" sz="2200" dirty="0">
                <a:effectLst/>
              </a:rPr>
              <a:t>písmo </a:t>
            </a:r>
            <a:r>
              <a:rPr lang="cs-CZ" sz="2200" dirty="0" smtClean="0">
                <a:effectLst/>
              </a:rPr>
              <a:t>hláskové</a:t>
            </a:r>
            <a:endParaRPr lang="cs-CZ" sz="2200" dirty="0">
              <a:effectLst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758" y="1772816"/>
            <a:ext cx="1724619" cy="2299493"/>
          </a:xfrm>
        </p:spPr>
      </p:pic>
      <p:sp>
        <p:nvSpPr>
          <p:cNvPr id="6" name="TextovéPole 5"/>
          <p:cNvSpPr txBox="1"/>
          <p:nvPr/>
        </p:nvSpPr>
        <p:spPr>
          <a:xfrm>
            <a:off x="4568007" y="4077072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3</a:t>
            </a:r>
          </a:p>
        </p:txBody>
      </p:sp>
      <p:pic>
        <p:nvPicPr>
          <p:cNvPr id="7" name="Zástupný symbol pro obsah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9286" y="2684130"/>
            <a:ext cx="2071381" cy="310707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383561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261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>
                <a:effectLst/>
              </a:rPr>
              <a:t>Vlastní životopis </a:t>
            </a:r>
            <a:r>
              <a:rPr lang="cs-CZ" sz="2800" dirty="0" err="1">
                <a:effectLst/>
              </a:rPr>
              <a:t>Sinuhetův</a:t>
            </a:r>
            <a:r>
              <a:rPr lang="cs-CZ" sz="2800" dirty="0">
                <a:effectLst/>
              </a:rPr>
              <a:t> </a:t>
            </a:r>
            <a:endParaRPr lang="cs-CZ" sz="2800" dirty="0" smtClean="0">
              <a:effectLst/>
            </a:endParaRPr>
          </a:p>
          <a:p>
            <a:pPr lvl="1"/>
            <a:r>
              <a:rPr lang="cs-CZ" sz="2400" dirty="0" smtClean="0">
                <a:effectLst/>
              </a:rPr>
              <a:t>autobiografie</a:t>
            </a:r>
            <a:endParaRPr lang="cs-CZ" sz="2400" dirty="0">
              <a:effectLst/>
            </a:endParaRPr>
          </a:p>
          <a:p>
            <a:r>
              <a:rPr lang="cs-CZ" sz="2800" dirty="0" err="1">
                <a:effectLst/>
              </a:rPr>
              <a:t>Achnatonův</a:t>
            </a:r>
            <a:r>
              <a:rPr lang="cs-CZ" sz="2800" dirty="0">
                <a:effectLst/>
              </a:rPr>
              <a:t> hymnus na </a:t>
            </a:r>
            <a:r>
              <a:rPr lang="cs-CZ" sz="2800" dirty="0" smtClean="0">
                <a:effectLst/>
              </a:rPr>
              <a:t>slunce</a:t>
            </a:r>
          </a:p>
          <a:p>
            <a:pPr lvl="1"/>
            <a:r>
              <a:rPr lang="cs-CZ" sz="2400" dirty="0">
                <a:effectLst/>
              </a:rPr>
              <a:t>c</a:t>
            </a:r>
            <a:r>
              <a:rPr lang="cs-CZ" sz="2400" dirty="0" smtClean="0">
                <a:effectLst/>
              </a:rPr>
              <a:t>hvalozpěv</a:t>
            </a:r>
          </a:p>
          <a:p>
            <a:pPr lvl="1"/>
            <a:r>
              <a:rPr lang="cs-CZ" sz="2400" dirty="0" err="1" smtClean="0">
                <a:effectLst/>
              </a:rPr>
              <a:t>Amenhotep</a:t>
            </a:r>
            <a:r>
              <a:rPr lang="cs-CZ" sz="2400" dirty="0" smtClean="0">
                <a:effectLst/>
              </a:rPr>
              <a:t> IV.</a:t>
            </a:r>
            <a:endParaRPr lang="cs-CZ" sz="2400" dirty="0">
              <a:effectLst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410" y="2087563"/>
            <a:ext cx="2776181" cy="3703637"/>
          </a:xfrm>
        </p:spPr>
      </p:pic>
      <p:sp>
        <p:nvSpPr>
          <p:cNvPr id="8" name="TextovéPole 7"/>
          <p:cNvSpPr txBox="1"/>
          <p:nvPr/>
        </p:nvSpPr>
        <p:spPr>
          <a:xfrm>
            <a:off x="5152410" y="5805264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82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800" dirty="0">
                <a:effectLst/>
              </a:rPr>
              <a:t>uctívání bohů</a:t>
            </a:r>
          </a:p>
          <a:p>
            <a:r>
              <a:rPr lang="cs-CZ" sz="2800" dirty="0">
                <a:effectLst/>
              </a:rPr>
              <a:t>n</a:t>
            </a:r>
            <a:r>
              <a:rPr lang="cs-CZ" sz="2800" dirty="0" smtClean="0">
                <a:effectLst/>
              </a:rPr>
              <a:t>áboženství</a:t>
            </a:r>
          </a:p>
          <a:p>
            <a:pPr lvl="1"/>
            <a:r>
              <a:rPr lang="cs-CZ" sz="2400" dirty="0" smtClean="0">
                <a:effectLst/>
              </a:rPr>
              <a:t>bráhmanismus</a:t>
            </a:r>
          </a:p>
          <a:p>
            <a:pPr lvl="1"/>
            <a:r>
              <a:rPr lang="cs-CZ" sz="2400" dirty="0" smtClean="0">
                <a:effectLst/>
              </a:rPr>
              <a:t>hinduismus</a:t>
            </a:r>
          </a:p>
          <a:p>
            <a:pPr lvl="1"/>
            <a:r>
              <a:rPr lang="cs-CZ" sz="2400" dirty="0">
                <a:effectLst/>
              </a:rPr>
              <a:t>b</a:t>
            </a:r>
            <a:r>
              <a:rPr lang="cs-CZ" sz="2400" dirty="0" smtClean="0">
                <a:effectLst/>
              </a:rPr>
              <a:t>uddhismus</a:t>
            </a:r>
          </a:p>
          <a:p>
            <a:pPr lvl="1"/>
            <a:r>
              <a:rPr lang="cs-CZ" sz="2400" dirty="0" smtClean="0">
                <a:effectLst/>
              </a:rPr>
              <a:t>džinismus</a:t>
            </a:r>
            <a:endParaRPr lang="cs-CZ" sz="24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637" y="2087563"/>
            <a:ext cx="2777727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148064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06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800" dirty="0" smtClean="0">
                <a:effectLst/>
              </a:rPr>
              <a:t>Rámájana</a:t>
            </a:r>
          </a:p>
          <a:p>
            <a:pPr lvl="1"/>
            <a:r>
              <a:rPr lang="cs-CZ" sz="2400" dirty="0">
                <a:effectLst/>
              </a:rPr>
              <a:t>h</a:t>
            </a:r>
            <a:r>
              <a:rPr lang="cs-CZ" sz="2400" dirty="0" smtClean="0">
                <a:effectLst/>
              </a:rPr>
              <a:t>rdinský epos</a:t>
            </a:r>
          </a:p>
          <a:p>
            <a:pPr lvl="1"/>
            <a:r>
              <a:rPr lang="cs-CZ" sz="2400" dirty="0">
                <a:effectLst/>
              </a:rPr>
              <a:t>p</a:t>
            </a:r>
            <a:r>
              <a:rPr lang="cs-CZ" sz="2400" dirty="0" smtClean="0">
                <a:effectLst/>
              </a:rPr>
              <a:t>rinc </a:t>
            </a:r>
            <a:r>
              <a:rPr lang="cs-CZ" sz="2400" dirty="0" err="1" smtClean="0">
                <a:effectLst/>
              </a:rPr>
              <a:t>Ráma</a:t>
            </a:r>
            <a:endParaRPr lang="cs-CZ" sz="2400" dirty="0" smtClean="0">
              <a:effectLst/>
            </a:endParaRPr>
          </a:p>
          <a:p>
            <a:pPr lvl="1"/>
            <a:r>
              <a:rPr lang="cs-CZ" sz="2400" dirty="0">
                <a:effectLst/>
              </a:rPr>
              <a:t>m</a:t>
            </a:r>
            <a:r>
              <a:rPr lang="cs-CZ" sz="2400" dirty="0" smtClean="0">
                <a:effectLst/>
              </a:rPr>
              <a:t>anželka </a:t>
            </a:r>
            <a:r>
              <a:rPr lang="cs-CZ" sz="2400" dirty="0" err="1" smtClean="0">
                <a:effectLst/>
              </a:rPr>
              <a:t>Sita</a:t>
            </a:r>
            <a:endParaRPr lang="cs-CZ" sz="2400" dirty="0">
              <a:effectLst/>
            </a:endParaRPr>
          </a:p>
          <a:p>
            <a:r>
              <a:rPr lang="cs-CZ" sz="2800" dirty="0" smtClean="0">
                <a:effectLst/>
              </a:rPr>
              <a:t>Kámasútra</a:t>
            </a:r>
          </a:p>
          <a:p>
            <a:pPr lvl="1"/>
            <a:r>
              <a:rPr lang="cs-CZ" sz="2400" dirty="0">
                <a:effectLst/>
              </a:rPr>
              <a:t>u</a:t>
            </a:r>
            <a:r>
              <a:rPr lang="cs-CZ" sz="2400" dirty="0" smtClean="0">
                <a:effectLst/>
              </a:rPr>
              <a:t>mění milovat</a:t>
            </a:r>
            <a:endParaRPr lang="cs-CZ" sz="24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1865" y="2088320"/>
            <a:ext cx="2577799" cy="3702881"/>
          </a:xfrm>
        </p:spPr>
      </p:pic>
      <p:sp>
        <p:nvSpPr>
          <p:cNvPr id="6" name="TextovéPole 5"/>
          <p:cNvSpPr txBox="1"/>
          <p:nvPr/>
        </p:nvSpPr>
        <p:spPr>
          <a:xfrm>
            <a:off x="5251865" y="5791201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985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čína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>
                <a:effectLst/>
              </a:rPr>
              <a:t>izolovanost </a:t>
            </a:r>
          </a:p>
          <a:p>
            <a:r>
              <a:rPr lang="cs-CZ" sz="2400" dirty="0">
                <a:effectLst/>
              </a:rPr>
              <a:t>nábožensko-filosofické směry </a:t>
            </a:r>
            <a:endParaRPr lang="cs-CZ" sz="2400" dirty="0" smtClean="0">
              <a:effectLst/>
            </a:endParaRPr>
          </a:p>
          <a:p>
            <a:pPr lvl="1"/>
            <a:r>
              <a:rPr lang="cs-CZ" sz="2000" dirty="0" smtClean="0">
                <a:effectLst/>
              </a:rPr>
              <a:t>konfucianismus</a:t>
            </a:r>
          </a:p>
          <a:p>
            <a:pPr lvl="1"/>
            <a:r>
              <a:rPr lang="cs-CZ" sz="2000" dirty="0" smtClean="0">
                <a:effectLst/>
              </a:rPr>
              <a:t>taoismus</a:t>
            </a:r>
            <a:endParaRPr lang="cs-CZ" sz="2000" dirty="0">
              <a:effectLst/>
            </a:endParaRPr>
          </a:p>
          <a:p>
            <a:endParaRPr lang="cs-CZ" sz="1400" dirty="0">
              <a:effectLst/>
            </a:endParaRPr>
          </a:p>
          <a:p>
            <a:r>
              <a:rPr lang="cs-CZ" sz="2400" dirty="0" smtClean="0">
                <a:effectLst/>
              </a:rPr>
              <a:t>Hovory</a:t>
            </a:r>
          </a:p>
          <a:p>
            <a:pPr lvl="1"/>
            <a:r>
              <a:rPr lang="cs-CZ" sz="2000" dirty="0" smtClean="0">
                <a:effectLst/>
              </a:rPr>
              <a:t>dialogy filosofa Konfucia</a:t>
            </a:r>
            <a:endParaRPr lang="cs-CZ" sz="20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8836" y="2087563"/>
            <a:ext cx="1823328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620654" y="5805264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780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>
                <a:effectLst/>
              </a:rPr>
              <a:t>náboženské myšlenky</a:t>
            </a:r>
          </a:p>
          <a:p>
            <a:pPr lvl="1"/>
            <a:r>
              <a:rPr lang="cs-CZ" sz="2200" dirty="0" err="1" smtClean="0">
                <a:effectLst/>
              </a:rPr>
              <a:t>Zarathuštra</a:t>
            </a:r>
            <a:r>
              <a:rPr lang="cs-CZ" sz="2000" dirty="0">
                <a:effectLst/>
              </a:rPr>
              <a:t> </a:t>
            </a:r>
          </a:p>
          <a:p>
            <a:endParaRPr lang="cs-CZ" sz="1000" dirty="0">
              <a:effectLst/>
            </a:endParaRPr>
          </a:p>
          <a:p>
            <a:r>
              <a:rPr lang="cs-CZ" sz="2600" dirty="0" err="1" smtClean="0">
                <a:effectLst/>
              </a:rPr>
              <a:t>Avesta</a:t>
            </a:r>
            <a:endParaRPr lang="cs-CZ" sz="2600" dirty="0" smtClean="0">
              <a:effectLst/>
            </a:endParaRPr>
          </a:p>
          <a:p>
            <a:pPr lvl="1"/>
            <a:r>
              <a:rPr lang="cs-CZ" sz="2200" smtClean="0">
                <a:effectLst/>
              </a:rPr>
              <a:t>rituální </a:t>
            </a:r>
            <a:r>
              <a:rPr lang="cs-CZ" sz="2200" dirty="0" smtClean="0">
                <a:effectLst/>
              </a:rPr>
              <a:t>písn</a:t>
            </a:r>
            <a:r>
              <a:rPr lang="cs-CZ" sz="2200" dirty="0">
                <a:effectLst/>
              </a:rPr>
              <a:t>ě</a:t>
            </a:r>
            <a:r>
              <a:rPr lang="cs-CZ" sz="2200" dirty="0" smtClean="0">
                <a:effectLst/>
              </a:rPr>
              <a:t> </a:t>
            </a:r>
          </a:p>
          <a:p>
            <a:pPr lvl="1"/>
            <a:r>
              <a:rPr lang="cs-CZ" sz="2200" dirty="0">
                <a:effectLst/>
              </a:rPr>
              <a:t>b</a:t>
            </a:r>
            <a:r>
              <a:rPr lang="cs-CZ" sz="2200" dirty="0" smtClean="0">
                <a:effectLst/>
              </a:rPr>
              <a:t>áje</a:t>
            </a:r>
          </a:p>
          <a:p>
            <a:pPr lvl="1"/>
            <a:r>
              <a:rPr lang="cs-CZ" sz="2200" dirty="0">
                <a:effectLst/>
              </a:rPr>
              <a:t>m</a:t>
            </a:r>
            <a:r>
              <a:rPr lang="cs-CZ" sz="2200" dirty="0" smtClean="0">
                <a:effectLst/>
              </a:rPr>
              <a:t>odlitby</a:t>
            </a:r>
          </a:p>
          <a:p>
            <a:pPr lvl="1"/>
            <a:r>
              <a:rPr lang="cs-CZ" sz="2200" dirty="0" smtClean="0">
                <a:effectLst/>
              </a:rPr>
              <a:t>chvalozpěvy</a:t>
            </a:r>
          </a:p>
          <a:p>
            <a:pPr lvl="1"/>
            <a:r>
              <a:rPr lang="cs-CZ" sz="2200" dirty="0" smtClean="0">
                <a:effectLst/>
              </a:rPr>
              <a:t>náboženské </a:t>
            </a:r>
            <a:r>
              <a:rPr lang="cs-CZ" sz="2200" dirty="0">
                <a:effectLst/>
              </a:rPr>
              <a:t>zákony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6106" y="2087563"/>
            <a:ext cx="1928788" cy="3703637"/>
          </a:xfrm>
        </p:spPr>
      </p:pic>
    </p:spTree>
    <p:extLst>
      <p:ext uri="{BB962C8B-B14F-4D97-AF65-F5344CB8AC3E}">
        <p14:creationId xmlns:p14="http://schemas.microsoft.com/office/powerpoint/2010/main" val="220951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900" dirty="0"/>
              <a:t>o</a:t>
            </a:r>
            <a:r>
              <a:rPr lang="cs-CZ" sz="900" dirty="0" smtClean="0"/>
              <a:t>br. 1: </a:t>
            </a:r>
            <a:r>
              <a:rPr lang="en-US" sz="900" dirty="0" smtClean="0"/>
              <a:t>AUTOR </a:t>
            </a:r>
            <a:r>
              <a:rPr lang="en-US" sz="900" dirty="0"/>
              <a:t>NEUVEDEN. </a:t>
            </a:r>
            <a:r>
              <a:rPr lang="en-US" sz="900" i="1" dirty="0"/>
              <a:t>commons.wikimedia.org</a:t>
            </a:r>
            <a:r>
              <a:rPr lang="en-US" sz="900" dirty="0"/>
              <a:t> [online]. [cit. 1</a:t>
            </a:r>
            <a:r>
              <a:rPr lang="cs-CZ" sz="900" dirty="0"/>
              <a:t>2</a:t>
            </a:r>
            <a:r>
              <a:rPr lang="en-US" sz="900" dirty="0"/>
              <a:t>.10.2013]. </a:t>
            </a:r>
            <a:r>
              <a:rPr lang="en-US" sz="900" dirty="0" err="1"/>
              <a:t>Dostupn</a:t>
            </a:r>
            <a:r>
              <a:rPr lang="cs-CZ" sz="900" dirty="0"/>
              <a:t>ý </a:t>
            </a:r>
            <a:r>
              <a:rPr lang="en-US" sz="900" dirty="0" err="1"/>
              <a:t>na</a:t>
            </a:r>
            <a:r>
              <a:rPr lang="cs-CZ" sz="900" dirty="0"/>
              <a:t> </a:t>
            </a:r>
            <a:r>
              <a:rPr lang="en-US" sz="900" dirty="0"/>
              <a:t>WWW: http://commons.wikimedia.org/wiki/File:Cuneiform_script.jpg?uselang=cs</a:t>
            </a:r>
            <a:endParaRPr lang="cs-CZ" sz="900" dirty="0"/>
          </a:p>
          <a:p>
            <a:r>
              <a:rPr lang="cs-CZ" sz="900" dirty="0" smtClean="0"/>
              <a:t>obr. 2: PEEL</a:t>
            </a:r>
            <a:r>
              <a:rPr lang="cs-CZ" sz="900" dirty="0"/>
              <a:t>, Mike. </a:t>
            </a:r>
            <a:r>
              <a:rPr lang="cs-CZ" sz="900" i="1" dirty="0"/>
              <a:t>commons.wikimedia.org</a:t>
            </a:r>
            <a:r>
              <a:rPr lang="cs-CZ" sz="900" dirty="0"/>
              <a:t> [online]. [cit. </a:t>
            </a:r>
            <a:r>
              <a:rPr lang="cs-CZ" sz="900" dirty="0" smtClean="0"/>
              <a:t>17.10.2013</a:t>
            </a:r>
            <a:r>
              <a:rPr lang="cs-CZ" sz="900" dirty="0"/>
              <a:t>]. Dostupný na WWW: http://commons.wikimedia.org/wiki/File:British_Museum_Flood_Tablet_1.jpg?uselang=cs </a:t>
            </a:r>
            <a:endParaRPr lang="cs-CZ" sz="900" dirty="0" smtClean="0"/>
          </a:p>
          <a:p>
            <a:r>
              <a:rPr lang="cs-CZ" sz="900" dirty="0"/>
              <a:t>o</a:t>
            </a:r>
            <a:r>
              <a:rPr lang="cs-CZ" sz="900" dirty="0" smtClean="0"/>
              <a:t>br. 3: </a:t>
            </a:r>
            <a:r>
              <a:rPr lang="it-IT" sz="900" dirty="0" smtClean="0"/>
              <a:t>F-E-CAMERON</a:t>
            </a:r>
            <a:r>
              <a:rPr lang="it-IT" sz="900" dirty="0"/>
              <a:t>, Steve. </a:t>
            </a:r>
            <a:r>
              <a:rPr lang="it-IT" sz="900" i="1" dirty="0"/>
              <a:t>commons.wikimedia.org</a:t>
            </a:r>
            <a:r>
              <a:rPr lang="it-IT" sz="900" dirty="0"/>
              <a:t> [online]. [cit. </a:t>
            </a:r>
            <a:r>
              <a:rPr lang="it-IT" sz="900" dirty="0" smtClean="0"/>
              <a:t>1</a:t>
            </a:r>
            <a:r>
              <a:rPr lang="cs-CZ" sz="900" dirty="0" smtClean="0"/>
              <a:t>7</a:t>
            </a:r>
            <a:r>
              <a:rPr lang="it-IT" sz="900" dirty="0" smtClean="0"/>
              <a:t>.10.2013</a:t>
            </a:r>
            <a:r>
              <a:rPr lang="it-IT" sz="900" dirty="0"/>
              <a:t>]. Dostupný na WWW: http://</a:t>
            </a:r>
            <a:r>
              <a:rPr lang="it-IT" sz="900" dirty="0" smtClean="0"/>
              <a:t>commons.wikimedia.org/wiki/File:SFEC-RAMASSEUM-2009-11-14-0011.JPG</a:t>
            </a:r>
            <a:endParaRPr lang="cs-CZ" sz="900" dirty="0" smtClean="0"/>
          </a:p>
          <a:p>
            <a:r>
              <a:rPr lang="cs-CZ" sz="900" dirty="0"/>
              <a:t>o</a:t>
            </a:r>
            <a:r>
              <a:rPr lang="cs-CZ" sz="900" dirty="0" smtClean="0"/>
              <a:t>br. 4: JAKUBEC</a:t>
            </a:r>
            <a:r>
              <a:rPr lang="cs-CZ" sz="900" dirty="0"/>
              <a:t>, Karel. </a:t>
            </a:r>
            <a:r>
              <a:rPr lang="cs-CZ" sz="900" i="1" dirty="0"/>
              <a:t>commons.wikimedia.org</a:t>
            </a:r>
            <a:r>
              <a:rPr lang="cs-CZ" sz="900" dirty="0"/>
              <a:t> [online]. [cit. 12.10.2013]. Dostupný na WWW: http://commons.wikimedia.org/wiki/File:Kolos_Memnon_6.jpg?uselang=cs </a:t>
            </a:r>
            <a:endParaRPr lang="cs-CZ" sz="900" dirty="0" smtClean="0"/>
          </a:p>
          <a:p>
            <a:r>
              <a:rPr lang="cs-CZ" sz="900" dirty="0"/>
              <a:t>o</a:t>
            </a:r>
            <a:r>
              <a:rPr lang="cs-CZ" sz="900" dirty="0" smtClean="0"/>
              <a:t>br. 5: BODSWORTH</a:t>
            </a:r>
            <a:r>
              <a:rPr lang="cs-CZ" sz="900" dirty="0"/>
              <a:t>, Jon. </a:t>
            </a:r>
            <a:r>
              <a:rPr lang="cs-CZ" sz="900" i="1" dirty="0"/>
              <a:t>commons.wikimedia.org</a:t>
            </a:r>
            <a:r>
              <a:rPr lang="cs-CZ" sz="900" dirty="0"/>
              <a:t> [online]. [cit. </a:t>
            </a:r>
            <a:r>
              <a:rPr lang="cs-CZ" sz="900" dirty="0" smtClean="0"/>
              <a:t>17.10.2013</a:t>
            </a:r>
            <a:r>
              <a:rPr lang="cs-CZ" sz="900" dirty="0"/>
              <a:t>]. Dostupný na WWW: http://</a:t>
            </a:r>
            <a:r>
              <a:rPr lang="cs-CZ" sz="900" dirty="0" smtClean="0"/>
              <a:t>commons.wikimedia.org/w/index.php?search=faraon+achnaton&amp;title=Special%3ASearch&amp;uselang=cs</a:t>
            </a:r>
          </a:p>
          <a:p>
            <a:r>
              <a:rPr lang="cs-CZ" sz="900" dirty="0"/>
              <a:t>obr </a:t>
            </a:r>
            <a:r>
              <a:rPr lang="cs-CZ" sz="900" dirty="0" smtClean="0"/>
              <a:t>6: </a:t>
            </a:r>
            <a:r>
              <a:rPr lang="cs-CZ" sz="900" dirty="0"/>
              <a:t>HOEFNER, Michael. </a:t>
            </a:r>
            <a:r>
              <a:rPr lang="cs-CZ" sz="900" i="1" dirty="0"/>
              <a:t>commons.wikimedia.org</a:t>
            </a:r>
            <a:r>
              <a:rPr lang="cs-CZ" sz="900" dirty="0"/>
              <a:t> [online]. [cit. </a:t>
            </a:r>
            <a:r>
              <a:rPr lang="cs-CZ" sz="900" dirty="0" smtClean="0"/>
              <a:t>17.10.2013</a:t>
            </a:r>
            <a:r>
              <a:rPr lang="cs-CZ" sz="900" dirty="0"/>
              <a:t>]. Dostupný na WWW: http://commons.wikimedia.org/wiki/File:Buddha_1251876.jpg </a:t>
            </a:r>
          </a:p>
          <a:p>
            <a:r>
              <a:rPr lang="cs-CZ" sz="900" dirty="0" smtClean="0"/>
              <a:t>obr 7: </a:t>
            </a:r>
            <a:r>
              <a:rPr lang="en-US" sz="900" dirty="0" smtClean="0"/>
              <a:t>AUTOR </a:t>
            </a:r>
            <a:r>
              <a:rPr lang="en-US" sz="900" dirty="0"/>
              <a:t>NEUVEDEN. </a:t>
            </a:r>
            <a:r>
              <a:rPr lang="en-US" sz="900" i="1" dirty="0"/>
              <a:t>commons.wikimedia.org</a:t>
            </a:r>
            <a:r>
              <a:rPr lang="en-US" sz="900" dirty="0"/>
              <a:t> [online]. [cit. </a:t>
            </a:r>
            <a:r>
              <a:rPr lang="en-US" sz="900" dirty="0" smtClean="0"/>
              <a:t>1</a:t>
            </a:r>
            <a:r>
              <a:rPr lang="cs-CZ" sz="900" dirty="0" smtClean="0"/>
              <a:t>7</a:t>
            </a:r>
            <a:r>
              <a:rPr lang="en-US" sz="900" dirty="0" smtClean="0"/>
              <a:t>.10.2013</a:t>
            </a:r>
            <a:r>
              <a:rPr lang="en-US" sz="900" dirty="0"/>
              <a:t>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http://</a:t>
            </a:r>
            <a:r>
              <a:rPr lang="en-US" sz="900" dirty="0" smtClean="0"/>
              <a:t>commons.wikimedia.org/wiki/File:Lord_Rama_with_arrows.jpg</a:t>
            </a:r>
            <a:endParaRPr lang="cs-CZ" sz="900" dirty="0" smtClean="0"/>
          </a:p>
          <a:p>
            <a:r>
              <a:rPr lang="cs-CZ" sz="900" dirty="0"/>
              <a:t>o</a:t>
            </a:r>
            <a:r>
              <a:rPr lang="cs-CZ" sz="900" dirty="0" smtClean="0"/>
              <a:t>br. 8: </a:t>
            </a:r>
            <a:r>
              <a:rPr lang="en-US" sz="900" dirty="0" smtClean="0"/>
              <a:t>AUTOR </a:t>
            </a:r>
            <a:r>
              <a:rPr lang="en-US" sz="900" dirty="0"/>
              <a:t>NEUVEDEN. </a:t>
            </a:r>
            <a:r>
              <a:rPr lang="en-US" sz="900" i="1" dirty="0"/>
              <a:t>commons.wikimedia.org</a:t>
            </a:r>
            <a:r>
              <a:rPr lang="en-US" sz="900" dirty="0"/>
              <a:t> [online]. [cit. </a:t>
            </a:r>
            <a:r>
              <a:rPr lang="en-US" sz="900" dirty="0" smtClean="0"/>
              <a:t>1</a:t>
            </a:r>
            <a:r>
              <a:rPr lang="cs-CZ" sz="900" dirty="0" smtClean="0"/>
              <a:t>7</a:t>
            </a:r>
            <a:r>
              <a:rPr lang="en-US" sz="900" dirty="0" smtClean="0"/>
              <a:t>.10.2013</a:t>
            </a:r>
            <a:r>
              <a:rPr lang="en-US" sz="900" dirty="0"/>
              <a:t>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http://commons.wikimedia.org/wiki/File:Confucius_02.png?uselang=cs </a:t>
            </a:r>
            <a:endParaRPr lang="cs-CZ" sz="900" dirty="0" smtClean="0"/>
          </a:p>
          <a:p>
            <a:r>
              <a:rPr lang="cs-CZ" sz="900" dirty="0"/>
              <a:t>o</a:t>
            </a:r>
            <a:r>
              <a:rPr lang="cs-CZ" sz="900" dirty="0" smtClean="0"/>
              <a:t>br. 9: </a:t>
            </a:r>
            <a:r>
              <a:rPr lang="cs-CZ" sz="900" dirty="0"/>
              <a:t>XINSTALKER. </a:t>
            </a:r>
            <a:r>
              <a:rPr lang="cs-CZ" sz="900" i="1" dirty="0"/>
              <a:t>commons.wikimedia.org</a:t>
            </a:r>
            <a:r>
              <a:rPr lang="cs-CZ" sz="900" dirty="0"/>
              <a:t> [online]. [cit. </a:t>
            </a:r>
            <a:r>
              <a:rPr lang="cs-CZ" sz="900" dirty="0" smtClean="0"/>
              <a:t>17.10.2013</a:t>
            </a:r>
            <a:r>
              <a:rPr lang="cs-CZ" sz="900" dirty="0"/>
              <a:t>]. Dostupný na WWW: http://commons.wikimedia.org/wiki/File:Zarathustra.jpg?uselang=cs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3220</TotalTime>
  <Words>481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Nejstarší literární památky</vt:lpstr>
      <vt:lpstr>Sumer</vt:lpstr>
      <vt:lpstr>Sumer</vt:lpstr>
      <vt:lpstr>Egypt</vt:lpstr>
      <vt:lpstr>Egypt</vt:lpstr>
      <vt:lpstr>Indie</vt:lpstr>
      <vt:lpstr>Indie</vt:lpstr>
      <vt:lpstr>čína</vt:lpstr>
      <vt:lpstr>Persie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44</cp:revision>
  <dcterms:modified xsi:type="dcterms:W3CDTF">2013-12-17T21:15:06Z</dcterms:modified>
</cp:coreProperties>
</file>