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1" r:id="rId4"/>
    <p:sldId id="272" r:id="rId5"/>
    <p:sldId id="273" r:id="rId6"/>
    <p:sldId id="275" r:id="rId7"/>
    <p:sldId id="274" r:id="rId8"/>
    <p:sldId id="276" r:id="rId9"/>
    <p:sldId id="277" r:id="rId10"/>
    <p:sldId id="270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203567"/>
              </p:ext>
            </p:extLst>
          </p:nvPr>
        </p:nvGraphicFramePr>
        <p:xfrm>
          <a:off x="1043608" y="1124744"/>
          <a:ext cx="6792416" cy="3175301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VY_32_INOVACE_KRISTINA_EPPICHOVA_LITERATURA_STAROVEKU_NOVY_ZAKON_07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Bible – Nový zákon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27. 10. 2013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předkládá žákům základní informace o druhé části Bible.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400" dirty="0" smtClean="0"/>
              <a:t>Nový zákon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Nový zákon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část Bible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sán řecky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znik od 2. stol.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507060"/>
            <a:ext cx="3819525" cy="2864643"/>
          </a:xfrm>
        </p:spPr>
      </p:pic>
      <p:sp>
        <p:nvSpPr>
          <p:cNvPr id="6" name="TextovéPole 5"/>
          <p:cNvSpPr txBox="1"/>
          <p:nvPr/>
        </p:nvSpPr>
        <p:spPr>
          <a:xfrm>
            <a:off x="4630738" y="5371703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83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Nový zákon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ejstarší památka křesťanské literatury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lavní postavou 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36330"/>
            <a:ext cx="3096344" cy="3855946"/>
          </a:xfrm>
        </p:spPr>
      </p:pic>
      <p:sp>
        <p:nvSpPr>
          <p:cNvPr id="5" name="TextovéPole 4"/>
          <p:cNvSpPr txBox="1"/>
          <p:nvPr/>
        </p:nvSpPr>
        <p:spPr>
          <a:xfrm>
            <a:off x="899592" y="4581128"/>
            <a:ext cx="241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Ježíš </a:t>
            </a:r>
            <a:r>
              <a:rPr lang="cs-CZ" sz="3200" dirty="0" smtClean="0"/>
              <a:t>Kristus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79575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67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Nový zákon - obsah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Čtyři evangelia</a:t>
            </a:r>
          </a:p>
          <a:p>
            <a:pPr lvl="1"/>
            <a:r>
              <a:rPr lang="cs-CZ" sz="3000" dirty="0"/>
              <a:t>d</a:t>
            </a:r>
            <a:r>
              <a:rPr lang="cs-CZ" sz="3000" dirty="0" smtClean="0"/>
              <a:t>obré zprávy</a:t>
            </a:r>
          </a:p>
          <a:p>
            <a:r>
              <a:rPr lang="cs-CZ" sz="3200" dirty="0" smtClean="0"/>
              <a:t>Skutky apoštolů</a:t>
            </a:r>
          </a:p>
          <a:p>
            <a:r>
              <a:rPr lang="cs-CZ" sz="3200" dirty="0" smtClean="0"/>
              <a:t>Epištoly</a:t>
            </a:r>
          </a:p>
          <a:p>
            <a:r>
              <a:rPr lang="cs-CZ" sz="3200" dirty="0" smtClean="0"/>
              <a:t>Apokalypsa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7" y="1941993"/>
            <a:ext cx="2960929" cy="3849207"/>
          </a:xfrm>
        </p:spPr>
      </p:pic>
      <p:sp>
        <p:nvSpPr>
          <p:cNvPr id="6" name="TextovéPole 5"/>
          <p:cNvSpPr txBox="1"/>
          <p:nvPr/>
        </p:nvSpPr>
        <p:spPr>
          <a:xfrm>
            <a:off x="5004047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15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Evangelia</a:t>
            </a:r>
            <a:endParaRPr lang="cs-CZ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Matoušovo, Markovo, Lukášovo</a:t>
            </a: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yprávějí o Ježíši Kristovi</a:t>
            </a:r>
          </a:p>
          <a:p>
            <a:pPr lvl="1"/>
            <a:r>
              <a:rPr lang="cs-CZ" sz="2200" dirty="0"/>
              <a:t>ž</a:t>
            </a:r>
            <a:r>
              <a:rPr lang="cs-CZ" sz="2200" dirty="0" smtClean="0"/>
              <a:t>ivot</a:t>
            </a:r>
          </a:p>
          <a:p>
            <a:pPr lvl="1"/>
            <a:r>
              <a:rPr lang="cs-CZ" sz="2200" dirty="0"/>
              <a:t>u</a:t>
            </a:r>
            <a:r>
              <a:rPr lang="cs-CZ" sz="2200" dirty="0" smtClean="0"/>
              <a:t>mučení</a:t>
            </a:r>
          </a:p>
          <a:p>
            <a:pPr lvl="1"/>
            <a:r>
              <a:rPr lang="cs-CZ" sz="2200" dirty="0" smtClean="0"/>
              <a:t>zmrtvýchvstání</a:t>
            </a: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Janovo</a:t>
            </a:r>
            <a:endParaRPr lang="cs-CZ" sz="2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důrazňuje spasitelovu božskou podstatu</a:t>
            </a:r>
          </a:p>
          <a:p>
            <a:r>
              <a:rPr lang="cs-CZ" sz="2400" dirty="0" smtClean="0"/>
              <a:t>Kristus symbolickým ztělesnění názorů,         na nichž je založena křesťanská církev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444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Skutky apoštolů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epsal sv. Lukáš</a:t>
            </a:r>
          </a:p>
          <a:p>
            <a:endParaRPr lang="cs-CZ" sz="3200" dirty="0" smtClean="0"/>
          </a:p>
          <a:p>
            <a:r>
              <a:rPr lang="cs-CZ" sz="3200" dirty="0"/>
              <a:t>š</a:t>
            </a:r>
            <a:r>
              <a:rPr lang="cs-CZ" sz="3200" dirty="0" smtClean="0"/>
              <a:t>íření křesťanské víry Kristovými učedníky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667002"/>
            <a:ext cx="3819525" cy="2544758"/>
          </a:xfrm>
        </p:spPr>
      </p:pic>
      <p:sp>
        <p:nvSpPr>
          <p:cNvPr id="6" name="TextovéPole 5"/>
          <p:cNvSpPr txBox="1"/>
          <p:nvPr/>
        </p:nvSpPr>
        <p:spPr>
          <a:xfrm>
            <a:off x="4630738" y="521631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19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Epištoly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isty, dopisy </a:t>
            </a:r>
          </a:p>
          <a:p>
            <a:pPr lvl="1"/>
            <a:r>
              <a:rPr lang="cs-CZ" sz="3000" dirty="0" smtClean="0"/>
              <a:t>určené křesťanům</a:t>
            </a:r>
          </a:p>
          <a:p>
            <a:pPr marL="0" indent="0">
              <a:buNone/>
            </a:pPr>
            <a:endParaRPr lang="cs-CZ" sz="3000" dirty="0"/>
          </a:p>
          <a:p>
            <a:r>
              <a:rPr lang="cs-CZ" sz="3200" dirty="0"/>
              <a:t>v</a:t>
            </a:r>
            <a:r>
              <a:rPr lang="cs-CZ" sz="3200" dirty="0" smtClean="0"/>
              <a:t>ýklad Ježíšova učení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4849" y="2594856"/>
            <a:ext cx="3935819" cy="2612400"/>
          </a:xfrm>
        </p:spPr>
      </p:pic>
      <p:sp>
        <p:nvSpPr>
          <p:cNvPr id="6" name="TextovéPole 5"/>
          <p:cNvSpPr txBox="1"/>
          <p:nvPr/>
        </p:nvSpPr>
        <p:spPr>
          <a:xfrm>
            <a:off x="4514849" y="5211806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336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Apokalypsa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Zjevení sv. Jana</a:t>
            </a:r>
          </a:p>
          <a:p>
            <a:endParaRPr lang="cs-CZ" sz="1050" dirty="0"/>
          </a:p>
          <a:p>
            <a:r>
              <a:rPr lang="cs-CZ" sz="2800" dirty="0" smtClean="0"/>
              <a:t>konec světa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růzy a utrpení, které nastanou   před konečným střetem dobra a zla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760" y="2087563"/>
            <a:ext cx="2447480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316760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65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Texty mimo Nový zákon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apokryfy</a:t>
            </a:r>
          </a:p>
          <a:p>
            <a:pPr lvl="1"/>
            <a:r>
              <a:rPr lang="cs-CZ" sz="2800" dirty="0"/>
              <a:t>v</a:t>
            </a:r>
            <a:r>
              <a:rPr lang="cs-CZ" sz="2800" dirty="0" smtClean="0"/>
              <a:t>yprávění ze života Ježíše Krista</a:t>
            </a:r>
          </a:p>
          <a:p>
            <a:pPr lvl="1"/>
            <a:r>
              <a:rPr lang="cs-CZ" sz="2800" dirty="0"/>
              <a:t>c</a:t>
            </a:r>
            <a:r>
              <a:rPr lang="cs-CZ" sz="2800" dirty="0" smtClean="0"/>
              <a:t>írkev je neuznala za pravé (nekanonizovala je)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408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dirty="0"/>
              <a:t>o</a:t>
            </a:r>
            <a:r>
              <a:rPr lang="cs-CZ" sz="1200" dirty="0" smtClean="0"/>
              <a:t>br. 1: KOLEKTIV </a:t>
            </a:r>
            <a:r>
              <a:rPr lang="cs-CZ" sz="1200" dirty="0"/>
              <a:t>AUTORŮ.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27.10.2013</a:t>
            </a:r>
            <a:r>
              <a:rPr lang="cs-CZ" sz="1200" dirty="0"/>
              <a:t>]. Dostupný na WWW: http://commons.wikimedia.org/wiki/File:Bible_Kralicka.JPG?uselang=cs 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2: ŽVÁČEK</a:t>
            </a:r>
            <a:r>
              <a:rPr lang="cs-CZ" sz="1200" dirty="0"/>
              <a:t>, Ondřej.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27.10.2013</a:t>
            </a:r>
            <a:r>
              <a:rPr lang="cs-CZ" sz="1200" dirty="0"/>
              <a:t>]. Dostupný na WWW: http://commons.wikimedia.org/wiki/File:Je%C5%BE%C3%AD%C5%A1_Kristus.jpg?uselang=cs 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3: WIDMANSTETTER</a:t>
            </a:r>
            <a:r>
              <a:rPr lang="cs-CZ" sz="1200" dirty="0"/>
              <a:t>, J. A..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27.10.2013</a:t>
            </a:r>
            <a:r>
              <a:rPr lang="cs-CZ" sz="1200" dirty="0"/>
              <a:t>]. Dostupný na WWW: http://</a:t>
            </a:r>
            <a:r>
              <a:rPr lang="cs-CZ" sz="1200" dirty="0" smtClean="0"/>
              <a:t>commons.wikimedia.org/wiki/File:Evangelium_Syriace_1555.jpg?uselang=cs</a:t>
            </a:r>
          </a:p>
          <a:p>
            <a:r>
              <a:rPr lang="cs-CZ" sz="1200" dirty="0"/>
              <a:t>o</a:t>
            </a:r>
            <a:r>
              <a:rPr lang="cs-CZ" sz="1200" dirty="0" smtClean="0"/>
              <a:t>br. 4: JAKUBEC</a:t>
            </a:r>
            <a:r>
              <a:rPr lang="cs-CZ" sz="1200" dirty="0"/>
              <a:t>, Karel.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27.10.2013</a:t>
            </a:r>
            <a:r>
              <a:rPr lang="cs-CZ" sz="1200" dirty="0"/>
              <a:t>]. Dostupný na WWW: http://</a:t>
            </a:r>
            <a:r>
              <a:rPr lang="cs-CZ" sz="1200" dirty="0" smtClean="0"/>
              <a:t>commons.wikimedia.org/wiki/File:Prague_Orloj_Ond%C5%99ej_a_Mat%C4%9Bj_min.jpg?uselang=cs</a:t>
            </a:r>
          </a:p>
          <a:p>
            <a:r>
              <a:rPr lang="cs-CZ" sz="1200" dirty="0"/>
              <a:t>o</a:t>
            </a:r>
            <a:r>
              <a:rPr lang="cs-CZ" sz="1200" dirty="0" smtClean="0"/>
              <a:t>br. 5: SKÁLA</a:t>
            </a:r>
            <a:r>
              <a:rPr lang="cs-CZ" sz="1200" dirty="0"/>
              <a:t>, Ben.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</a:t>
            </a:r>
            <a:r>
              <a:rPr lang="cs-CZ" sz="1200" dirty="0" smtClean="0"/>
              <a:t>27.10.2013</a:t>
            </a:r>
            <a:r>
              <a:rPr lang="cs-CZ" sz="1200" dirty="0"/>
              <a:t>]. Dostupný na WWW: http://commons.wikimedia.org/wiki/File:Pam%C3%A1tn%C3%ADk-Kralice--Nov%C3%BD-z%C3%A1kon-z-Kralic1601.jpg?uselang=cs </a:t>
            </a:r>
            <a:endParaRPr lang="cs-CZ" sz="1200" dirty="0" smtClean="0"/>
          </a:p>
          <a:p>
            <a:r>
              <a:rPr lang="cs-CZ" sz="1200" dirty="0"/>
              <a:t>o</a:t>
            </a:r>
            <a:r>
              <a:rPr lang="cs-CZ" sz="1200" dirty="0" smtClean="0"/>
              <a:t>br. 6: </a:t>
            </a:r>
            <a:r>
              <a:rPr lang="en-US" sz="1200" dirty="0" smtClean="0"/>
              <a:t>AUTOR </a:t>
            </a:r>
            <a:r>
              <a:rPr lang="en-US" sz="1200" dirty="0"/>
              <a:t>NEUVEDEN.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2</a:t>
            </a:r>
            <a:r>
              <a:rPr lang="cs-CZ" sz="1200" dirty="0" smtClean="0"/>
              <a:t>7</a:t>
            </a:r>
            <a:r>
              <a:rPr lang="en-US" sz="1200" dirty="0" smtClean="0"/>
              <a:t>.10.2013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http://commons.wikimedia.org/wiki/File:Lorvao3.jpg?uselang=cs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6542</TotalTime>
  <Words>413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Nový zákon</vt:lpstr>
      <vt:lpstr>Nový zákon</vt:lpstr>
      <vt:lpstr>Nový zákon</vt:lpstr>
      <vt:lpstr>Nový zákon - obsah</vt:lpstr>
      <vt:lpstr>Evangelia</vt:lpstr>
      <vt:lpstr>Skutky apoštolů</vt:lpstr>
      <vt:lpstr>Epištoly</vt:lpstr>
      <vt:lpstr>Apokalypsa</vt:lpstr>
      <vt:lpstr>Texty mimo Nový zákon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24</cp:revision>
  <dcterms:modified xsi:type="dcterms:W3CDTF">2013-12-18T18:35:03Z</dcterms:modified>
</cp:coreProperties>
</file>