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custDataLst>
    <p:tags r:id="rId16"/>
  </p:custData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21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tags" Target="tags/tag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10B59F-7640-4A36-BE08-42E767821681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88F72D-9C0E-4B1E-8EB1-1C60CCBF31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6981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56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39032340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9174779"/>
              </p:ext>
            </p:extLst>
          </p:nvPr>
        </p:nvGraphicFramePr>
        <p:xfrm>
          <a:off x="457200" y="2204864"/>
          <a:ext cx="8280919" cy="364044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Předběžná a tepelná</a:t>
                      </a:r>
                      <a:r>
                        <a:rPr lang="cs-CZ" sz="2000" baseline="0" dirty="0" smtClean="0">
                          <a:effectLst/>
                        </a:rPr>
                        <a:t> úprava potravin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Test – předběžná příprava pokrmů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VY_(32)_INOVACE_2.B_T_08(20)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6693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/>
    </mc:Choice>
    <mc:Fallback>
      <p:transition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Cílem je ověřit znalosti z oblasti předběžné přípravy potravin.</a:t>
            </a:r>
          </a:p>
          <a:p>
            <a:r>
              <a:rPr lang="cs-CZ" dirty="0" smtClean="0"/>
              <a:t>Úkolem je správně odpovědět na otázky, po označení správné odpovědi se ozve potlesk a automaticky se zobrazí nová otázka. Při označení špatné odpovědi se ozve řinčení skla.</a:t>
            </a:r>
          </a:p>
          <a:p>
            <a:r>
              <a:rPr lang="cs-CZ" dirty="0"/>
              <a:t>Materiál je určen </a:t>
            </a:r>
            <a:r>
              <a:rPr lang="cs-CZ" dirty="0" smtClean="0"/>
              <a:t>pro žáky prvního ročníku oboru </a:t>
            </a:r>
            <a:r>
              <a:rPr lang="cs-CZ" dirty="0"/>
              <a:t>kuchařské </a:t>
            </a:r>
            <a:r>
              <a:rPr lang="cs-CZ" dirty="0" smtClean="0"/>
              <a:t>práce.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4482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Test – </a:t>
            </a:r>
            <a:r>
              <a:rPr lang="cs-CZ" dirty="0" smtClean="0"/>
              <a:t>předběžná úprava potravin</a:t>
            </a:r>
            <a:endParaRPr lang="cs-CZ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Petra Pechová </a:t>
            </a:r>
            <a:r>
              <a:rPr lang="cs-CZ" dirty="0" smtClean="0"/>
              <a:t>2012</a:t>
            </a:r>
            <a:endParaRPr lang="cs-CZ" dirty="0"/>
          </a:p>
        </p:txBody>
      </p:sp>
      <p:sp>
        <p:nvSpPr>
          <p:cNvPr id="4100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3923928" y="5050971"/>
            <a:ext cx="1524000" cy="762000"/>
          </a:xfrm>
          <a:prstGeom prst="actionButtonForwardNex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948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předběžně upravujeme rýži?</a:t>
            </a:r>
            <a:endParaRPr lang="cs-CZ" dirty="0"/>
          </a:p>
        </p:txBody>
      </p:sp>
      <p:sp>
        <p:nvSpPr>
          <p:cNvPr id="5123" name="Oval 3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918173" y="1922782"/>
            <a:ext cx="2980184" cy="1871464"/>
          </a:xfrm>
          <a:prstGeom prst="ellipse">
            <a:avLst/>
          </a:prstGeom>
          <a:solidFill>
            <a:srgbClr val="66CC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/>
              <a:t>Přebereme, namočíme,</a:t>
            </a:r>
          </a:p>
          <a:p>
            <a:pPr algn="ctr"/>
            <a:r>
              <a:rPr lang="cs-CZ" sz="2000" dirty="0"/>
              <a:t> </a:t>
            </a:r>
            <a:r>
              <a:rPr lang="cs-CZ" sz="2000" dirty="0" smtClean="0"/>
              <a:t>osolíme. </a:t>
            </a:r>
            <a:endParaRPr lang="cs-CZ" sz="2000" dirty="0"/>
          </a:p>
        </p:txBody>
      </p:sp>
      <p:sp>
        <p:nvSpPr>
          <p:cNvPr id="5124" name="Oval 4">
            <a:hlinkClick r:id="" action="ppaction://hlinkshowjump?jump=nextslide">
              <a:snd r:embed="rId3" name="applause.wav"/>
            </a:hlinkClick>
          </p:cNvPr>
          <p:cNvSpPr>
            <a:spLocks noChangeArrowheads="1"/>
          </p:cNvSpPr>
          <p:nvPr/>
        </p:nvSpPr>
        <p:spPr bwMode="auto">
          <a:xfrm>
            <a:off x="4724400" y="4296409"/>
            <a:ext cx="2787352" cy="1899050"/>
          </a:xfrm>
          <a:prstGeom prst="ellipse">
            <a:avLst/>
          </a:prstGeom>
          <a:solidFill>
            <a:srgbClr val="66CC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/>
              <a:t>Přebereme, vypereme,</a:t>
            </a:r>
          </a:p>
          <a:p>
            <a:pPr algn="ctr"/>
            <a:r>
              <a:rPr lang="cs-CZ" sz="2000" dirty="0"/>
              <a:t> </a:t>
            </a:r>
            <a:r>
              <a:rPr lang="cs-CZ" sz="2000" dirty="0" smtClean="0"/>
              <a:t>spaříme.</a:t>
            </a:r>
            <a:endParaRPr lang="cs-CZ" sz="2000" dirty="0"/>
          </a:p>
          <a:p>
            <a:pPr algn="ctr"/>
            <a:endParaRPr kumimoji="0" lang="cs-CZ" sz="2000" dirty="0"/>
          </a:p>
        </p:txBody>
      </p:sp>
      <p:sp>
        <p:nvSpPr>
          <p:cNvPr id="5127" name="Oval 7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981742" y="4296409"/>
            <a:ext cx="2916560" cy="1965920"/>
          </a:xfrm>
          <a:prstGeom prst="ellipse">
            <a:avLst/>
          </a:prstGeom>
          <a:solidFill>
            <a:srgbClr val="66CC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kumimoji="0" lang="cs-CZ" sz="2000" dirty="0" smtClean="0"/>
              <a:t>Přebereme, vypereme, </a:t>
            </a:r>
          </a:p>
          <a:p>
            <a:pPr algn="ctr"/>
            <a:r>
              <a:rPr lang="cs-CZ" sz="2000" dirty="0"/>
              <a:t>n</a:t>
            </a:r>
            <a:r>
              <a:rPr lang="cs-CZ" sz="2000" dirty="0" smtClean="0"/>
              <a:t>akrájíme.</a:t>
            </a:r>
            <a:endParaRPr kumimoji="0" lang="cs-CZ" sz="2000" dirty="0"/>
          </a:p>
        </p:txBody>
      </p:sp>
      <p:sp>
        <p:nvSpPr>
          <p:cNvPr id="5128" name="Oval 8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4499992" y="1922782"/>
            <a:ext cx="2895600" cy="1867272"/>
          </a:xfrm>
          <a:prstGeom prst="ellipse">
            <a:avLst/>
          </a:prstGeom>
          <a:solidFill>
            <a:srgbClr val="66CC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 smtClean="0"/>
              <a:t>Přebereme, namočíme</a:t>
            </a:r>
          </a:p>
          <a:p>
            <a:pPr algn="ctr"/>
            <a:r>
              <a:rPr lang="cs-CZ" sz="2000" dirty="0" smtClean="0"/>
              <a:t> ve studené vodě.</a:t>
            </a:r>
            <a:endParaRPr kumimoji="0" lang="cs-CZ" sz="2000" dirty="0"/>
          </a:p>
        </p:txBody>
      </p:sp>
    </p:spTree>
    <p:extLst>
      <p:ext uri="{BB962C8B-B14F-4D97-AF65-F5344CB8AC3E}">
        <p14:creationId xmlns:p14="http://schemas.microsoft.com/office/powerpoint/2010/main" val="3402528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Maso omýváme:</a:t>
            </a:r>
            <a:endParaRPr lang="cs-CZ" dirty="0"/>
          </a:p>
        </p:txBody>
      </p:sp>
      <p:sp>
        <p:nvSpPr>
          <p:cNvPr id="6147" name="Oval 3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4800600" y="2057400"/>
            <a:ext cx="2667000" cy="1676400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kumimoji="0" lang="cs-CZ" sz="2000" dirty="0" smtClean="0"/>
              <a:t>Neomýváme, </a:t>
            </a:r>
          </a:p>
          <a:p>
            <a:pPr algn="ctr"/>
            <a:r>
              <a:rPr kumimoji="0" lang="cs-CZ" sz="2000" dirty="0" smtClean="0"/>
              <a:t>je již omyté.</a:t>
            </a:r>
            <a:endParaRPr kumimoji="0" lang="cs-CZ" sz="2000" dirty="0"/>
          </a:p>
        </p:txBody>
      </p:sp>
      <p:sp>
        <p:nvSpPr>
          <p:cNvPr id="6148" name="Oval 4">
            <a:hlinkClick r:id="" action="ppaction://hlinkshowjump?jump=nextslide">
              <a:snd r:embed="rId3" name="applause.wav"/>
            </a:hlinkClick>
          </p:cNvPr>
          <p:cNvSpPr>
            <a:spLocks noChangeArrowheads="1"/>
          </p:cNvSpPr>
          <p:nvPr/>
        </p:nvSpPr>
        <p:spPr bwMode="auto">
          <a:xfrm>
            <a:off x="1447800" y="2057400"/>
            <a:ext cx="2667000" cy="1676400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kumimoji="0" lang="cs-CZ" sz="2000" dirty="0" smtClean="0"/>
              <a:t>Pod studenou </a:t>
            </a:r>
          </a:p>
          <a:p>
            <a:pPr algn="ctr"/>
            <a:r>
              <a:rPr kumimoji="0" lang="cs-CZ" sz="2000" dirty="0" smtClean="0"/>
              <a:t>tekoucí vodou.</a:t>
            </a:r>
            <a:endParaRPr kumimoji="0" lang="cs-CZ" sz="2000" dirty="0"/>
          </a:p>
        </p:txBody>
      </p:sp>
      <p:sp>
        <p:nvSpPr>
          <p:cNvPr id="6149" name="Oval 5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1219200" y="4343400"/>
            <a:ext cx="2667000" cy="1676400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kumimoji="0" lang="cs-CZ" sz="2000" dirty="0" smtClean="0"/>
              <a:t>Pod tekoucí teplou </a:t>
            </a:r>
          </a:p>
          <a:p>
            <a:pPr algn="ctr"/>
            <a:r>
              <a:rPr kumimoji="0" lang="cs-CZ" sz="2000" dirty="0" smtClean="0"/>
              <a:t>vodou.</a:t>
            </a:r>
            <a:endParaRPr kumimoji="0" lang="cs-CZ" sz="2000" dirty="0"/>
          </a:p>
        </p:txBody>
      </p:sp>
      <p:sp>
        <p:nvSpPr>
          <p:cNvPr id="6150" name="Oval 6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5029200" y="4419600"/>
            <a:ext cx="2667000" cy="1676400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 smtClean="0"/>
              <a:t>Ve studené vodě, </a:t>
            </a:r>
          </a:p>
          <a:p>
            <a:pPr algn="ctr"/>
            <a:r>
              <a:rPr lang="cs-CZ" sz="2000" dirty="0" smtClean="0"/>
              <a:t>nemusí být tekoucí</a:t>
            </a:r>
            <a:r>
              <a:rPr lang="cs-CZ" dirty="0" smtClean="0"/>
              <a:t>.</a:t>
            </a:r>
            <a:endParaRPr kumimoji="0" lang="cs-CZ" dirty="0"/>
          </a:p>
        </p:txBody>
      </p:sp>
    </p:spTree>
    <p:extLst>
      <p:ext uri="{BB962C8B-B14F-4D97-AF65-F5344CB8AC3E}">
        <p14:creationId xmlns:p14="http://schemas.microsoft.com/office/powerpoint/2010/main" val="22320860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mletí používáme maso:</a:t>
            </a:r>
            <a:endParaRPr lang="cs-CZ" dirty="0"/>
          </a:p>
        </p:txBody>
      </p:sp>
      <p:sp>
        <p:nvSpPr>
          <p:cNvPr id="7171" name="Oval 3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1219200" y="2743200"/>
            <a:ext cx="2667000" cy="1676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/>
              <a:t>v</a:t>
            </a:r>
            <a:r>
              <a:rPr kumimoji="0" lang="cs-CZ" sz="2000" dirty="0" smtClean="0"/>
              <a:t>ysoké jakosti</a:t>
            </a:r>
            <a:endParaRPr kumimoji="0" lang="cs-CZ" sz="2000" dirty="0"/>
          </a:p>
        </p:txBody>
      </p:sp>
      <p:sp>
        <p:nvSpPr>
          <p:cNvPr id="7172" name="Oval 4">
            <a:hlinkClick r:id="" action="ppaction://hlinkshowjump?jump=nextslide">
              <a:snd r:embed="rId3" name="applause.wav"/>
            </a:hlinkClick>
          </p:cNvPr>
          <p:cNvSpPr>
            <a:spLocks noChangeArrowheads="1"/>
          </p:cNvSpPr>
          <p:nvPr/>
        </p:nvSpPr>
        <p:spPr bwMode="auto">
          <a:xfrm>
            <a:off x="4788024" y="2653496"/>
            <a:ext cx="2667000" cy="1676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/>
              <a:t>m</a:t>
            </a:r>
            <a:r>
              <a:rPr kumimoji="0" lang="cs-CZ" sz="2000" dirty="0" smtClean="0"/>
              <a:t>éně jakostní</a:t>
            </a:r>
            <a:endParaRPr kumimoji="0" lang="cs-CZ" sz="2000" dirty="0"/>
          </a:p>
        </p:txBody>
      </p:sp>
    </p:spTree>
    <p:extLst>
      <p:ext uri="{BB962C8B-B14F-4D97-AF65-F5344CB8AC3E}">
        <p14:creationId xmlns:p14="http://schemas.microsoft.com/office/powerpoint/2010/main" val="2491768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 hrabavou drůbež patří:</a:t>
            </a:r>
            <a:endParaRPr lang="cs-CZ" dirty="0"/>
          </a:p>
        </p:txBody>
      </p:sp>
      <p:sp>
        <p:nvSpPr>
          <p:cNvPr id="8195" name="Oval 3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1295621" y="2119132"/>
            <a:ext cx="2667000" cy="1676400"/>
          </a:xfrm>
          <a:prstGeom prst="ellipse">
            <a:avLst/>
          </a:prstGeom>
          <a:solidFill>
            <a:srgbClr val="FF99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 smtClean="0"/>
              <a:t>bažant</a:t>
            </a:r>
            <a:endParaRPr kumimoji="0" lang="cs-CZ" sz="2000" dirty="0"/>
          </a:p>
        </p:txBody>
      </p:sp>
      <p:sp>
        <p:nvSpPr>
          <p:cNvPr id="8196" name="Oval 4">
            <a:hlinkClick r:id="" action="ppaction://hlinkshowjump?jump=nextslide">
              <a:snd r:embed="rId3" name="applause.wav"/>
            </a:hlinkClick>
          </p:cNvPr>
          <p:cNvSpPr>
            <a:spLocks noChangeArrowheads="1"/>
          </p:cNvSpPr>
          <p:nvPr/>
        </p:nvSpPr>
        <p:spPr bwMode="auto">
          <a:xfrm>
            <a:off x="4978378" y="2119132"/>
            <a:ext cx="2667000" cy="1676400"/>
          </a:xfrm>
          <a:prstGeom prst="ellipse">
            <a:avLst/>
          </a:prstGeom>
          <a:solidFill>
            <a:srgbClr val="FF99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kumimoji="0" lang="cs-CZ" sz="2000" dirty="0" smtClean="0"/>
              <a:t>krůta</a:t>
            </a:r>
            <a:endParaRPr kumimoji="0" lang="cs-CZ" sz="2000" dirty="0"/>
          </a:p>
        </p:txBody>
      </p:sp>
      <p:sp>
        <p:nvSpPr>
          <p:cNvPr id="8197" name="Oval 5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1403648" y="4279739"/>
            <a:ext cx="2667000" cy="1676400"/>
          </a:xfrm>
          <a:prstGeom prst="ellipse">
            <a:avLst/>
          </a:prstGeom>
          <a:solidFill>
            <a:srgbClr val="FF99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 smtClean="0"/>
              <a:t>husa</a:t>
            </a:r>
            <a:endParaRPr kumimoji="0" lang="cs-CZ" sz="2000" dirty="0"/>
          </a:p>
        </p:txBody>
      </p:sp>
      <p:sp>
        <p:nvSpPr>
          <p:cNvPr id="8198" name="Oval 6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5029200" y="4419600"/>
            <a:ext cx="2667000" cy="1676400"/>
          </a:xfrm>
          <a:prstGeom prst="ellipse">
            <a:avLst/>
          </a:prstGeom>
          <a:solidFill>
            <a:srgbClr val="FF99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 smtClean="0"/>
              <a:t>koroptev</a:t>
            </a:r>
            <a:endParaRPr kumimoji="0" lang="cs-CZ" sz="2000" dirty="0"/>
          </a:p>
        </p:txBody>
      </p:sp>
    </p:spTree>
    <p:extLst>
      <p:ext uri="{BB962C8B-B14F-4D97-AF65-F5344CB8AC3E}">
        <p14:creationId xmlns:p14="http://schemas.microsoft.com/office/powerpoint/2010/main" val="1370599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Šupiny ryb nejlépe odstraníme:</a:t>
            </a:r>
            <a:endParaRPr lang="cs-CZ" dirty="0"/>
          </a:p>
        </p:txBody>
      </p:sp>
      <p:sp>
        <p:nvSpPr>
          <p:cNvPr id="9219" name="Oval 3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1423536" y="2133600"/>
            <a:ext cx="2667000" cy="1676400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/>
              <a:t>o</a:t>
            </a:r>
            <a:r>
              <a:rPr lang="cs-CZ" sz="2000" dirty="0" smtClean="0"/>
              <a:t>d hlavy k ocasu</a:t>
            </a:r>
            <a:endParaRPr kumimoji="0" lang="cs-CZ" sz="2000" dirty="0"/>
          </a:p>
        </p:txBody>
      </p:sp>
      <p:sp>
        <p:nvSpPr>
          <p:cNvPr id="9220" name="Oval 4">
            <a:hlinkClick r:id="" action="ppaction://hlinkshowjump?jump=nextslide">
              <a:snd r:embed="rId3" name="applause.wav"/>
            </a:hlinkClick>
          </p:cNvPr>
          <p:cNvSpPr>
            <a:spLocks noChangeArrowheads="1"/>
          </p:cNvSpPr>
          <p:nvPr/>
        </p:nvSpPr>
        <p:spPr bwMode="auto">
          <a:xfrm>
            <a:off x="1295400" y="4191000"/>
            <a:ext cx="2667000" cy="1676400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/>
              <a:t>o</a:t>
            </a:r>
            <a:r>
              <a:rPr kumimoji="0" lang="cs-CZ" sz="2000" dirty="0" smtClean="0"/>
              <a:t>d ocasu k hlavě</a:t>
            </a:r>
            <a:endParaRPr kumimoji="0" lang="cs-CZ" sz="2000" dirty="0"/>
          </a:p>
        </p:txBody>
      </p:sp>
      <p:sp>
        <p:nvSpPr>
          <p:cNvPr id="9221" name="Oval 5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4800600" y="2209800"/>
            <a:ext cx="2667000" cy="1676400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kumimoji="0" lang="cs-CZ" sz="2000" dirty="0" smtClean="0"/>
              <a:t>spařováním</a:t>
            </a:r>
            <a:endParaRPr kumimoji="0" lang="cs-CZ" sz="2000" dirty="0"/>
          </a:p>
        </p:txBody>
      </p:sp>
      <p:sp>
        <p:nvSpPr>
          <p:cNvPr id="9222" name="Oval 6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5029200" y="4419600"/>
            <a:ext cx="2667000" cy="1676400"/>
          </a:xfrm>
          <a:prstGeom prst="ellipse">
            <a:avLst/>
          </a:prstGeom>
          <a:solidFill>
            <a:srgbClr val="66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/>
              <a:t>d</a:t>
            </a:r>
            <a:r>
              <a:rPr kumimoji="0" lang="cs-CZ" sz="2000" dirty="0" smtClean="0"/>
              <a:t>louhým máčením</a:t>
            </a:r>
            <a:endParaRPr kumimoji="0" lang="cs-CZ" sz="2000" dirty="0"/>
          </a:p>
        </p:txBody>
      </p:sp>
    </p:spTree>
    <p:extLst>
      <p:ext uri="{BB962C8B-B14F-4D97-AF65-F5344CB8AC3E}">
        <p14:creationId xmlns:p14="http://schemas.microsoft.com/office/powerpoint/2010/main" val="3079464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Naškrábané maso zůstane:</a:t>
            </a:r>
            <a:endParaRPr lang="cs-CZ" dirty="0"/>
          </a:p>
        </p:txBody>
      </p:sp>
      <p:sp>
        <p:nvSpPr>
          <p:cNvPr id="10243" name="Oval 3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4634214" y="2055174"/>
            <a:ext cx="2667000" cy="1676400"/>
          </a:xfrm>
          <a:prstGeom prst="ellipse">
            <a:avLst/>
          </a:prstGeom>
          <a:solidFill>
            <a:srgbClr val="FF00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kumimoji="0" lang="cs-CZ" sz="2000" dirty="0" smtClean="0"/>
              <a:t>s malým množstvím </a:t>
            </a:r>
          </a:p>
          <a:p>
            <a:pPr algn="ctr"/>
            <a:r>
              <a:rPr kumimoji="0" lang="cs-CZ" sz="2000" dirty="0" smtClean="0"/>
              <a:t>tuku</a:t>
            </a:r>
          </a:p>
        </p:txBody>
      </p:sp>
      <p:sp>
        <p:nvSpPr>
          <p:cNvPr id="10244" name="Oval 4">
            <a:hlinkClick r:id="" action="ppaction://hlinkshowjump?jump=nextslide">
              <a:snd r:embed="rId3" name="applause.wav"/>
            </a:hlinkClick>
          </p:cNvPr>
          <p:cNvSpPr>
            <a:spLocks noChangeArrowheads="1"/>
          </p:cNvSpPr>
          <p:nvPr/>
        </p:nvSpPr>
        <p:spPr bwMode="auto">
          <a:xfrm>
            <a:off x="1547664" y="2057400"/>
            <a:ext cx="2667000" cy="1676400"/>
          </a:xfrm>
          <a:prstGeom prst="ellipse">
            <a:avLst/>
          </a:prstGeom>
          <a:solidFill>
            <a:srgbClr val="FF00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kumimoji="0" lang="cs-CZ" sz="2000" dirty="0" smtClean="0"/>
              <a:t>bez veškerých žilek</a:t>
            </a:r>
            <a:endParaRPr kumimoji="0" lang="cs-CZ" sz="2000" dirty="0"/>
          </a:p>
        </p:txBody>
      </p:sp>
      <p:sp>
        <p:nvSpPr>
          <p:cNvPr id="10245" name="Oval 5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1295400" y="4343400"/>
            <a:ext cx="2667000" cy="1676400"/>
          </a:xfrm>
          <a:prstGeom prst="ellipse">
            <a:avLst/>
          </a:prstGeom>
          <a:solidFill>
            <a:srgbClr val="FF00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/>
              <a:t>j</a:t>
            </a:r>
            <a:r>
              <a:rPr kumimoji="0" lang="cs-CZ" sz="2000" dirty="0" smtClean="0"/>
              <a:t>emné, s malým </a:t>
            </a:r>
          </a:p>
          <a:p>
            <a:pPr algn="ctr"/>
            <a:r>
              <a:rPr kumimoji="0" lang="cs-CZ" sz="2000" dirty="0" smtClean="0"/>
              <a:t>množstvím žilek</a:t>
            </a:r>
            <a:endParaRPr kumimoji="0" lang="cs-CZ" sz="2000" dirty="0"/>
          </a:p>
        </p:txBody>
      </p:sp>
      <p:sp>
        <p:nvSpPr>
          <p:cNvPr id="10246" name="Oval 6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4724400" y="4267200"/>
            <a:ext cx="2667000" cy="1676400"/>
          </a:xfrm>
          <a:prstGeom prst="ellipse">
            <a:avLst/>
          </a:prstGeom>
          <a:solidFill>
            <a:srgbClr val="FF00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/>
              <a:t>d</a:t>
            </a:r>
            <a:r>
              <a:rPr kumimoji="0" lang="cs-CZ" sz="2000" dirty="0" smtClean="0"/>
              <a:t>éle trvanlivé</a:t>
            </a:r>
            <a:endParaRPr kumimoji="0" lang="cs-CZ" sz="2000" dirty="0"/>
          </a:p>
        </p:txBody>
      </p:sp>
    </p:spTree>
    <p:extLst>
      <p:ext uri="{BB962C8B-B14F-4D97-AF65-F5344CB8AC3E}">
        <p14:creationId xmlns:p14="http://schemas.microsoft.com/office/powerpoint/2010/main" val="2860941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Kosti po vykosťování:</a:t>
            </a:r>
            <a:endParaRPr lang="cs-CZ" dirty="0"/>
          </a:p>
        </p:txBody>
      </p:sp>
      <p:sp>
        <p:nvSpPr>
          <p:cNvPr id="11267" name="Oval 3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1219200" y="2362200"/>
            <a:ext cx="2667000" cy="1676400"/>
          </a:xfrm>
          <a:prstGeom prst="ellipse">
            <a:avLst/>
          </a:prstGeom>
          <a:solidFill>
            <a:srgbClr val="0099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/>
              <a:t>s</a:t>
            </a:r>
            <a:r>
              <a:rPr lang="cs-CZ" sz="2000" dirty="0" smtClean="0"/>
              <a:t>e již nesmí v kuchyni</a:t>
            </a:r>
          </a:p>
          <a:p>
            <a:pPr algn="ctr"/>
            <a:r>
              <a:rPr lang="cs-CZ" sz="2000" dirty="0" smtClean="0"/>
              <a:t> použít</a:t>
            </a:r>
            <a:endParaRPr kumimoji="0" lang="cs-CZ" sz="2000" dirty="0"/>
          </a:p>
        </p:txBody>
      </p:sp>
      <p:sp>
        <p:nvSpPr>
          <p:cNvPr id="11268" name="Oval 4">
            <a:hlinkClick r:id="" action="ppaction://hlinkshowjump?jump=nextslide">
              <a:snd r:embed="rId3" name="applause.wav"/>
            </a:hlinkClick>
          </p:cNvPr>
          <p:cNvSpPr>
            <a:spLocks noChangeArrowheads="1"/>
          </p:cNvSpPr>
          <p:nvPr/>
        </p:nvSpPr>
        <p:spPr bwMode="auto">
          <a:xfrm>
            <a:off x="3505200" y="4038600"/>
            <a:ext cx="2667000" cy="1676400"/>
          </a:xfrm>
          <a:prstGeom prst="ellipse">
            <a:avLst/>
          </a:prstGeom>
          <a:solidFill>
            <a:srgbClr val="0099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/>
              <a:t>p</a:t>
            </a:r>
            <a:r>
              <a:rPr kumimoji="0" lang="cs-CZ" sz="2000" dirty="0" smtClean="0"/>
              <a:t>oužíváme na přípravu </a:t>
            </a:r>
          </a:p>
          <a:p>
            <a:pPr algn="ctr"/>
            <a:r>
              <a:rPr kumimoji="0" lang="cs-CZ" sz="2000" dirty="0" smtClean="0"/>
              <a:t>vývarů, šťáv a rosolů</a:t>
            </a:r>
            <a:endParaRPr kumimoji="0" lang="cs-CZ" sz="2000" dirty="0"/>
          </a:p>
        </p:txBody>
      </p:sp>
      <p:sp>
        <p:nvSpPr>
          <p:cNvPr id="11269" name="Oval 5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5334000" y="2057400"/>
            <a:ext cx="2667000" cy="1676400"/>
          </a:xfrm>
          <a:prstGeom prst="ellipse">
            <a:avLst/>
          </a:prstGeom>
          <a:solidFill>
            <a:srgbClr val="0099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kumimoji="0" lang="cs-CZ" sz="2000" dirty="0" smtClean="0"/>
              <a:t>používáme pouze </a:t>
            </a:r>
          </a:p>
          <a:p>
            <a:pPr algn="ctr"/>
            <a:r>
              <a:rPr kumimoji="0" lang="cs-CZ" sz="2000" dirty="0" smtClean="0"/>
              <a:t>na přípravu vývarů</a:t>
            </a:r>
            <a:endParaRPr kumimoji="0" lang="cs-CZ" sz="2000" dirty="0"/>
          </a:p>
        </p:txBody>
      </p:sp>
    </p:spTree>
    <p:extLst>
      <p:ext uri="{BB962C8B-B14F-4D97-AF65-F5344CB8AC3E}">
        <p14:creationId xmlns:p14="http://schemas.microsoft.com/office/powerpoint/2010/main" val="3901785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 naklepávání masa:</a:t>
            </a:r>
            <a:endParaRPr lang="cs-CZ" dirty="0"/>
          </a:p>
        </p:txBody>
      </p:sp>
      <p:sp>
        <p:nvSpPr>
          <p:cNvPr id="12291" name="Oval 3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1219200" y="2133600"/>
            <a:ext cx="2667000" cy="1676400"/>
          </a:xfrm>
          <a:prstGeom prst="ellipse">
            <a:avLst/>
          </a:prstGeom>
          <a:solidFill>
            <a:srgbClr val="9933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/>
              <a:t>s</a:t>
            </a:r>
            <a:r>
              <a:rPr kumimoji="0" lang="cs-CZ" sz="2000" dirty="0" smtClean="0"/>
              <a:t>e zvyšuje energetická </a:t>
            </a:r>
          </a:p>
          <a:p>
            <a:pPr algn="ctr"/>
            <a:r>
              <a:rPr kumimoji="0" lang="cs-CZ" sz="2000" dirty="0" smtClean="0"/>
              <a:t>hodnota</a:t>
            </a:r>
            <a:endParaRPr kumimoji="0" lang="cs-CZ" sz="2000" dirty="0"/>
          </a:p>
        </p:txBody>
      </p:sp>
      <p:sp>
        <p:nvSpPr>
          <p:cNvPr id="12292" name="Oval 4">
            <a:hlinkClick r:id="" action="ppaction://hlinkshowjump?jump=nextslide">
              <a:snd r:embed="rId3" name="applause.wav"/>
            </a:hlinkClick>
          </p:cNvPr>
          <p:cNvSpPr>
            <a:spLocks noChangeArrowheads="1"/>
          </p:cNvSpPr>
          <p:nvPr/>
        </p:nvSpPr>
        <p:spPr bwMode="auto">
          <a:xfrm>
            <a:off x="4953000" y="2133600"/>
            <a:ext cx="2667000" cy="1676400"/>
          </a:xfrm>
          <a:prstGeom prst="ellipse">
            <a:avLst/>
          </a:prstGeom>
          <a:solidFill>
            <a:srgbClr val="9933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/>
              <a:t>s</a:t>
            </a:r>
            <a:r>
              <a:rPr kumimoji="0" lang="cs-CZ" sz="2000" dirty="0" smtClean="0"/>
              <a:t>e uvolňují svalová </a:t>
            </a:r>
          </a:p>
          <a:p>
            <a:pPr algn="ctr"/>
            <a:r>
              <a:rPr kumimoji="0" lang="cs-CZ" sz="2000" dirty="0" smtClean="0"/>
              <a:t>vlákna</a:t>
            </a:r>
            <a:endParaRPr kumimoji="0" lang="cs-CZ" sz="2000" dirty="0"/>
          </a:p>
        </p:txBody>
      </p:sp>
      <p:sp>
        <p:nvSpPr>
          <p:cNvPr id="12293" name="Oval 5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3203848" y="4221088"/>
            <a:ext cx="2667000" cy="1676400"/>
          </a:xfrm>
          <a:prstGeom prst="ellipse">
            <a:avLst/>
          </a:prstGeom>
          <a:solidFill>
            <a:srgbClr val="9933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/>
              <a:t>s</a:t>
            </a:r>
            <a:r>
              <a:rPr kumimoji="0" lang="cs-CZ" sz="2000" dirty="0" smtClean="0"/>
              <a:t>e maso zároveň </a:t>
            </a:r>
          </a:p>
          <a:p>
            <a:pPr algn="ctr"/>
            <a:r>
              <a:rPr kumimoji="0" lang="cs-CZ" sz="2000" dirty="0" smtClean="0"/>
              <a:t>začišťuje</a:t>
            </a:r>
            <a:endParaRPr kumimoji="0" lang="cs-CZ" sz="2000" dirty="0"/>
          </a:p>
        </p:txBody>
      </p:sp>
    </p:spTree>
    <p:extLst>
      <p:ext uri="{BB962C8B-B14F-4D97-AF65-F5344CB8AC3E}">
        <p14:creationId xmlns:p14="http://schemas.microsoft.com/office/powerpoint/2010/main" val="3066843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Mezi mechanické zpracovávání patří:</a:t>
            </a:r>
            <a:endParaRPr lang="cs-CZ" dirty="0"/>
          </a:p>
        </p:txBody>
      </p:sp>
      <p:sp>
        <p:nvSpPr>
          <p:cNvPr id="13315" name="Oval 3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1547664" y="2133600"/>
            <a:ext cx="2667000" cy="16764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/>
              <a:t>p</a:t>
            </a:r>
            <a:r>
              <a:rPr kumimoji="0" lang="cs-CZ" sz="2000" dirty="0" smtClean="0"/>
              <a:t>řebírání, máčení</a:t>
            </a:r>
          </a:p>
          <a:p>
            <a:pPr algn="ctr"/>
            <a:r>
              <a:rPr kumimoji="0" lang="cs-CZ" sz="2000" dirty="0" smtClean="0"/>
              <a:t> a spařování</a:t>
            </a:r>
            <a:endParaRPr kumimoji="0" lang="cs-CZ" sz="2000" dirty="0"/>
          </a:p>
        </p:txBody>
      </p:sp>
      <p:sp>
        <p:nvSpPr>
          <p:cNvPr id="13316" name="Oval 4">
            <a:hlinkClick r:id="" action="ppaction://hlinkshowjump?jump=nextslide">
              <a:snd r:embed="rId3" name="applause.wav"/>
            </a:hlinkClick>
          </p:cNvPr>
          <p:cNvSpPr>
            <a:spLocks noChangeArrowheads="1"/>
          </p:cNvSpPr>
          <p:nvPr/>
        </p:nvSpPr>
        <p:spPr bwMode="auto">
          <a:xfrm>
            <a:off x="4953000" y="4114800"/>
            <a:ext cx="2667000" cy="16764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/>
              <a:t>k</a:t>
            </a:r>
            <a:r>
              <a:rPr kumimoji="0" lang="cs-CZ" sz="2000" dirty="0" smtClean="0"/>
              <a:t>rájení, strouhání, </a:t>
            </a:r>
          </a:p>
          <a:p>
            <a:pPr algn="ctr"/>
            <a:r>
              <a:rPr kumimoji="0" lang="cs-CZ" sz="2000" dirty="0" smtClean="0"/>
              <a:t>lisování a vykrajování</a:t>
            </a:r>
            <a:endParaRPr kumimoji="0" lang="cs-CZ" sz="2000" dirty="0"/>
          </a:p>
        </p:txBody>
      </p:sp>
      <p:sp>
        <p:nvSpPr>
          <p:cNvPr id="13317" name="Oval 5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1295400" y="4343400"/>
            <a:ext cx="2667000" cy="16764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/>
              <a:t>p</a:t>
            </a:r>
            <a:r>
              <a:rPr kumimoji="0" lang="cs-CZ" sz="2000" dirty="0" smtClean="0"/>
              <a:t>řebírání, loupání </a:t>
            </a:r>
          </a:p>
          <a:p>
            <a:pPr algn="ctr"/>
            <a:r>
              <a:rPr kumimoji="0" lang="cs-CZ" sz="2000" dirty="0" smtClean="0"/>
              <a:t>a strouhání</a:t>
            </a:r>
            <a:endParaRPr kumimoji="0" lang="cs-CZ" sz="2000" dirty="0"/>
          </a:p>
        </p:txBody>
      </p:sp>
      <p:sp>
        <p:nvSpPr>
          <p:cNvPr id="13318" name="Oval 6">
            <a:hlinkClick r:id="" action="ppaction://noaction">
              <a:snd r:embed="rId2" name="glass.wav"/>
            </a:hlinkClick>
          </p:cNvPr>
          <p:cNvSpPr>
            <a:spLocks noChangeArrowheads="1"/>
          </p:cNvSpPr>
          <p:nvPr/>
        </p:nvSpPr>
        <p:spPr bwMode="auto">
          <a:xfrm>
            <a:off x="5029200" y="2209800"/>
            <a:ext cx="2667000" cy="16764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/>
              <a:t>m</a:t>
            </a:r>
            <a:r>
              <a:rPr lang="cs-CZ" sz="2000" dirty="0" smtClean="0"/>
              <a:t>ytí, krájení </a:t>
            </a:r>
          </a:p>
          <a:p>
            <a:pPr algn="ctr"/>
            <a:r>
              <a:rPr lang="cs-CZ" sz="2000" dirty="0" smtClean="0"/>
              <a:t>a vaření</a:t>
            </a:r>
            <a:endParaRPr kumimoji="0" lang="cs-CZ" sz="2000" dirty="0"/>
          </a:p>
        </p:txBody>
      </p:sp>
    </p:spTree>
    <p:extLst>
      <p:ext uri="{BB962C8B-B14F-4D97-AF65-F5344CB8AC3E}">
        <p14:creationId xmlns:p14="http://schemas.microsoft.com/office/powerpoint/2010/main" val="1839186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Konec.</a:t>
            </a:r>
          </a:p>
        </p:txBody>
      </p:sp>
    </p:spTree>
    <p:extLst>
      <p:ext uri="{BB962C8B-B14F-4D97-AF65-F5344CB8AC3E}">
        <p14:creationId xmlns:p14="http://schemas.microsoft.com/office/powerpoint/2010/main" val="3443822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PRESENTER" val="7c62d523785c3781724b816c923d7bf1e5de5b4"/>
</p:tagLst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295</Words>
  <Application>Microsoft Office PowerPoint</Application>
  <PresentationFormat>Předvádění na obrazovce (4:3)</PresentationFormat>
  <Paragraphs>86</Paragraphs>
  <Slides>13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 </vt:lpstr>
      <vt:lpstr>Anotace</vt:lpstr>
      <vt:lpstr>Test – předběžná úprava potravin</vt:lpstr>
      <vt:lpstr>Jak předběžně upravujeme rýži?</vt:lpstr>
      <vt:lpstr>Maso omýváme:</vt:lpstr>
      <vt:lpstr>Na mletí používáme maso:</vt:lpstr>
      <vt:lpstr>Mezi hrabavou drůbež patří:</vt:lpstr>
      <vt:lpstr>Šupiny ryb nejlépe odstraníme:</vt:lpstr>
      <vt:lpstr>Naškrábané maso zůstane:</vt:lpstr>
      <vt:lpstr>Kosti po vykosťování:</vt:lpstr>
      <vt:lpstr>Při naklepávání masa:</vt:lpstr>
      <vt:lpstr>Mezi mechanické zpracovávání patří:</vt:lpstr>
      <vt:lpstr>Konec.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Petra</dc:creator>
  <cp:lastModifiedBy>user</cp:lastModifiedBy>
  <cp:revision>13</cp:revision>
  <dcterms:created xsi:type="dcterms:W3CDTF">2013-05-03T08:11:24Z</dcterms:created>
  <dcterms:modified xsi:type="dcterms:W3CDTF">2014-01-28T14:33:53Z</dcterms:modified>
</cp:coreProperties>
</file>