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custDataLst>
    <p:tags r:id="rId12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27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9974D4-3DD2-43AE-B0B8-ADB0E4D15920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6436C9-0A0C-4950-AC0A-7E212516B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914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685659"/>
              </p:ext>
            </p:extLst>
          </p:nvPr>
        </p:nvGraphicFramePr>
        <p:xfrm>
          <a:off x="457200" y="2204864"/>
          <a:ext cx="8280919" cy="407202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Vaření I.</a:t>
                      </a:r>
                      <a:r>
                        <a:rPr lang="cs-CZ" sz="2000" baseline="0" dirty="0" smtClean="0">
                          <a:effectLst/>
                        </a:rPr>
                        <a:t>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VY_(32)_INOVACE_2.B_T_12(20)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pojmem a významem tepelné úpravy „vaření“.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Vaření I.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Vaření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Tepelná úprava, při které na potravinu působí horká tekutina (voda, mléko, víno) o teplotě 100 °C nebo pára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1026" name="Picture 2" descr="C:\Users\Petra\AppData\Local\Microsoft\Windows\Temporary Internet Files\Content.IE5\OA44IHUJ\MC900296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52936"/>
            <a:ext cx="3240360" cy="286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24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Množství použité vody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velké</a:t>
            </a:r>
            <a:r>
              <a:rPr lang="cs-CZ" dirty="0" smtClean="0"/>
              <a:t> </a:t>
            </a:r>
            <a:r>
              <a:rPr lang="cs-CZ" dirty="0"/>
              <a:t>– suché potraviny (rýže, těstoviny, luštěniny), při vaření zvětšují svůj </a:t>
            </a:r>
            <a:r>
              <a:rPr lang="cs-CZ" dirty="0" smtClean="0"/>
              <a:t>objem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s</a:t>
            </a:r>
            <a:r>
              <a:rPr lang="cs-CZ" b="1" dirty="0" smtClean="0"/>
              <a:t>třední</a:t>
            </a:r>
            <a:r>
              <a:rPr lang="cs-CZ" dirty="0" smtClean="0"/>
              <a:t> </a:t>
            </a:r>
            <a:r>
              <a:rPr lang="cs-CZ" dirty="0"/>
              <a:t>– potravina je ponořena (brambory, maso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m</a:t>
            </a:r>
            <a:r>
              <a:rPr lang="cs-CZ" b="1" dirty="0" smtClean="0"/>
              <a:t>alé</a:t>
            </a:r>
            <a:r>
              <a:rPr lang="cs-CZ" dirty="0" smtClean="0"/>
              <a:t> </a:t>
            </a:r>
            <a:r>
              <a:rPr lang="cs-CZ" dirty="0"/>
              <a:t>– potraviny, které uvolňují během vaření vodu (houby, některá zelenina)</a:t>
            </a:r>
          </a:p>
        </p:txBody>
      </p:sp>
    </p:spTree>
    <p:extLst>
      <p:ext uri="{BB962C8B-B14F-4D97-AF65-F5344CB8AC3E}">
        <p14:creationId xmlns:p14="http://schemas.microsoft.com/office/powerpoint/2010/main" val="2697974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Vaření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Chceme-li z potraviny získat co nejvíce chuťových látek, vkládáme ji do </a:t>
            </a:r>
            <a:r>
              <a:rPr lang="cs-CZ" sz="2800" dirty="0">
                <a:solidFill>
                  <a:srgbClr val="FF0066"/>
                </a:solidFill>
              </a:rPr>
              <a:t>studené vody </a:t>
            </a:r>
            <a:r>
              <a:rPr lang="cs-CZ" sz="2800" dirty="0">
                <a:solidFill>
                  <a:schemeClr val="tx2"/>
                </a:solidFill>
              </a:rPr>
              <a:t>a potom přivedeme k </a:t>
            </a:r>
            <a:r>
              <a:rPr lang="cs-CZ" sz="2800" dirty="0" smtClean="0">
                <a:solidFill>
                  <a:schemeClr val="tx2"/>
                </a:solidFill>
              </a:rPr>
              <a:t>varu</a:t>
            </a:r>
          </a:p>
          <a:p>
            <a:pPr marL="0" indent="0">
              <a:buNone/>
            </a:pPr>
            <a:endParaRPr lang="cs-CZ" sz="2800" dirty="0">
              <a:solidFill>
                <a:srgbClr val="FF0066"/>
              </a:solidFill>
            </a:endParaRPr>
          </a:p>
          <a:p>
            <a:r>
              <a:rPr lang="cs-CZ" sz="2800" dirty="0">
                <a:solidFill>
                  <a:schemeClr val="tx2"/>
                </a:solidFill>
              </a:rPr>
              <a:t>Chceme – v potravině zachovat co nejvíce chuťových látek, vkládáme do </a:t>
            </a:r>
            <a:r>
              <a:rPr lang="cs-CZ" sz="2800" dirty="0">
                <a:solidFill>
                  <a:srgbClr val="FF0066"/>
                </a:solidFill>
              </a:rPr>
              <a:t>horké vody</a:t>
            </a:r>
            <a:r>
              <a:rPr lang="cs-CZ" sz="2800" dirty="0"/>
              <a:t>. Na povrchu se uzavřou póry, srazí se B, a potravina zůstane chutná a šťavnatá.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75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Spařování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blanžírování</a:t>
            </a:r>
            <a:endParaRPr lang="cs-CZ" dirty="0"/>
          </a:p>
          <a:p>
            <a:r>
              <a:rPr lang="cs-CZ" dirty="0" smtClean="0"/>
              <a:t>krátké předvaření či spaření je krátkodobé zpracování surovin vařící vodou nebo párou</a:t>
            </a:r>
          </a:p>
          <a:p>
            <a:r>
              <a:rPr lang="cs-CZ" dirty="0" smtClean="0"/>
              <a:t>odstraňujeme </a:t>
            </a:r>
            <a:r>
              <a:rPr lang="cs-CZ" dirty="0"/>
              <a:t>hořkost, nepříjemnou štiplavou chuť, čpavé látky (zelí, kapusta</a:t>
            </a:r>
            <a:r>
              <a:rPr lang="cs-CZ" dirty="0" smtClean="0"/>
              <a:t>), ničíme mikroby, enzymy</a:t>
            </a:r>
            <a:endParaRPr lang="cs-CZ" dirty="0"/>
          </a:p>
          <a:p>
            <a:r>
              <a:rPr lang="cs-CZ" dirty="0" smtClean="0"/>
              <a:t>ovoce</a:t>
            </a:r>
            <a:r>
              <a:rPr lang="cs-CZ" dirty="0"/>
              <a:t>, </a:t>
            </a:r>
            <a:r>
              <a:rPr lang="cs-CZ" dirty="0" smtClean="0"/>
              <a:t>zelenina, </a:t>
            </a:r>
            <a:r>
              <a:rPr lang="cs-CZ" dirty="0"/>
              <a:t>mandle – lépe se loupe</a:t>
            </a:r>
          </a:p>
        </p:txBody>
      </p:sp>
    </p:spTree>
    <p:extLst>
      <p:ext uri="{BB962C8B-B14F-4D97-AF65-F5344CB8AC3E}">
        <p14:creationId xmlns:p14="http://schemas.microsoft.com/office/powerpoint/2010/main" val="361860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8650" indent="-628650">
              <a:buAutoNum type="arabicPeriod"/>
            </a:pPr>
            <a:endParaRPr lang="cs-CZ" dirty="0" smtClean="0"/>
          </a:p>
          <a:p>
            <a:pPr marL="534988" indent="-534988">
              <a:buAutoNum type="arabicPeriod"/>
            </a:pPr>
            <a:r>
              <a:rPr lang="cs-CZ" dirty="0" smtClean="0"/>
              <a:t>Do jaké vody vkládáme maso a </a:t>
            </a:r>
            <a:r>
              <a:rPr lang="cs-CZ" dirty="0" smtClean="0"/>
              <a:t>kosti</a:t>
            </a:r>
            <a:br>
              <a:rPr lang="cs-CZ" dirty="0" smtClean="0"/>
            </a:br>
            <a:r>
              <a:rPr lang="cs-CZ" dirty="0" smtClean="0"/>
              <a:t>při </a:t>
            </a:r>
            <a:r>
              <a:rPr lang="cs-CZ" dirty="0" smtClean="0"/>
              <a:t>přípravě vývaru?</a:t>
            </a:r>
          </a:p>
          <a:p>
            <a:pPr marL="534988" indent="-534988">
              <a:buFont typeface="+mj-lt"/>
              <a:buAutoNum type="arabicPeriod"/>
            </a:pPr>
            <a:r>
              <a:rPr lang="cs-CZ" smtClean="0"/>
              <a:t>Jaký </a:t>
            </a:r>
            <a:r>
              <a:rPr lang="cs-CZ" dirty="0" smtClean="0"/>
              <a:t>je význam spařování?</a:t>
            </a:r>
          </a:p>
          <a:p>
            <a:pPr marL="534988" indent="-534988">
              <a:buFont typeface="+mj-lt"/>
              <a:buAutoNum type="arabicPeriod"/>
            </a:pPr>
            <a:r>
              <a:rPr lang="cs-CZ" dirty="0" smtClean="0"/>
              <a:t>Najděte </a:t>
            </a:r>
            <a:r>
              <a:rPr lang="cs-CZ" dirty="0" smtClean="0"/>
              <a:t>na internetu, které suroviny se </a:t>
            </a:r>
            <a:r>
              <a:rPr lang="cs-CZ" dirty="0" smtClean="0"/>
              <a:t>před</a:t>
            </a:r>
            <a:br>
              <a:rPr lang="cs-CZ" dirty="0" smtClean="0"/>
            </a:br>
            <a:r>
              <a:rPr lang="cs-CZ" dirty="0" smtClean="0"/>
              <a:t>zmražením </a:t>
            </a:r>
            <a:r>
              <a:rPr lang="cs-CZ" dirty="0" smtClean="0"/>
              <a:t>spařují.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16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METZ</a:t>
            </a:r>
            <a:r>
              <a:rPr lang="cs-CZ" dirty="0"/>
              <a:t>, Reinhold; GRÜNER, Hermann; KESSLER, Thomas. </a:t>
            </a:r>
            <a:r>
              <a:rPr lang="cs-CZ" i="1" dirty="0"/>
              <a:t>Restaurace a host</a:t>
            </a:r>
            <a:r>
              <a:rPr lang="cs-CZ" dirty="0"/>
              <a:t>. Praha: Europa - Sobotáles </a:t>
            </a:r>
            <a:r>
              <a:rPr lang="cs-CZ" dirty="0" err="1"/>
              <a:t>cz</a:t>
            </a:r>
            <a:r>
              <a:rPr lang="cs-CZ" dirty="0"/>
              <a:t>., 2008, ISBN 978-80-86706-18-4.</a:t>
            </a:r>
          </a:p>
          <a:p>
            <a:pPr lvl="0"/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872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5369bada1a393dad9a325eebd1d40c98f56b6dc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</TotalTime>
  <Words>331</Words>
  <Application>Microsoft Office PowerPoint</Application>
  <PresentationFormat>Předvádění na obrazovce (4:3)</PresentationFormat>
  <Paragraphs>54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 </vt:lpstr>
      <vt:lpstr>Anotace</vt:lpstr>
      <vt:lpstr>Vaření I. </vt:lpstr>
      <vt:lpstr>Vaření</vt:lpstr>
      <vt:lpstr>Množství použité vody</vt:lpstr>
      <vt:lpstr>Vaření</vt:lpstr>
      <vt:lpstr>Spařování </vt:lpstr>
      <vt:lpstr>Kontrolní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user</cp:lastModifiedBy>
  <cp:revision>8</cp:revision>
  <dcterms:created xsi:type="dcterms:W3CDTF">2013-05-03T09:56:06Z</dcterms:created>
  <dcterms:modified xsi:type="dcterms:W3CDTF">2014-01-28T14:46:23Z</dcterms:modified>
</cp:coreProperties>
</file>