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64" r:id="rId5"/>
    <p:sldId id="259" r:id="rId6"/>
    <p:sldId id="267" r:id="rId7"/>
    <p:sldId id="260" r:id="rId8"/>
    <p:sldId id="261" r:id="rId9"/>
    <p:sldId id="263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79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697D64-7D99-42FA-801B-0B08EB77D619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F0409D-9CBF-40A2-9074-85681B5E05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50554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02A8CC-4FCD-4C90-9137-C699DA109D0F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86563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0" y="2130425"/>
            <a:ext cx="7772400" cy="1470025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857628613"/>
              </p:ext>
            </p:extLst>
          </p:nvPr>
        </p:nvGraphicFramePr>
        <p:xfrm>
          <a:off x="457200" y="1600200"/>
          <a:ext cx="82296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54560"/>
                <a:gridCol w="627504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SOU</a:t>
                      </a:r>
                      <a:r>
                        <a:rPr lang="cs-CZ" baseline="0" dirty="0" smtClean="0"/>
                        <a:t> a ZŠ Planá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0899809"/>
              </p:ext>
            </p:extLst>
          </p:nvPr>
        </p:nvGraphicFramePr>
        <p:xfrm>
          <a:off x="457200" y="2204864"/>
          <a:ext cx="8280919" cy="364044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19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Technologie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Předběžná a tepelná</a:t>
                      </a:r>
                      <a:r>
                        <a:rPr lang="cs-CZ" sz="2000" baseline="0" dirty="0" smtClean="0">
                          <a:effectLst/>
                        </a:rPr>
                        <a:t> úprava potravin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Vaření II. 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i="0" u="none" strike="noStrike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VY_(32)_INOVACE_2.B_T_13(20)</a:t>
                      </a:r>
                      <a:endParaRPr lang="cs-CZ" sz="2000" dirty="0" smtClean="0">
                        <a:effectLst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Ing. Petra Pechová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dílem autora.</a:t>
                      </a:r>
                      <a:endParaRPr lang="cs-CZ" sz="2000" dirty="0">
                        <a:solidFill>
                          <a:srgbClr val="FF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176480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Cílem prezentace je seznámit žáky s </a:t>
            </a:r>
            <a:r>
              <a:rPr lang="cs-CZ" dirty="0" smtClean="0"/>
              <a:t>různými způsoby vaření. </a:t>
            </a:r>
            <a:endParaRPr lang="cs-CZ" dirty="0"/>
          </a:p>
          <a:p>
            <a:r>
              <a:rPr lang="cs-CZ" dirty="0"/>
              <a:t>Materiál je určen pro žáky prvního ročníku oboru kuchařské práce.</a:t>
            </a:r>
          </a:p>
          <a:p>
            <a:r>
              <a:rPr lang="cs-CZ" dirty="0"/>
              <a:t>Prezentace je určena jako podpůrný materiál pro výklad nové </a:t>
            </a:r>
            <a:r>
              <a:rPr lang="cs-CZ" dirty="0" smtClean="0"/>
              <a:t>látky a interaktivní práci ve výuce.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19765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Vaření II. 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Ing. Petra Pechová,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5382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Vaření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t</a:t>
            </a:r>
            <a:r>
              <a:rPr lang="cs-CZ" dirty="0" smtClean="0"/>
              <a:t>epelná úprava potravin v tekutině</a:t>
            </a:r>
          </a:p>
          <a:p>
            <a:r>
              <a:rPr lang="cs-CZ" dirty="0" smtClean="0"/>
              <a:t>je použito takové množství tekutiny, aby bylo celkové množství surovin zcela zakryto</a:t>
            </a:r>
          </a:p>
          <a:p>
            <a:endParaRPr lang="cs-CZ" dirty="0"/>
          </a:p>
        </p:txBody>
      </p:sp>
      <p:pic>
        <p:nvPicPr>
          <p:cNvPr id="6146" name="Picture 2" descr="C:\Users\Petra\AppData\Local\Microsoft\Windows\Temporary Internet Files\Content.IE5\O8GXO1R5\MC9002149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212976"/>
            <a:ext cx="2471602" cy="2897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19838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Vaření v tlakovém hrnci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papinův</a:t>
            </a:r>
            <a:r>
              <a:rPr lang="cs-CZ" dirty="0" smtClean="0"/>
              <a:t> hrnec, papiňák</a:t>
            </a:r>
            <a:endParaRPr lang="cs-CZ" dirty="0"/>
          </a:p>
          <a:p>
            <a:r>
              <a:rPr lang="cs-CZ" dirty="0" smtClean="0"/>
              <a:t>zvýšená </a:t>
            </a:r>
            <a:r>
              <a:rPr lang="cs-CZ" dirty="0"/>
              <a:t>teplota </a:t>
            </a:r>
            <a:r>
              <a:rPr lang="cs-CZ" dirty="0" smtClean="0"/>
              <a:t>(120 °C) a tlak</a:t>
            </a:r>
          </a:p>
          <a:p>
            <a:r>
              <a:rPr lang="cs-CZ" dirty="0"/>
              <a:t>v</a:t>
            </a:r>
            <a:r>
              <a:rPr lang="cs-CZ" dirty="0" smtClean="0"/>
              <a:t>odní pára je držena uvnitř hrnce</a:t>
            </a:r>
          </a:p>
          <a:p>
            <a:r>
              <a:rPr lang="cs-CZ" dirty="0"/>
              <a:t>p</a:t>
            </a:r>
            <a:r>
              <a:rPr lang="cs-CZ" dirty="0" smtClean="0"/>
              <a:t>oklička uzavírá pevně hrnec</a:t>
            </a:r>
          </a:p>
          <a:p>
            <a:r>
              <a:rPr lang="cs-CZ" dirty="0"/>
              <a:t>z</a:t>
            </a:r>
            <a:r>
              <a:rPr lang="cs-CZ" dirty="0" smtClean="0"/>
              <a:t>abudovaný ventil řídí výšku tlaku</a:t>
            </a:r>
            <a:endParaRPr lang="cs-CZ" dirty="0"/>
          </a:p>
          <a:p>
            <a:r>
              <a:rPr lang="cs-CZ" dirty="0" smtClean="0"/>
              <a:t>výhodou </a:t>
            </a:r>
            <a:r>
              <a:rPr lang="cs-CZ" dirty="0"/>
              <a:t>je krátká doba přípravy, úspora energie</a:t>
            </a:r>
          </a:p>
        </p:txBody>
      </p:sp>
    </p:spTree>
    <p:extLst>
      <p:ext uri="{BB962C8B-B14F-4D97-AF65-F5344CB8AC3E}">
        <p14:creationId xmlns:p14="http://schemas.microsoft.com/office/powerpoint/2010/main" val="899444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Papinův hrnec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844824"/>
            <a:ext cx="6042248" cy="39425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08691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Vaření v páře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parní </a:t>
            </a:r>
            <a:r>
              <a:rPr lang="cs-CZ" dirty="0"/>
              <a:t>hrnce, skříně (</a:t>
            </a:r>
            <a:r>
              <a:rPr lang="cs-CZ" dirty="0" err="1"/>
              <a:t>Dampfer</a:t>
            </a:r>
            <a:r>
              <a:rPr lang="cs-CZ" dirty="0"/>
              <a:t>)</a:t>
            </a:r>
          </a:p>
          <a:p>
            <a:r>
              <a:rPr lang="cs-CZ" dirty="0" smtClean="0"/>
              <a:t>potraviny </a:t>
            </a:r>
            <a:r>
              <a:rPr lang="cs-CZ" dirty="0"/>
              <a:t>se nevyluhují, jsou lehce stravitelné</a:t>
            </a:r>
          </a:p>
          <a:p>
            <a:r>
              <a:rPr lang="cs-CZ" dirty="0"/>
              <a:t>ú</a:t>
            </a:r>
            <a:r>
              <a:rPr lang="cs-CZ" dirty="0" smtClean="0"/>
              <a:t>prava </a:t>
            </a:r>
            <a:r>
              <a:rPr lang="cs-CZ" dirty="0"/>
              <a:t>je pomalejší</a:t>
            </a:r>
          </a:p>
          <a:p>
            <a:r>
              <a:rPr lang="cs-CZ" dirty="0" smtClean="0"/>
              <a:t>zelenina</a:t>
            </a:r>
            <a:r>
              <a:rPr lang="cs-CZ" dirty="0"/>
              <a:t>, brambory, knedlíky, rybí maso</a:t>
            </a:r>
          </a:p>
        </p:txBody>
      </p:sp>
      <p:pic>
        <p:nvPicPr>
          <p:cNvPr id="1036" name="Picture 12" descr="C:\Users\Petra\AppData\Local\Microsoft\Windows\Temporary Internet Files\Content.IE5\O8GXO1R5\MC9004354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4123615"/>
            <a:ext cx="2808312" cy="2093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5688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Vaření ve vodní lázni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menší </a:t>
            </a:r>
            <a:r>
              <a:rPr lang="cs-CZ" dirty="0"/>
              <a:t>nádobu s potravinou vložíme do větší nádoby s vodou a zahříváme</a:t>
            </a:r>
          </a:p>
          <a:p>
            <a:r>
              <a:rPr lang="cs-CZ" dirty="0" smtClean="0"/>
              <a:t>potravina </a:t>
            </a:r>
            <a:r>
              <a:rPr lang="cs-CZ" dirty="0"/>
              <a:t>se nepřipaluje</a:t>
            </a:r>
          </a:p>
          <a:p>
            <a:r>
              <a:rPr lang="cs-CZ" dirty="0" smtClean="0"/>
              <a:t>delší </a:t>
            </a:r>
            <a:r>
              <a:rPr lang="cs-CZ" dirty="0"/>
              <a:t>tepelná úprava</a:t>
            </a:r>
          </a:p>
          <a:p>
            <a:r>
              <a:rPr lang="cs-CZ" dirty="0" smtClean="0"/>
              <a:t>krémy</a:t>
            </a:r>
            <a:r>
              <a:rPr lang="cs-CZ" dirty="0"/>
              <a:t>, pudinky, kaše, sedliny</a:t>
            </a:r>
          </a:p>
        </p:txBody>
      </p:sp>
      <p:pic>
        <p:nvPicPr>
          <p:cNvPr id="4099" name="Picture 3" descr="C:\Users\Petra\AppData\Local\Microsoft\Windows\Temporary Internet Files\Content.IE5\OA44IHUJ\MC9004319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238939"/>
            <a:ext cx="173355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1780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7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Táhnutí 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pošírování</a:t>
            </a:r>
            <a:endParaRPr lang="cs-CZ" dirty="0"/>
          </a:p>
          <a:p>
            <a:r>
              <a:rPr lang="cs-CZ" dirty="0" smtClean="0"/>
              <a:t>voda </a:t>
            </a:r>
            <a:r>
              <a:rPr lang="cs-CZ" dirty="0"/>
              <a:t>téměř u bodu </a:t>
            </a:r>
            <a:r>
              <a:rPr lang="cs-CZ" dirty="0" smtClean="0"/>
              <a:t>varu (75 – 98 °C)</a:t>
            </a:r>
            <a:endParaRPr lang="cs-CZ" dirty="0"/>
          </a:p>
          <a:p>
            <a:r>
              <a:rPr lang="cs-CZ" dirty="0" smtClean="0"/>
              <a:t>upravujeme </a:t>
            </a:r>
            <a:r>
              <a:rPr lang="cs-CZ" dirty="0"/>
              <a:t>tak křehké potraviny (</a:t>
            </a:r>
            <a:r>
              <a:rPr lang="cs-CZ" dirty="0" smtClean="0"/>
              <a:t>ryby, vejce,)</a:t>
            </a:r>
            <a:endParaRPr lang="cs-CZ" dirty="0"/>
          </a:p>
        </p:txBody>
      </p:sp>
      <p:pic>
        <p:nvPicPr>
          <p:cNvPr id="3074" name="Picture 2" descr="C:\Users\Petra\AppData\Local\Microsoft\Windows\Temporary Internet Files\Content.IE5\OA44IHUJ\MP90040503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693698"/>
            <a:ext cx="3737843" cy="2500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798406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Jaké způsoby vaření znáte?</a:t>
            </a:r>
          </a:p>
          <a:p>
            <a:pPr marL="514350" indent="-514350">
              <a:buAutoNum type="arabicPeriod"/>
            </a:pPr>
            <a:r>
              <a:rPr lang="cs-CZ" dirty="0" smtClean="0"/>
              <a:t>Při jakém způsobu vaření jsou nejmenší ztráty živin?</a:t>
            </a:r>
          </a:p>
          <a:p>
            <a:pPr marL="514350" indent="-514350">
              <a:buAutoNum type="arabicPeriod"/>
            </a:pPr>
            <a:r>
              <a:rPr lang="cs-CZ" dirty="0" smtClean="0"/>
              <a:t>Najděte na internetových stránkách přípravu chřestu.</a:t>
            </a:r>
            <a:endParaRPr lang="cs-CZ" dirty="0"/>
          </a:p>
        </p:txBody>
      </p:sp>
      <p:pic>
        <p:nvPicPr>
          <p:cNvPr id="5127" name="Picture 7" descr="C:\Users\Petra\AppData\Local\Microsoft\Windows\Temporary Internet Files\Content.IE5\O8GXO1R5\MC9003470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861048"/>
            <a:ext cx="3405810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7211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lvl="0"/>
            <a:r>
              <a:rPr lang="cs-CZ" dirty="0"/>
              <a:t>METZ, Reinhold; GRÜNER, Hermann; KESSLER, Thomas. </a:t>
            </a:r>
            <a:r>
              <a:rPr lang="cs-CZ" i="1" dirty="0"/>
              <a:t>Restaurace a host</a:t>
            </a:r>
            <a:r>
              <a:rPr lang="cs-CZ" dirty="0"/>
              <a:t>. Praha: Europa - Sobotáles </a:t>
            </a:r>
            <a:r>
              <a:rPr lang="cs-CZ" dirty="0" err="1"/>
              <a:t>cz</a:t>
            </a:r>
            <a:r>
              <a:rPr lang="cs-CZ" dirty="0"/>
              <a:t>., 2008, ISBN 978-80-86706-18-4.</a:t>
            </a:r>
          </a:p>
          <a:p>
            <a:pPr lvl="0"/>
            <a:r>
              <a:rPr lang="cs-CZ" dirty="0"/>
              <a:t>ŠINDELKOVÁ, Alena. </a:t>
            </a:r>
            <a:r>
              <a:rPr lang="cs-CZ" i="1" dirty="0"/>
              <a:t>Kuchařské práce Technologie 1. díl</a:t>
            </a:r>
            <a:r>
              <a:rPr lang="cs-CZ" dirty="0"/>
              <a:t>. Praha: parta, 2001, ISBN 80-85989-83-2. </a:t>
            </a:r>
            <a:endParaRPr lang="cs-CZ" dirty="0" smtClean="0"/>
          </a:p>
          <a:p>
            <a:r>
              <a:rPr lang="cs-CZ" dirty="0" smtClean="0"/>
              <a:t>AUTOR </a:t>
            </a:r>
            <a:r>
              <a:rPr lang="cs-CZ" dirty="0"/>
              <a:t>NEUVEDEN. </a:t>
            </a:r>
            <a:r>
              <a:rPr lang="cs-CZ" i="1" dirty="0" err="1"/>
              <a:t>wikimedia</a:t>
            </a:r>
            <a:r>
              <a:rPr lang="cs-CZ" dirty="0"/>
              <a:t> [online]. [cit. 11.5.2013]. Dostupný na WWW: http://cs.wikipedia.org/wiki/Soubor:Pressure_cooker.jpg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93875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62</TotalTime>
  <Words>339</Words>
  <Application>Microsoft Office PowerPoint</Application>
  <PresentationFormat>Předvádění na obrazovce (4:3)</PresentationFormat>
  <Paragraphs>59</Paragraphs>
  <Slides>11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 </vt:lpstr>
      <vt:lpstr>Anotace</vt:lpstr>
      <vt:lpstr>Vaření II. </vt:lpstr>
      <vt:lpstr>Vaření </vt:lpstr>
      <vt:lpstr>Vaření v tlakovém hrnci</vt:lpstr>
      <vt:lpstr>Papinův hrnec</vt:lpstr>
      <vt:lpstr>Vaření v páře</vt:lpstr>
      <vt:lpstr>Vaření ve vodní lázni</vt:lpstr>
      <vt:lpstr>Táhnutí </vt:lpstr>
      <vt:lpstr>Kontrolní otázky: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Petra</dc:creator>
  <cp:lastModifiedBy>Petra</cp:lastModifiedBy>
  <cp:revision>7</cp:revision>
  <dcterms:created xsi:type="dcterms:W3CDTF">2013-05-03T09:57:24Z</dcterms:created>
  <dcterms:modified xsi:type="dcterms:W3CDTF">2013-05-11T22:01:55Z</dcterms:modified>
</cp:coreProperties>
</file>