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</a:t>
          </a:r>
          <a:r>
            <a:rPr lang="en-US" sz="2000" dirty="0" smtClean="0"/>
            <a:t>r</a:t>
          </a:r>
          <a:r>
            <a:rPr lang="cs-CZ" sz="2000" dirty="0" smtClean="0"/>
            <a:t>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TEMA:SHOULD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NÁZEV:VY_22_INOVACE_28_AJ8_SHOULD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102275" custLinFactNeighborX="-197" custLinFactNeighborY="-3442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 custScaleY="112531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 custLinFactNeighborX="836" custLinFactNeighborY="10823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2BE50DD-AF30-485A-99C2-BFCC36D57F27}" type="presOf" srcId="{1F4F8BC0-F267-4379-9FE7-6FFC8B64BAD8}" destId="{017154CD-D9A9-4968-AD11-1207A3C4C00A}" srcOrd="1" destOrd="0" presId="urn:microsoft.com/office/officeart/2005/8/layout/target3"/>
    <dgm:cxn modelId="{1C2E5723-CBBA-4702-91F6-B479A68FE833}" type="presOf" srcId="{757F3AB3-0718-4624-B441-E567A8F0AB56}" destId="{333A1088-737F-45CB-B68E-254E46348037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C5647A70-3064-436A-A10A-E85792251D34}" type="presOf" srcId="{D1D4F407-5343-4D3F-B5B9-D407B03CAEB4}" destId="{AED2198E-93D5-4001-81B4-73124B309672}" srcOrd="1" destOrd="0" presId="urn:microsoft.com/office/officeart/2005/8/layout/target3"/>
    <dgm:cxn modelId="{C4F55F2D-92EA-4133-B98E-14E8C0A42BD7}" type="presOf" srcId="{1AE9165A-6B70-4FFD-A49C-881BF73B4F04}" destId="{BD3627E9-8FC8-4A2F-B3EA-FAE798EF81D8}" srcOrd="1" destOrd="0" presId="urn:microsoft.com/office/officeart/2005/8/layout/target3"/>
    <dgm:cxn modelId="{197F0074-CF9F-4726-A2F7-7FED770F4EB1}" type="presOf" srcId="{D1B46980-6531-4606-95E6-44980827E919}" destId="{2BE915AB-18AA-4053-B92C-3BFC9ED204BB}" srcOrd="1" destOrd="0" presId="urn:microsoft.com/office/officeart/2005/8/layout/target3"/>
    <dgm:cxn modelId="{FE27AE1E-3713-4F34-B96D-9C782BF216D5}" type="presOf" srcId="{26CBEA56-8CFD-48C0-BD6E-2EB16B1FBF42}" destId="{92E1E9E3-D1F0-4866-9424-7ECC0DD990BC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A1CCB1D-8970-4625-AF38-BF46487B5487}" type="presOf" srcId="{D1B46980-6531-4606-95E6-44980827E919}" destId="{6140AFEC-043D-4C43-A2F9-D0F5331DF3A3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96A0E0AD-AD60-40BE-BC1C-57B4CEE42BD0}" type="presOf" srcId="{1F4F8BC0-F267-4379-9FE7-6FFC8B64BAD8}" destId="{C8857ABF-5052-4733-A46C-0F8B764FF76F}" srcOrd="0" destOrd="0" presId="urn:microsoft.com/office/officeart/2005/8/layout/target3"/>
    <dgm:cxn modelId="{568C11B9-BC65-4C39-A4A2-24461BF6C1CB}" type="presOf" srcId="{D1D4F407-5343-4D3F-B5B9-D407B03CAEB4}" destId="{D005CE8C-CC26-4C3E-AC11-E15060ECD759}" srcOrd="0" destOrd="0" presId="urn:microsoft.com/office/officeart/2005/8/layout/target3"/>
    <dgm:cxn modelId="{C83ED89B-FB16-47F1-971E-F6077823393F}" type="presOf" srcId="{1AE9165A-6B70-4FFD-A49C-881BF73B4F04}" destId="{A9F01C16-B5C0-47B0-9750-F7E5E11674A0}" srcOrd="0" destOrd="0" presId="urn:microsoft.com/office/officeart/2005/8/layout/target3"/>
    <dgm:cxn modelId="{965A0828-9593-4F7F-A8CC-16EAE4E65D13}" type="presOf" srcId="{26CBEA56-8CFD-48C0-BD6E-2EB16B1FBF42}" destId="{5583D5C5-FAFF-4548-819C-80E289F7377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B6F7779C-4A8E-4B5E-B394-3A45A3CE6133}" type="presParOf" srcId="{333A1088-737F-45CB-B68E-254E46348037}" destId="{F5ABB229-8D3B-4694-996A-96F23CF14429}" srcOrd="0" destOrd="0" presId="urn:microsoft.com/office/officeart/2005/8/layout/target3"/>
    <dgm:cxn modelId="{8BD04407-31F5-43A5-82E5-2BF163D6D62D}" type="presParOf" srcId="{333A1088-737F-45CB-B68E-254E46348037}" destId="{F41139FD-01EE-4571-8B17-4FB00FC51163}" srcOrd="1" destOrd="0" presId="urn:microsoft.com/office/officeart/2005/8/layout/target3"/>
    <dgm:cxn modelId="{B21F6050-F6E2-4D60-A719-529D273C582C}" type="presParOf" srcId="{333A1088-737F-45CB-B68E-254E46348037}" destId="{D005CE8C-CC26-4C3E-AC11-E15060ECD759}" srcOrd="2" destOrd="0" presId="urn:microsoft.com/office/officeart/2005/8/layout/target3"/>
    <dgm:cxn modelId="{69BFFFA3-28E6-429E-92F4-06BB3B9A7171}" type="presParOf" srcId="{333A1088-737F-45CB-B68E-254E46348037}" destId="{2C702D82-9B77-49B7-9568-BB8EB47C3372}" srcOrd="3" destOrd="0" presId="urn:microsoft.com/office/officeart/2005/8/layout/target3"/>
    <dgm:cxn modelId="{7D9F9BC4-4F5D-4D53-9BBE-7A1342DB4257}" type="presParOf" srcId="{333A1088-737F-45CB-B68E-254E46348037}" destId="{A52A0455-90FF-4808-ABD0-F02540D31D5A}" srcOrd="4" destOrd="0" presId="urn:microsoft.com/office/officeart/2005/8/layout/target3"/>
    <dgm:cxn modelId="{A305050D-91D9-49E9-9C0A-ACAF0E812EB5}" type="presParOf" srcId="{333A1088-737F-45CB-B68E-254E46348037}" destId="{6140AFEC-043D-4C43-A2F9-D0F5331DF3A3}" srcOrd="5" destOrd="0" presId="urn:microsoft.com/office/officeart/2005/8/layout/target3"/>
    <dgm:cxn modelId="{268CA910-AA29-4A96-9C8D-9B6007F34D54}" type="presParOf" srcId="{333A1088-737F-45CB-B68E-254E46348037}" destId="{71A10DEB-455E-4133-A618-0A0EE82A21E3}" srcOrd="6" destOrd="0" presId="urn:microsoft.com/office/officeart/2005/8/layout/target3"/>
    <dgm:cxn modelId="{C395C2A8-5FE4-47FF-AD0E-74344D7F253D}" type="presParOf" srcId="{333A1088-737F-45CB-B68E-254E46348037}" destId="{DA6A876D-6D25-492F-8BDC-9AE6A6CFB1FA}" srcOrd="7" destOrd="0" presId="urn:microsoft.com/office/officeart/2005/8/layout/target3"/>
    <dgm:cxn modelId="{92EFA91E-7452-46C3-AC55-5D768020584E}" type="presParOf" srcId="{333A1088-737F-45CB-B68E-254E46348037}" destId="{A9F01C16-B5C0-47B0-9750-F7E5E11674A0}" srcOrd="8" destOrd="0" presId="urn:microsoft.com/office/officeart/2005/8/layout/target3"/>
    <dgm:cxn modelId="{0B361B45-3900-4F64-9CCE-4F9940E296A2}" type="presParOf" srcId="{333A1088-737F-45CB-B68E-254E46348037}" destId="{5C0CF724-3222-4429-B09A-F154A62FD507}" srcOrd="9" destOrd="0" presId="urn:microsoft.com/office/officeart/2005/8/layout/target3"/>
    <dgm:cxn modelId="{9D6F990E-E86C-428E-B53D-8EFFA80FFEB9}" type="presParOf" srcId="{333A1088-737F-45CB-B68E-254E46348037}" destId="{71A5FEA7-FE77-4220-960F-2AB7AE466FE5}" srcOrd="10" destOrd="0" presId="urn:microsoft.com/office/officeart/2005/8/layout/target3"/>
    <dgm:cxn modelId="{974EC6CA-A86E-45B5-BF03-8A045125C03F}" type="presParOf" srcId="{333A1088-737F-45CB-B68E-254E46348037}" destId="{C8857ABF-5052-4733-A46C-0F8B764FF76F}" srcOrd="11" destOrd="0" presId="urn:microsoft.com/office/officeart/2005/8/layout/target3"/>
    <dgm:cxn modelId="{FA18D03F-4CAD-4D18-823B-343D0D384D30}" type="presParOf" srcId="{333A1088-737F-45CB-B68E-254E46348037}" destId="{1839E65E-6E97-41D2-A171-98C033275D27}" srcOrd="12" destOrd="0" presId="urn:microsoft.com/office/officeart/2005/8/layout/target3"/>
    <dgm:cxn modelId="{251DE04D-7F1D-46F6-9ABD-F182BC6D9842}" type="presParOf" srcId="{333A1088-737F-45CB-B68E-254E46348037}" destId="{914F10DC-A7FA-462B-9334-03354AC7EA9F}" srcOrd="13" destOrd="0" presId="urn:microsoft.com/office/officeart/2005/8/layout/target3"/>
    <dgm:cxn modelId="{0764E7D2-9A42-487E-B382-51B9DC282E0E}" type="presParOf" srcId="{333A1088-737F-45CB-B68E-254E46348037}" destId="{5583D5C5-FAFF-4548-819C-80E289F73770}" srcOrd="14" destOrd="0" presId="urn:microsoft.com/office/officeart/2005/8/layout/target3"/>
    <dgm:cxn modelId="{46DDD811-D031-4855-AE7B-9B3FB120ED69}" type="presParOf" srcId="{333A1088-737F-45CB-B68E-254E46348037}" destId="{AED2198E-93D5-4001-81B4-73124B309672}" srcOrd="15" destOrd="0" presId="urn:microsoft.com/office/officeart/2005/8/layout/target3"/>
    <dgm:cxn modelId="{80988FF8-BE18-4124-B480-452C1921EE8A}" type="presParOf" srcId="{333A1088-737F-45CB-B68E-254E46348037}" destId="{2BE915AB-18AA-4053-B92C-3BFC9ED204BB}" srcOrd="16" destOrd="0" presId="urn:microsoft.com/office/officeart/2005/8/layout/target3"/>
    <dgm:cxn modelId="{CD26B217-C939-4821-A2D8-CBD1A54B92C7}" type="presParOf" srcId="{333A1088-737F-45CB-B68E-254E46348037}" destId="{BD3627E9-8FC8-4A2F-B3EA-FAE798EF81D8}" srcOrd="17" destOrd="0" presId="urn:microsoft.com/office/officeart/2005/8/layout/target3"/>
    <dgm:cxn modelId="{445F5072-775B-445B-B890-E71890DF6B39}" type="presParOf" srcId="{333A1088-737F-45CB-B68E-254E46348037}" destId="{017154CD-D9A9-4968-AD11-1207A3C4C00A}" srcOrd="18" destOrd="0" presId="urn:microsoft.com/office/officeart/2005/8/layout/target3"/>
    <dgm:cxn modelId="{BB3762E2-1118-4AAB-97C2-EEE0B4C8BF28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6867" y="0"/>
          <a:ext cx="6971059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6867" y="0"/>
        <a:ext cx="6971059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40144" y="360043"/>
          <a:ext cx="6971059" cy="2349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</a:t>
          </a:r>
          <a:r>
            <a:rPr lang="en-US" sz="2000" kern="1200" dirty="0" smtClean="0"/>
            <a:t>r</a:t>
          </a:r>
          <a:r>
            <a:rPr lang="cs-CZ" sz="2000" kern="1200" dirty="0" smtClean="0"/>
            <a:t>. Milena Holcnerová</a:t>
          </a:r>
          <a:endParaRPr lang="cs-CZ" sz="2000" kern="1200" dirty="0"/>
        </a:p>
      </dsp:txBody>
      <dsp:txXfrm>
        <a:off x="1440144" y="360043"/>
        <a:ext cx="6971059" cy="475824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824813"/>
          <a:ext cx="6971059" cy="18978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NÁZEV:VY_22_INOVACE_28_AJ8_SHOULD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824813"/>
        <a:ext cx="6971059" cy="523539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512163"/>
          <a:ext cx="6971059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TEMA:SHOULD</a:t>
          </a:r>
          <a:endParaRPr lang="cs-CZ" sz="2000" kern="1200" dirty="0"/>
        </a:p>
      </dsp:txBody>
      <dsp:txXfrm>
        <a:off x="1453876" y="1512163"/>
        <a:ext cx="6971059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971059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971059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A346D4-DDE9-4C54-86D1-F5DE8E2BE97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8B9A7E-76BA-490F-9C7E-9779566FBA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E356053-5CA5-4AF6-BF4B-F8647BE7CC4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D7B658-7893-400E-9EE8-DA553C1338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E356053-5CA5-4AF6-BF4B-F8647BE7CC4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D7B658-7893-400E-9EE8-DA553C1338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E356053-5CA5-4AF6-BF4B-F8647BE7CC4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D7B658-7893-400E-9EE8-DA553C1338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E356053-5CA5-4AF6-BF4B-F8647BE7CC4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D7B658-7893-400E-9EE8-DA553C1338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E356053-5CA5-4AF6-BF4B-F8647BE7CC4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D7B658-7893-400E-9EE8-DA553C1338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E356053-5CA5-4AF6-BF4B-F8647BE7CC4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D7B658-7893-400E-9EE8-DA553C1338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E356053-5CA5-4AF6-BF4B-F8647BE7CC4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D7B658-7893-400E-9EE8-DA553C1338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BE356053-5CA5-4AF6-BF4B-F8647BE7CC4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D7B658-7893-400E-9EE8-DA553C1338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E356053-5CA5-4AF6-BF4B-F8647BE7CC4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D7B658-7893-400E-9EE8-DA553C1338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E356053-5CA5-4AF6-BF4B-F8647BE7CC4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D7B658-7893-400E-9EE8-DA553C1338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E356053-5CA5-4AF6-BF4B-F8647BE7CC4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D7B658-7893-400E-9EE8-DA553C1338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BE356053-5CA5-4AF6-BF4B-F8647BE7CC4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8D7B658-7893-400E-9EE8-DA553C1338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395536" y="548680"/>
          <a:ext cx="8424936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20688"/>
            <a:ext cx="8532440" cy="45735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8.ročníku ZŠ pomocí interaktivní tabule.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hrou procvičují použití způsobového slovesa should.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Vybírají správnou radu k určitému problému.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podporuje čtenářskou gramotnost.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640871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3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Tom Hutchinson, Oxford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76673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/>
              <a:t>Complete the conversations. Choose the best answer(a, b or c).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844824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My arm hurts.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1628800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</a:t>
            </a:r>
            <a:r>
              <a:rPr lang="en-US" sz="2400" dirty="0" smtClean="0"/>
              <a:t>You should go to the dentist.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2348880"/>
            <a:ext cx="50477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</a:t>
            </a:r>
            <a:r>
              <a:rPr lang="en-US" sz="2400" dirty="0" smtClean="0"/>
              <a:t>You should drink a lot.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203848" y="2924945"/>
            <a:ext cx="52565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c)</a:t>
            </a:r>
            <a:r>
              <a:rPr lang="en-US" sz="2400" dirty="0" smtClean="0"/>
              <a:t>You shouldn’t play tennis today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</a:p>
          <a:p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4221088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I have a headache.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 rot="10800000" flipV="1">
            <a:off x="3275855" y="3958898"/>
            <a:ext cx="504055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a)</a:t>
            </a:r>
            <a:r>
              <a:rPr lang="en-US" sz="2400" dirty="0" smtClean="0"/>
              <a:t>You should go to the cinema.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3275856" y="5085184"/>
            <a:ext cx="48965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c)</a:t>
            </a:r>
            <a:r>
              <a:rPr lang="en-US" sz="2400" dirty="0" smtClean="0"/>
              <a:t>You should  go home.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3275856" y="4509120"/>
            <a:ext cx="45365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b)</a:t>
            </a:r>
            <a:r>
              <a:rPr lang="en-US" sz="2400" dirty="0" smtClean="0"/>
              <a:t>You shouldn’t  go home.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1124744"/>
            <a:ext cx="2016224" cy="46166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What’s up?</a:t>
            </a:r>
            <a:endParaRPr lang="cs-CZ" sz="2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9E75A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9E75A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412776"/>
            <a:ext cx="26021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I feel tired.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47865" y="764704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</a:t>
            </a:r>
            <a:r>
              <a:rPr lang="en-US" sz="2400" dirty="0" smtClean="0"/>
              <a:t>You shouldn’t  have a rest.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3419872" y="1844824"/>
            <a:ext cx="525658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c)</a:t>
            </a:r>
            <a:r>
              <a:rPr lang="en-US" sz="2400" dirty="0" smtClean="0"/>
              <a:t>You should play tennis today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</a:p>
        </p:txBody>
      </p:sp>
      <p:sp>
        <p:nvSpPr>
          <p:cNvPr id="5" name="Obdélník 4"/>
          <p:cNvSpPr/>
          <p:nvPr/>
        </p:nvSpPr>
        <p:spPr>
          <a:xfrm>
            <a:off x="3419872" y="1340768"/>
            <a:ext cx="39604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b)</a:t>
            </a:r>
            <a:r>
              <a:rPr lang="en-US" sz="2400" dirty="0" smtClean="0"/>
              <a:t>You should have a rest.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520" y="3212976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I’m thirsty.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249394" y="3244334"/>
            <a:ext cx="51395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a)</a:t>
            </a:r>
            <a:r>
              <a:rPr lang="en-US" sz="2400" dirty="0" smtClean="0"/>
              <a:t>You shouldn’t  eat a sandwich.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3249394" y="3789040"/>
            <a:ext cx="542706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b)</a:t>
            </a:r>
            <a:r>
              <a:rPr lang="en-US" sz="2400" dirty="0" smtClean="0"/>
              <a:t>You should have something to drink.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3249394" y="4616708"/>
            <a:ext cx="506702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c)</a:t>
            </a:r>
            <a:r>
              <a:rPr lang="en-US" sz="2400" dirty="0" smtClean="0"/>
              <a:t>You shouldn’t  go to work.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476672"/>
            <a:ext cx="2440092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What</a:t>
            </a:r>
            <a:r>
              <a:rPr lang="en-US" sz="2400" dirty="0" smtClean="0"/>
              <a:t>’</a:t>
            </a:r>
            <a:r>
              <a:rPr lang="cs-CZ" sz="2400" dirty="0" smtClean="0"/>
              <a:t>s wrong</a:t>
            </a:r>
            <a:r>
              <a:rPr lang="en-US" sz="2400" dirty="0" smtClean="0"/>
              <a:t> ?</a:t>
            </a:r>
            <a:endParaRPr lang="cs-CZ" sz="2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9E75A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9E75A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340768"/>
            <a:ext cx="30577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My wrist hurts.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15816" y="980728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</a:t>
            </a:r>
            <a:r>
              <a:rPr lang="en-US" sz="2400" dirty="0" smtClean="0"/>
              <a:t>You shouldn’t play the piano today.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2915816" y="2204864"/>
            <a:ext cx="50405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c)</a:t>
            </a:r>
            <a:r>
              <a:rPr lang="en-US" sz="2400" dirty="0" smtClean="0"/>
              <a:t>You shouldn’t read a book.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2915816" y="1628800"/>
            <a:ext cx="5400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b)</a:t>
            </a:r>
            <a:r>
              <a:rPr lang="en-US" sz="2400" dirty="0" smtClean="0"/>
              <a:t>You shouldn’t go to bed early.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3501008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I’ve got nothing to do.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95937" y="3501008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</a:t>
            </a:r>
            <a:r>
              <a:rPr lang="en-US" sz="2400" dirty="0" smtClean="0"/>
              <a:t>You shouldn’ go to bed.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67944" y="4365104"/>
            <a:ext cx="4402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</a:t>
            </a:r>
            <a:r>
              <a:rPr lang="en-US" sz="2400" dirty="0" smtClean="0"/>
              <a:t>You should sleep a lot.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7944" y="5157192"/>
            <a:ext cx="48245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</a:t>
            </a:r>
            <a:r>
              <a:rPr lang="en-US" sz="2400" dirty="0" smtClean="0"/>
              <a:t>You shoul</a:t>
            </a:r>
            <a:r>
              <a:rPr lang="cs-CZ" sz="2400" dirty="0" smtClean="0"/>
              <a:t>d</a:t>
            </a:r>
            <a:r>
              <a:rPr lang="en-US" sz="2400" dirty="0" smtClean="0"/>
              <a:t> give one of your friends a ring.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39552" y="332656"/>
            <a:ext cx="2520280" cy="461665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What</a:t>
            </a:r>
            <a:r>
              <a:rPr lang="en-US" sz="2400" dirty="0" smtClean="0">
                <a:solidFill>
                  <a:prstClr val="black"/>
                </a:solidFill>
              </a:rPr>
              <a:t>’</a:t>
            </a:r>
            <a:r>
              <a:rPr lang="cs-CZ" sz="2400" dirty="0" smtClean="0">
                <a:solidFill>
                  <a:prstClr val="black"/>
                </a:solidFill>
              </a:rPr>
              <a:t>s wrong</a:t>
            </a:r>
            <a:r>
              <a:rPr lang="en-US" sz="2400" dirty="0" smtClean="0">
                <a:solidFill>
                  <a:prstClr val="black"/>
                </a:solidFill>
              </a:rPr>
              <a:t> ?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9E75A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9E75A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10800000" flipV="1">
            <a:off x="251520" y="1442391"/>
            <a:ext cx="25348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I feel cold.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43809" y="1628800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</a:t>
            </a:r>
            <a:r>
              <a:rPr lang="en-US" sz="2400" dirty="0" smtClean="0"/>
              <a:t>You should put something warm on.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2843808" y="2276872"/>
            <a:ext cx="61926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c)</a:t>
            </a:r>
            <a:r>
              <a:rPr lang="en-US" sz="2400" dirty="0" smtClean="0"/>
              <a:t>You should put something warm down.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2843808" y="980728"/>
            <a:ext cx="35132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 smtClean="0"/>
              <a:t>a</a:t>
            </a:r>
            <a:r>
              <a:rPr lang="cs-CZ" sz="2400" dirty="0" smtClean="0"/>
              <a:t>)</a:t>
            </a:r>
            <a:r>
              <a:rPr lang="en-US" sz="2400" dirty="0" smtClean="0"/>
              <a:t>You should go out.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3645024"/>
            <a:ext cx="26324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I feel sick.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131840" y="4077072"/>
            <a:ext cx="48245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b)</a:t>
            </a:r>
            <a:r>
              <a:rPr lang="en-US" sz="2400" dirty="0" smtClean="0"/>
              <a:t>You shouldn’t eat so much.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3131840" y="4797152"/>
            <a:ext cx="55446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c)</a:t>
            </a:r>
            <a:r>
              <a:rPr lang="en-US" sz="2400" dirty="0" smtClean="0"/>
              <a:t>You shouldn’t  go to the doctor.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3131840" y="3429000"/>
            <a:ext cx="455235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a)</a:t>
            </a:r>
            <a:r>
              <a:rPr lang="en-US" sz="2400" dirty="0" smtClean="0"/>
              <a:t>You should go swimming.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395536" y="260648"/>
            <a:ext cx="3456384" cy="461665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What</a:t>
            </a:r>
            <a:r>
              <a:rPr lang="en-US" sz="2400" dirty="0" smtClean="0">
                <a:solidFill>
                  <a:prstClr val="black"/>
                </a:solidFill>
              </a:rPr>
              <a:t>’</a:t>
            </a:r>
            <a:r>
              <a:rPr lang="cs-CZ" sz="2400" dirty="0" smtClean="0">
                <a:solidFill>
                  <a:prstClr val="black"/>
                </a:solidFill>
              </a:rPr>
              <a:t>s </a:t>
            </a:r>
            <a:r>
              <a:rPr lang="en-US" sz="2400" dirty="0" smtClean="0">
                <a:solidFill>
                  <a:prstClr val="black"/>
                </a:solidFill>
              </a:rPr>
              <a:t>the matter ?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9E75A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9E75A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7" y="404664"/>
            <a:ext cx="1944216" cy="461665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pPr lvl="0"/>
            <a:r>
              <a:rPr lang="en-US" sz="2400" dirty="0" smtClean="0">
                <a:solidFill>
                  <a:prstClr val="black"/>
                </a:solidFill>
              </a:rPr>
              <a:t>What’s up?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9" y="1772816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r>
              <a:rPr lang="en-US" sz="2400" dirty="0" smtClean="0"/>
              <a:t>’ve got a toothache.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4005064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My hat is very old.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1340768"/>
            <a:ext cx="48941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</a:t>
            </a:r>
            <a:r>
              <a:rPr lang="en-US" sz="2400" dirty="0" smtClean="0"/>
              <a:t>You should go to the dentist.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851920" y="2636912"/>
            <a:ext cx="49685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c)</a:t>
            </a:r>
            <a:r>
              <a:rPr lang="en-US" sz="2400" dirty="0" smtClean="0"/>
              <a:t>You should be more careful.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851920" y="1988840"/>
            <a:ext cx="45365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b)</a:t>
            </a:r>
            <a:r>
              <a:rPr lang="en-US" sz="2400" dirty="0" smtClean="0"/>
              <a:t>You should buy a new car.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 rot="10800000" flipV="1">
            <a:off x="3131837" y="3603504"/>
            <a:ext cx="554461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a)</a:t>
            </a:r>
            <a:r>
              <a:rPr lang="en-US" sz="2400" dirty="0" smtClean="0"/>
              <a:t>You should go to the doctor.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3203848" y="4437112"/>
            <a:ext cx="53285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b)</a:t>
            </a:r>
            <a:r>
              <a:rPr lang="en-US" sz="2400" dirty="0" smtClean="0"/>
              <a:t>You should buy a new one.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 rot="10800000" flipV="1">
            <a:off x="3203846" y="5157339"/>
            <a:ext cx="496855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c)</a:t>
            </a:r>
            <a:r>
              <a:rPr lang="en-US" sz="2400" dirty="0" smtClean="0"/>
              <a:t>You should go to </a:t>
            </a:r>
            <a:r>
              <a:rPr lang="cs-CZ" sz="2400" dirty="0" smtClean="0"/>
              <a:t>sleep</a:t>
            </a:r>
            <a:r>
              <a:rPr lang="en-US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9E75A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9E75A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5" y="476672"/>
            <a:ext cx="3312367" cy="461665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What</a:t>
            </a:r>
            <a:r>
              <a:rPr lang="en-US" sz="2400" dirty="0" smtClean="0">
                <a:solidFill>
                  <a:prstClr val="black"/>
                </a:solidFill>
              </a:rPr>
              <a:t>’</a:t>
            </a:r>
            <a:r>
              <a:rPr lang="cs-CZ" sz="2400" dirty="0" smtClean="0">
                <a:solidFill>
                  <a:prstClr val="black"/>
                </a:solidFill>
              </a:rPr>
              <a:t>s </a:t>
            </a:r>
            <a:r>
              <a:rPr lang="en-US" sz="2400" dirty="0" smtClean="0">
                <a:solidFill>
                  <a:prstClr val="black"/>
                </a:solidFill>
              </a:rPr>
              <a:t>the matter ?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844824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She has a headache.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1268760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</a:t>
            </a:r>
            <a:r>
              <a:rPr lang="en-US" sz="2400" dirty="0" smtClean="0"/>
              <a:t>She should see a film.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4355976" y="2276872"/>
            <a:ext cx="45365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c)</a:t>
            </a:r>
            <a:r>
              <a:rPr lang="en-US" sz="2400" dirty="0" smtClean="0"/>
              <a:t>She should take an aspirin.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4355976" y="1772816"/>
            <a:ext cx="44644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b)</a:t>
            </a:r>
            <a:r>
              <a:rPr lang="en-US" sz="2400" dirty="0" smtClean="0"/>
              <a:t>She should listen to music.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4221088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George has an ear-ache.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4427984" y="3573016"/>
            <a:ext cx="46085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a)</a:t>
            </a:r>
            <a:r>
              <a:rPr lang="en-US" sz="2400" dirty="0" smtClean="0"/>
              <a:t>He should take an apple.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4427984" y="4221088"/>
            <a:ext cx="46085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b)</a:t>
            </a:r>
            <a:r>
              <a:rPr lang="en-US" sz="2400" dirty="0" smtClean="0"/>
              <a:t>He should see a doctor.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4427984" y="4869160"/>
            <a:ext cx="44644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c)</a:t>
            </a:r>
            <a:r>
              <a:rPr lang="en-US" sz="2400" dirty="0" smtClean="0"/>
              <a:t>He should go on holiday.</a:t>
            </a:r>
            <a:endParaRPr lang="cs-CZ" sz="2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CEE5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CEE52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67</TotalTime>
  <Words>435</Words>
  <Application>Microsoft Office PowerPoint</Application>
  <PresentationFormat>Předvádění na obrazovce (4:3)</PresentationFormat>
  <Paragraphs>79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13</cp:revision>
  <dcterms:created xsi:type="dcterms:W3CDTF">2013-04-06T16:17:50Z</dcterms:created>
  <dcterms:modified xsi:type="dcterms:W3CDTF">2013-11-18T17:24:53Z</dcterms:modified>
</cp:coreProperties>
</file>