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4" r:id="rId1"/>
    <p:sldMasterId id="2147483806" r:id="rId2"/>
  </p:sldMasterIdLst>
  <p:notesMasterIdLst>
    <p:notesMasterId r:id="rId41"/>
  </p:notesMasterIdLst>
  <p:sldIdLst>
    <p:sldId id="302" r:id="rId3"/>
    <p:sldId id="303" r:id="rId4"/>
    <p:sldId id="265" r:id="rId5"/>
    <p:sldId id="256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2" r:id="rId23"/>
    <p:sldId id="283" r:id="rId24"/>
    <p:sldId id="284" r:id="rId25"/>
    <p:sldId id="285" r:id="rId26"/>
    <p:sldId id="286" r:id="rId27"/>
    <p:sldId id="287" r:id="rId28"/>
    <p:sldId id="288" r:id="rId29"/>
    <p:sldId id="289" r:id="rId30"/>
    <p:sldId id="290" r:id="rId31"/>
    <p:sldId id="291" r:id="rId32"/>
    <p:sldId id="292" r:id="rId33"/>
    <p:sldId id="293" r:id="rId34"/>
    <p:sldId id="294" r:id="rId35"/>
    <p:sldId id="295" r:id="rId36"/>
    <p:sldId id="297" r:id="rId37"/>
    <p:sldId id="298" r:id="rId38"/>
    <p:sldId id="296" r:id="rId39"/>
    <p:sldId id="301" r:id="rId4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3" autoAdjust="0"/>
    <p:restoredTop sz="94624" autoAdjust="0"/>
  </p:normalViewPr>
  <p:slideViewPr>
    <p:cSldViewPr>
      <p:cViewPr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/>
            <a:t>PaedDr. </a:t>
          </a:r>
          <a:r>
            <a:rPr lang="cs-CZ" sz="2000" dirty="0" smtClean="0"/>
            <a:t>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TEMA:RISKUJ  IRREGULAR VERBS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NÁZEV:VY_22_INOVACE_30_AJ8_RISKUJ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7C711A-C810-4C69-9829-A1EA846E2140}" type="presOf" srcId="{1F4F8BC0-F267-4379-9FE7-6FFC8B64BAD8}" destId="{C8857ABF-5052-4733-A46C-0F8B764FF76F}" srcOrd="0" destOrd="0" presId="urn:microsoft.com/office/officeart/2005/8/layout/target3"/>
    <dgm:cxn modelId="{6CDD27B5-0104-4130-B77E-51DB053341ED}" type="presOf" srcId="{26CBEA56-8CFD-48C0-BD6E-2EB16B1FBF42}" destId="{92E1E9E3-D1F0-4866-9424-7ECC0DD990BC}" srcOrd="1" destOrd="0" presId="urn:microsoft.com/office/officeart/2005/8/layout/target3"/>
    <dgm:cxn modelId="{18E1F03B-B0FB-477C-84BC-605830BBF059}" type="presOf" srcId="{D1B46980-6531-4606-95E6-44980827E919}" destId="{6140AFEC-043D-4C43-A2F9-D0F5331DF3A3}" srcOrd="0" destOrd="0" presId="urn:microsoft.com/office/officeart/2005/8/layout/target3"/>
    <dgm:cxn modelId="{8FC0987A-2D61-4593-8E7A-82DFE76318FF}" type="presOf" srcId="{D1D4F407-5343-4D3F-B5B9-D407B03CAEB4}" destId="{D005CE8C-CC26-4C3E-AC11-E15060ECD759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EBCEF22B-A504-4530-82F2-C875ADA308CA}" type="presOf" srcId="{D1D4F407-5343-4D3F-B5B9-D407B03CAEB4}" destId="{AED2198E-93D5-4001-81B4-73124B309672}" srcOrd="1" destOrd="0" presId="urn:microsoft.com/office/officeart/2005/8/layout/target3"/>
    <dgm:cxn modelId="{7F53DB51-FFBB-49E8-ABE7-9697DC521AC1}" type="presOf" srcId="{1F4F8BC0-F267-4379-9FE7-6FFC8B64BAD8}" destId="{017154CD-D9A9-4968-AD11-1207A3C4C00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D5B6130-8113-45D4-9598-4B9DD3C96F05}" type="presOf" srcId="{26CBEA56-8CFD-48C0-BD6E-2EB16B1FBF42}" destId="{5583D5C5-FAFF-4548-819C-80E289F7377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B76616D4-6C3E-4A33-9C37-51883CA009E6}" type="presOf" srcId="{1AE9165A-6B70-4FFD-A49C-881BF73B4F04}" destId="{BD3627E9-8FC8-4A2F-B3EA-FAE798EF81D8}" srcOrd="1" destOrd="0" presId="urn:microsoft.com/office/officeart/2005/8/layout/target3"/>
    <dgm:cxn modelId="{5514631A-90E7-4309-878F-08E2EFD565EE}" type="presOf" srcId="{D1B46980-6531-4606-95E6-44980827E919}" destId="{2BE915AB-18AA-4053-B92C-3BFC9ED204BB}" srcOrd="1" destOrd="0" presId="urn:microsoft.com/office/officeart/2005/8/layout/target3"/>
    <dgm:cxn modelId="{B9185F54-CE49-4B52-9B7C-10364D893DC9}" type="presOf" srcId="{757F3AB3-0718-4624-B441-E567A8F0AB56}" destId="{333A1088-737F-45CB-B68E-254E46348037}" srcOrd="0" destOrd="0" presId="urn:microsoft.com/office/officeart/2005/8/layout/target3"/>
    <dgm:cxn modelId="{BEFD0590-04AD-430E-A1C5-60FA06AADE6F}" type="presOf" srcId="{1AE9165A-6B70-4FFD-A49C-881BF73B4F04}" destId="{A9F01C16-B5C0-47B0-9750-F7E5E11674A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8CB90769-D9A8-4E43-936E-CACE84F332EC}" type="presParOf" srcId="{333A1088-737F-45CB-B68E-254E46348037}" destId="{F5ABB229-8D3B-4694-996A-96F23CF14429}" srcOrd="0" destOrd="0" presId="urn:microsoft.com/office/officeart/2005/8/layout/target3"/>
    <dgm:cxn modelId="{5FE87CEE-8104-4A89-99DA-02F9EE58B508}" type="presParOf" srcId="{333A1088-737F-45CB-B68E-254E46348037}" destId="{F41139FD-01EE-4571-8B17-4FB00FC51163}" srcOrd="1" destOrd="0" presId="urn:microsoft.com/office/officeart/2005/8/layout/target3"/>
    <dgm:cxn modelId="{8A783C74-D92B-47F4-91C3-B496E7BFB2FD}" type="presParOf" srcId="{333A1088-737F-45CB-B68E-254E46348037}" destId="{D005CE8C-CC26-4C3E-AC11-E15060ECD759}" srcOrd="2" destOrd="0" presId="urn:microsoft.com/office/officeart/2005/8/layout/target3"/>
    <dgm:cxn modelId="{B08FD0FE-7A75-4111-86B7-ADD905631DB9}" type="presParOf" srcId="{333A1088-737F-45CB-B68E-254E46348037}" destId="{2C702D82-9B77-49B7-9568-BB8EB47C3372}" srcOrd="3" destOrd="0" presId="urn:microsoft.com/office/officeart/2005/8/layout/target3"/>
    <dgm:cxn modelId="{49123435-7441-4444-A80B-75292FFDC300}" type="presParOf" srcId="{333A1088-737F-45CB-B68E-254E46348037}" destId="{A52A0455-90FF-4808-ABD0-F02540D31D5A}" srcOrd="4" destOrd="0" presId="urn:microsoft.com/office/officeart/2005/8/layout/target3"/>
    <dgm:cxn modelId="{90BDC96F-8D76-4971-BC85-4173BEDCFB07}" type="presParOf" srcId="{333A1088-737F-45CB-B68E-254E46348037}" destId="{6140AFEC-043D-4C43-A2F9-D0F5331DF3A3}" srcOrd="5" destOrd="0" presId="urn:microsoft.com/office/officeart/2005/8/layout/target3"/>
    <dgm:cxn modelId="{7FED0005-BB54-415E-A1A7-93C6023000CE}" type="presParOf" srcId="{333A1088-737F-45CB-B68E-254E46348037}" destId="{71A10DEB-455E-4133-A618-0A0EE82A21E3}" srcOrd="6" destOrd="0" presId="urn:microsoft.com/office/officeart/2005/8/layout/target3"/>
    <dgm:cxn modelId="{3556CDAB-D5C1-4101-B9C3-C7C4ABA092D5}" type="presParOf" srcId="{333A1088-737F-45CB-B68E-254E46348037}" destId="{DA6A876D-6D25-492F-8BDC-9AE6A6CFB1FA}" srcOrd="7" destOrd="0" presId="urn:microsoft.com/office/officeart/2005/8/layout/target3"/>
    <dgm:cxn modelId="{B3AF656D-2A24-49BB-87A0-D5D334733595}" type="presParOf" srcId="{333A1088-737F-45CB-B68E-254E46348037}" destId="{A9F01C16-B5C0-47B0-9750-F7E5E11674A0}" srcOrd="8" destOrd="0" presId="urn:microsoft.com/office/officeart/2005/8/layout/target3"/>
    <dgm:cxn modelId="{109C0481-FECD-4F09-8756-50AC1D296DC6}" type="presParOf" srcId="{333A1088-737F-45CB-B68E-254E46348037}" destId="{5C0CF724-3222-4429-B09A-F154A62FD507}" srcOrd="9" destOrd="0" presId="urn:microsoft.com/office/officeart/2005/8/layout/target3"/>
    <dgm:cxn modelId="{6816ACF3-8952-469E-9469-863D54167A3A}" type="presParOf" srcId="{333A1088-737F-45CB-B68E-254E46348037}" destId="{71A5FEA7-FE77-4220-960F-2AB7AE466FE5}" srcOrd="10" destOrd="0" presId="urn:microsoft.com/office/officeart/2005/8/layout/target3"/>
    <dgm:cxn modelId="{8FEAD739-D2C9-47FC-A54C-F1479B2FBB25}" type="presParOf" srcId="{333A1088-737F-45CB-B68E-254E46348037}" destId="{C8857ABF-5052-4733-A46C-0F8B764FF76F}" srcOrd="11" destOrd="0" presId="urn:microsoft.com/office/officeart/2005/8/layout/target3"/>
    <dgm:cxn modelId="{CA3C889F-9A71-4698-92AD-7D56D74653C6}" type="presParOf" srcId="{333A1088-737F-45CB-B68E-254E46348037}" destId="{1839E65E-6E97-41D2-A171-98C033275D27}" srcOrd="12" destOrd="0" presId="urn:microsoft.com/office/officeart/2005/8/layout/target3"/>
    <dgm:cxn modelId="{13E9A49E-2DFA-4E54-9CF1-49712DFB6254}" type="presParOf" srcId="{333A1088-737F-45CB-B68E-254E46348037}" destId="{914F10DC-A7FA-462B-9334-03354AC7EA9F}" srcOrd="13" destOrd="0" presId="urn:microsoft.com/office/officeart/2005/8/layout/target3"/>
    <dgm:cxn modelId="{8BC1F6C2-0F12-40C9-BB6B-FF32FDEC49C4}" type="presParOf" srcId="{333A1088-737F-45CB-B68E-254E46348037}" destId="{5583D5C5-FAFF-4548-819C-80E289F73770}" srcOrd="14" destOrd="0" presId="urn:microsoft.com/office/officeart/2005/8/layout/target3"/>
    <dgm:cxn modelId="{F95357C7-445C-4511-9737-CCD0E8121075}" type="presParOf" srcId="{333A1088-737F-45CB-B68E-254E46348037}" destId="{AED2198E-93D5-4001-81B4-73124B309672}" srcOrd="15" destOrd="0" presId="urn:microsoft.com/office/officeart/2005/8/layout/target3"/>
    <dgm:cxn modelId="{1A9436CB-EB6B-4CEB-80E9-3AE9668A2867}" type="presParOf" srcId="{333A1088-737F-45CB-B68E-254E46348037}" destId="{2BE915AB-18AA-4053-B92C-3BFC9ED204BB}" srcOrd="16" destOrd="0" presId="urn:microsoft.com/office/officeart/2005/8/layout/target3"/>
    <dgm:cxn modelId="{0DB5A232-AE75-4A1D-80F2-1C2C521214A1}" type="presParOf" srcId="{333A1088-737F-45CB-B68E-254E46348037}" destId="{BD3627E9-8FC8-4A2F-B3EA-FAE798EF81D8}" srcOrd="17" destOrd="0" presId="urn:microsoft.com/office/officeart/2005/8/layout/target3"/>
    <dgm:cxn modelId="{F7FD947C-9BE8-45DD-9483-4BA9B33060E2}" type="presParOf" srcId="{333A1088-737F-45CB-B68E-254E46348037}" destId="{017154CD-D9A9-4968-AD11-1207A3C4C00A}" srcOrd="18" destOrd="0" presId="urn:microsoft.com/office/officeart/2005/8/layout/target3"/>
    <dgm:cxn modelId="{8BFA5295-3F8E-4F78-958A-EE2F562077D8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/>
            <a:t>PaedDr. </a:t>
          </a:r>
          <a:r>
            <a:rPr lang="cs-CZ" sz="2000" kern="1200" dirty="0" smtClean="0"/>
            <a:t>Milena Holcnerová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NÁZEV:VY_22_INOVACE_30_AJ8_RISKUJ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TEMA:RISKUJ  IRREGULAR VERBS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D98F4E-52BD-49E3-A4AE-67F36F6DB08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0CA4D1-EAB2-48C3-9B32-68BEFFD123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38882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1859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0555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0617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4999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67371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1218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12745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85608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3694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50175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3533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98" r:id="rId4"/>
    <p:sldLayoutId id="2147483799" r:id="rId5"/>
    <p:sldLayoutId id="2147483800" r:id="rId6"/>
    <p:sldLayoutId id="2147483801" r:id="rId7"/>
    <p:sldLayoutId id="2147483802" r:id="rId8"/>
    <p:sldLayoutId id="2147483803" r:id="rId9"/>
    <p:sldLayoutId id="2147483804" r:id="rId10"/>
    <p:sldLayoutId id="214748380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7" r:id="rId1"/>
    <p:sldLayoutId id="2147483808" r:id="rId2"/>
    <p:sldLayoutId id="2147483809" r:id="rId3"/>
    <p:sldLayoutId id="2147483810" r:id="rId4"/>
    <p:sldLayoutId id="2147483811" r:id="rId5"/>
    <p:sldLayoutId id="2147483812" r:id="rId6"/>
    <p:sldLayoutId id="2147483813" r:id="rId7"/>
    <p:sldLayoutId id="2147483814" r:id="rId8"/>
    <p:sldLayoutId id="2147483815" r:id="rId9"/>
    <p:sldLayoutId id="2147483816" r:id="rId10"/>
    <p:sldLayoutId id="214748381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13" Type="http://schemas.openxmlformats.org/officeDocument/2006/relationships/slide" Target="slide13.xml"/><Relationship Id="rId18" Type="http://schemas.openxmlformats.org/officeDocument/2006/relationships/slide" Target="slide35.xml"/><Relationship Id="rId26" Type="http://schemas.openxmlformats.org/officeDocument/2006/relationships/slide" Target="slide32.xml"/><Relationship Id="rId3" Type="http://schemas.openxmlformats.org/officeDocument/2006/relationships/slide" Target="slide9.xml"/><Relationship Id="rId21" Type="http://schemas.openxmlformats.org/officeDocument/2006/relationships/slide" Target="slide23.xml"/><Relationship Id="rId7" Type="http://schemas.openxmlformats.org/officeDocument/2006/relationships/slide" Target="slide18.xml"/><Relationship Id="rId12" Type="http://schemas.openxmlformats.org/officeDocument/2006/relationships/slide" Target="slide15.xml"/><Relationship Id="rId17" Type="http://schemas.openxmlformats.org/officeDocument/2006/relationships/slide" Target="slide19.xml"/><Relationship Id="rId25" Type="http://schemas.openxmlformats.org/officeDocument/2006/relationships/slide" Target="slide34.xml"/><Relationship Id="rId33" Type="http://schemas.openxmlformats.org/officeDocument/2006/relationships/slide" Target="slide36.xml"/><Relationship Id="rId2" Type="http://schemas.openxmlformats.org/officeDocument/2006/relationships/slide" Target="slide6.xml"/><Relationship Id="rId16" Type="http://schemas.openxmlformats.org/officeDocument/2006/relationships/slide" Target="slide20.xml"/><Relationship Id="rId20" Type="http://schemas.openxmlformats.org/officeDocument/2006/relationships/slide" Target="slide27.xml"/><Relationship Id="rId29" Type="http://schemas.openxmlformats.org/officeDocument/2006/relationships/slide" Target="slide25.xml"/><Relationship Id="rId1" Type="http://schemas.openxmlformats.org/officeDocument/2006/relationships/slideLayout" Target="../slideLayouts/slideLayout18.xml"/><Relationship Id="rId6" Type="http://schemas.openxmlformats.org/officeDocument/2006/relationships/slide" Target="slide11.xml"/><Relationship Id="rId11" Type="http://schemas.openxmlformats.org/officeDocument/2006/relationships/slide" Target="slide16.xml"/><Relationship Id="rId24" Type="http://schemas.openxmlformats.org/officeDocument/2006/relationships/slide" Target="slide30.xml"/><Relationship Id="rId32" Type="http://schemas.openxmlformats.org/officeDocument/2006/relationships/slide" Target="slide33.xml"/><Relationship Id="rId5" Type="http://schemas.openxmlformats.org/officeDocument/2006/relationships/slide" Target="slide7.xml"/><Relationship Id="rId15" Type="http://schemas.openxmlformats.org/officeDocument/2006/relationships/slide" Target="slide21.xml"/><Relationship Id="rId23" Type="http://schemas.openxmlformats.org/officeDocument/2006/relationships/slide" Target="slide26.xml"/><Relationship Id="rId28" Type="http://schemas.openxmlformats.org/officeDocument/2006/relationships/slide" Target="slide28.xml"/><Relationship Id="rId10" Type="http://schemas.openxmlformats.org/officeDocument/2006/relationships/slide" Target="slide17.xml"/><Relationship Id="rId19" Type="http://schemas.openxmlformats.org/officeDocument/2006/relationships/slide" Target="slide31.xml"/><Relationship Id="rId31" Type="http://schemas.openxmlformats.org/officeDocument/2006/relationships/slide" Target="slide37.xml"/><Relationship Id="rId4" Type="http://schemas.openxmlformats.org/officeDocument/2006/relationships/slide" Target="slide8.xml"/><Relationship Id="rId9" Type="http://schemas.openxmlformats.org/officeDocument/2006/relationships/slide" Target="slide10.xml"/><Relationship Id="rId14" Type="http://schemas.openxmlformats.org/officeDocument/2006/relationships/slide" Target="slide12.xml"/><Relationship Id="rId22" Type="http://schemas.openxmlformats.org/officeDocument/2006/relationships/slide" Target="slide22.xml"/><Relationship Id="rId27" Type="http://schemas.openxmlformats.org/officeDocument/2006/relationships/slide" Target="slide29.xml"/><Relationship Id="rId30" Type="http://schemas.openxmlformats.org/officeDocument/2006/relationships/slide" Target="slide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8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20688"/>
            <a:ext cx="8532440" cy="44873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8.ročníku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procvičují  všechny tvary nepravidelných sloves.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Podporuje aktivní zopakování  a  procvičování formou hry.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schemeClr val="dk1"/>
                </a:solidFill>
                <a:latin typeface="Arial" pitchFamily="34" charset="0"/>
                <a:cs typeface="Arial" pitchFamily="34" charset="0"/>
              </a:rPr>
              <a:t>Žáci hrají hru podle doporučených pravidel.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640871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3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Tom Hutchinson, Oxford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91680" y="1196752"/>
            <a:ext cx="5760640" cy="4985980"/>
          </a:xfrm>
          <a:prstGeom prst="rect">
            <a:avLst/>
          </a:prstGeom>
          <a:noFill/>
          <a:ln w="57150">
            <a:solidFill>
              <a:schemeClr val="accent6">
                <a:lumMod val="60000"/>
                <a:lumOff val="40000"/>
              </a:schemeClr>
            </a:solidFill>
            <a:prstDash val="dash"/>
          </a:ln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endParaRPr lang="cs-CZ" sz="7000" b="1" cap="none" spc="0" dirty="0" smtClean="0">
              <a:ln w="11430"/>
              <a:solidFill>
                <a:schemeClr val="accent6">
                  <a:lumMod val="75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  <a:p>
            <a:pPr algn="ctr"/>
            <a:r>
              <a:rPr lang="cs-CZ" sz="7000" b="1" cap="none" spc="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Riskuj</a:t>
            </a:r>
          </a:p>
          <a:p>
            <a:pPr algn="ctr"/>
            <a:r>
              <a:rPr lang="cs-CZ" sz="3600" b="1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Opakování </a:t>
            </a:r>
          </a:p>
          <a:p>
            <a:pPr algn="ctr"/>
            <a:r>
              <a:rPr lang="cs-CZ" sz="3600" b="1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nepravidelných sloves</a:t>
            </a:r>
            <a:endParaRPr lang="cs-CZ" sz="3600" b="1" cap="none" spc="0" dirty="0" smtClean="0">
              <a:ln w="11430"/>
              <a:solidFill>
                <a:schemeClr val="accent6">
                  <a:lumMod val="75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  <a:p>
            <a:pPr algn="ctr"/>
            <a:endParaRPr lang="cs-CZ" sz="70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89005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196752"/>
            <a:ext cx="8136904" cy="51125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9699" y="1628800"/>
            <a:ext cx="784073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Soutěží dvě družstva (dvojice). Před zahájením hry dostanou družstva 2 min na poradu o taktice a zvolení si pořadí zástupců. Zástupci se v soutěži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střídají. Na odpověď mají vždy jen 1 min. Za správné odpovědi si zapisují a přičítají body. Při nesprávné odpovědi může odpovídat druhé družstvo, tím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získává body a zároveň volí i další otázku.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332656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P R A V I D L A    H R Y</a:t>
            </a:r>
            <a:endParaRPr lang="cs-CZ" sz="48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3390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600"/>
                            </p:stCondLst>
                            <p:childTnLst>
                              <p:par>
                                <p:cTn id="13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3350"/>
                            </p:stCondLst>
                            <p:childTnLst>
                              <p:par>
                                <p:cTn id="2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>
            <a:hlinkClick r:id="rId2" action="ppaction://hlinksldjump"/>
          </p:cNvPr>
          <p:cNvSpPr/>
          <p:nvPr/>
        </p:nvSpPr>
        <p:spPr>
          <a:xfrm>
            <a:off x="2915816" y="442886"/>
            <a:ext cx="1368152" cy="576064"/>
          </a:xfrm>
          <a:prstGeom prst="roundRect">
            <a:avLst/>
          </a:prstGeom>
          <a:solidFill>
            <a:schemeClr val="accent2"/>
          </a:solidFill>
          <a:ln>
            <a:solidFill>
              <a:srgbClr val="FFC0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0" name="Zaoblený obdélník 19">
            <a:hlinkClick r:id="rId3" action="ppaction://hlinksldjump"/>
          </p:cNvPr>
          <p:cNvSpPr/>
          <p:nvPr/>
        </p:nvSpPr>
        <p:spPr>
          <a:xfrm>
            <a:off x="7380312" y="431526"/>
            <a:ext cx="1368152" cy="576064"/>
          </a:xfrm>
          <a:prstGeom prst="roundRect">
            <a:avLst/>
          </a:prstGeom>
          <a:solidFill>
            <a:srgbClr val="00B050"/>
          </a:solidFill>
          <a:ln>
            <a:solidFill>
              <a:schemeClr val="accent1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>
            <a:hlinkClick r:id="rId4" action="ppaction://hlinksldjump"/>
          </p:cNvPr>
          <p:cNvSpPr/>
          <p:nvPr/>
        </p:nvSpPr>
        <p:spPr>
          <a:xfrm>
            <a:off x="5868144" y="442886"/>
            <a:ext cx="1368152" cy="576064"/>
          </a:xfrm>
          <a:prstGeom prst="roundRect">
            <a:avLst/>
          </a:prstGeom>
          <a:solidFill>
            <a:srgbClr val="00B0F0"/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>
            <a:hlinkClick r:id="rId5" action="ppaction://hlinksldjump"/>
          </p:cNvPr>
          <p:cNvSpPr/>
          <p:nvPr/>
        </p:nvSpPr>
        <p:spPr>
          <a:xfrm>
            <a:off x="4390888" y="442886"/>
            <a:ext cx="1368152" cy="576064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200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3" name="Zaoblený obdélník 22">
            <a:hlinkClick r:id="rId6" action="ppaction://hlinksldjump"/>
          </p:cNvPr>
          <p:cNvSpPr/>
          <p:nvPr/>
        </p:nvSpPr>
        <p:spPr>
          <a:xfrm>
            <a:off x="4429323" y="1153551"/>
            <a:ext cx="1368152" cy="576064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200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Zaoblený obdélník 23">
            <a:hlinkClick r:id="rId7" action="ppaction://hlinksldjump"/>
          </p:cNvPr>
          <p:cNvSpPr/>
          <p:nvPr/>
        </p:nvSpPr>
        <p:spPr>
          <a:xfrm>
            <a:off x="2915816" y="2708920"/>
            <a:ext cx="1368152" cy="576064"/>
          </a:xfrm>
          <a:prstGeom prst="roundRect">
            <a:avLst/>
          </a:prstGeom>
          <a:solidFill>
            <a:schemeClr val="accent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5" name="Zaoblený obdélník 24">
            <a:hlinkClick r:id="rId8" action="ppaction://hlinksldjump"/>
          </p:cNvPr>
          <p:cNvSpPr/>
          <p:nvPr/>
        </p:nvSpPr>
        <p:spPr>
          <a:xfrm>
            <a:off x="2915816" y="1916832"/>
            <a:ext cx="1368152" cy="576064"/>
          </a:xfrm>
          <a:prstGeom prst="roundRect">
            <a:avLst/>
          </a:prstGeom>
          <a:solidFill>
            <a:schemeClr val="accent2"/>
          </a:solidFill>
          <a:ln>
            <a:solidFill>
              <a:srgbClr val="FFC0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6" name="Zaoblený obdélník 25">
            <a:hlinkClick r:id="rId9" action="ppaction://hlinksldjump"/>
          </p:cNvPr>
          <p:cNvSpPr/>
          <p:nvPr/>
        </p:nvSpPr>
        <p:spPr>
          <a:xfrm>
            <a:off x="2915816" y="1153551"/>
            <a:ext cx="1368152" cy="576064"/>
          </a:xfrm>
          <a:prstGeom prst="roundRect">
            <a:avLst/>
          </a:prstGeom>
          <a:solidFill>
            <a:schemeClr val="accent2"/>
          </a:solidFill>
          <a:ln>
            <a:solidFill>
              <a:srgbClr val="FFC0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7" name="Zaoblený obdélník 26">
            <a:hlinkClick r:id="rId10" action="ppaction://hlinksldjump"/>
          </p:cNvPr>
          <p:cNvSpPr/>
          <p:nvPr/>
        </p:nvSpPr>
        <p:spPr>
          <a:xfrm>
            <a:off x="7380312" y="1918351"/>
            <a:ext cx="1368152" cy="576064"/>
          </a:xfrm>
          <a:prstGeom prst="roundRect">
            <a:avLst/>
          </a:prstGeom>
          <a:solidFill>
            <a:srgbClr val="00B050"/>
          </a:solidFill>
          <a:ln>
            <a:solidFill>
              <a:schemeClr val="accent1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>
            <a:hlinkClick r:id="rId11" action="ppaction://hlinksldjump"/>
          </p:cNvPr>
          <p:cNvSpPr/>
          <p:nvPr/>
        </p:nvSpPr>
        <p:spPr>
          <a:xfrm>
            <a:off x="5884216" y="1916832"/>
            <a:ext cx="1368152" cy="576064"/>
          </a:xfrm>
          <a:prstGeom prst="roundRect">
            <a:avLst/>
          </a:prstGeom>
          <a:solidFill>
            <a:srgbClr val="00B0F0"/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>
            <a:hlinkClick r:id="rId12" action="ppaction://hlinksldjump"/>
          </p:cNvPr>
          <p:cNvSpPr/>
          <p:nvPr/>
        </p:nvSpPr>
        <p:spPr>
          <a:xfrm>
            <a:off x="4427984" y="1844824"/>
            <a:ext cx="1368152" cy="576064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200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0" name="Zaoblený obdélník 29">
            <a:hlinkClick r:id="rId13" action="ppaction://hlinksldjump"/>
          </p:cNvPr>
          <p:cNvSpPr/>
          <p:nvPr/>
        </p:nvSpPr>
        <p:spPr>
          <a:xfrm>
            <a:off x="7380559" y="1188118"/>
            <a:ext cx="1368152" cy="576064"/>
          </a:xfrm>
          <a:prstGeom prst="roundRect">
            <a:avLst/>
          </a:prstGeom>
          <a:solidFill>
            <a:srgbClr val="00B050"/>
          </a:solidFill>
          <a:ln>
            <a:solidFill>
              <a:schemeClr val="accent1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>
            <a:hlinkClick r:id="rId14" action="ppaction://hlinksldjump"/>
          </p:cNvPr>
          <p:cNvSpPr/>
          <p:nvPr/>
        </p:nvSpPr>
        <p:spPr>
          <a:xfrm>
            <a:off x="5880013" y="1188118"/>
            <a:ext cx="1368152" cy="576064"/>
          </a:xfrm>
          <a:prstGeom prst="roundRect">
            <a:avLst/>
          </a:prstGeom>
          <a:solidFill>
            <a:srgbClr val="00B0F0"/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>
            <a:hlinkClick r:id="rId15" action="ppaction://hlinksldjump"/>
          </p:cNvPr>
          <p:cNvSpPr/>
          <p:nvPr/>
        </p:nvSpPr>
        <p:spPr>
          <a:xfrm>
            <a:off x="7380559" y="2708920"/>
            <a:ext cx="1368152" cy="576064"/>
          </a:xfrm>
          <a:prstGeom prst="roundRect">
            <a:avLst/>
          </a:prstGeom>
          <a:solidFill>
            <a:srgbClr val="00B050"/>
          </a:solidFill>
          <a:ln>
            <a:solidFill>
              <a:schemeClr val="accent1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 32">
            <a:hlinkClick r:id="rId16" action="ppaction://hlinksldjump"/>
          </p:cNvPr>
          <p:cNvSpPr/>
          <p:nvPr/>
        </p:nvSpPr>
        <p:spPr>
          <a:xfrm>
            <a:off x="5884216" y="2708920"/>
            <a:ext cx="1368152" cy="576064"/>
          </a:xfrm>
          <a:prstGeom prst="roundRect">
            <a:avLst/>
          </a:prstGeom>
          <a:solidFill>
            <a:srgbClr val="00B0F0"/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 33">
            <a:hlinkClick r:id="rId17" action="ppaction://hlinksldjump"/>
          </p:cNvPr>
          <p:cNvSpPr/>
          <p:nvPr/>
        </p:nvSpPr>
        <p:spPr>
          <a:xfrm>
            <a:off x="4427984" y="2708920"/>
            <a:ext cx="1368152" cy="576064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200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5" name="Zaoblený obdélník 34">
            <a:hlinkClick r:id="rId18" action="ppaction://hlinksldjump"/>
          </p:cNvPr>
          <p:cNvSpPr/>
          <p:nvPr/>
        </p:nvSpPr>
        <p:spPr>
          <a:xfrm>
            <a:off x="4429323" y="5799940"/>
            <a:ext cx="1368152" cy="576064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200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6" name="Zaoblený obdélník 35">
            <a:hlinkClick r:id="rId19" action="ppaction://hlinksldjump"/>
          </p:cNvPr>
          <p:cNvSpPr/>
          <p:nvPr/>
        </p:nvSpPr>
        <p:spPr>
          <a:xfrm>
            <a:off x="4468453" y="5013176"/>
            <a:ext cx="1368152" cy="576064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200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7" name="Zaoblený obdélník 36">
            <a:hlinkClick r:id="rId20" action="ppaction://hlinksldjump"/>
          </p:cNvPr>
          <p:cNvSpPr/>
          <p:nvPr/>
        </p:nvSpPr>
        <p:spPr>
          <a:xfrm>
            <a:off x="4429323" y="4283479"/>
            <a:ext cx="1368152" cy="576064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200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8" name="Zaoblený obdélník 37">
            <a:hlinkClick r:id="rId21" action="ppaction://hlinksldjump"/>
          </p:cNvPr>
          <p:cNvSpPr/>
          <p:nvPr/>
        </p:nvSpPr>
        <p:spPr>
          <a:xfrm>
            <a:off x="4430213" y="3501008"/>
            <a:ext cx="1368152" cy="576064"/>
          </a:xfrm>
          <a:prstGeom prst="round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200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9" name="Zaoblený obdélník 38">
            <a:hlinkClick r:id="rId22" action="ppaction://hlinksldjump"/>
          </p:cNvPr>
          <p:cNvSpPr/>
          <p:nvPr/>
        </p:nvSpPr>
        <p:spPr>
          <a:xfrm>
            <a:off x="2915816" y="3501008"/>
            <a:ext cx="1368152" cy="576064"/>
          </a:xfrm>
          <a:prstGeom prst="roundRect">
            <a:avLst/>
          </a:prstGeom>
          <a:solidFill>
            <a:schemeClr val="accent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0" name="Zaoblený obdélník 39">
            <a:hlinkClick r:id="rId23" action="ppaction://hlinksldjump"/>
          </p:cNvPr>
          <p:cNvSpPr/>
          <p:nvPr/>
        </p:nvSpPr>
        <p:spPr>
          <a:xfrm>
            <a:off x="2915816" y="4293096"/>
            <a:ext cx="1368152" cy="576064"/>
          </a:xfrm>
          <a:prstGeom prst="roundRect">
            <a:avLst/>
          </a:prstGeom>
          <a:solidFill>
            <a:schemeClr val="accent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1" name="Zaoblený obdélník 40">
            <a:hlinkClick r:id="rId24" action="ppaction://hlinksldjump"/>
          </p:cNvPr>
          <p:cNvSpPr/>
          <p:nvPr/>
        </p:nvSpPr>
        <p:spPr>
          <a:xfrm>
            <a:off x="2940931" y="5013176"/>
            <a:ext cx="1368152" cy="576064"/>
          </a:xfrm>
          <a:prstGeom prst="roundRect">
            <a:avLst/>
          </a:prstGeom>
          <a:solidFill>
            <a:schemeClr val="accent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2" name="Zaoblený obdélník 41">
            <a:hlinkClick r:id="rId25" action="ppaction://hlinksldjump"/>
          </p:cNvPr>
          <p:cNvSpPr/>
          <p:nvPr/>
        </p:nvSpPr>
        <p:spPr>
          <a:xfrm>
            <a:off x="2915218" y="5799940"/>
            <a:ext cx="1368152" cy="576064"/>
          </a:xfrm>
          <a:prstGeom prst="roundRect">
            <a:avLst/>
          </a:prstGeom>
          <a:solidFill>
            <a:schemeClr val="accent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3" name="Zaoblený obdélník 42">
            <a:hlinkClick r:id="rId26" action="ppaction://hlinksldjump"/>
          </p:cNvPr>
          <p:cNvSpPr/>
          <p:nvPr/>
        </p:nvSpPr>
        <p:spPr>
          <a:xfrm>
            <a:off x="5911305" y="4997758"/>
            <a:ext cx="1368152" cy="576064"/>
          </a:xfrm>
          <a:prstGeom prst="roundRect">
            <a:avLst/>
          </a:prstGeom>
          <a:solidFill>
            <a:srgbClr val="00B0F0"/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4" name="Zaoblený obdélník 43">
            <a:hlinkClick r:id="rId27" action="ppaction://hlinksldjump"/>
          </p:cNvPr>
          <p:cNvSpPr/>
          <p:nvPr/>
        </p:nvSpPr>
        <p:spPr>
          <a:xfrm>
            <a:off x="7421589" y="4253512"/>
            <a:ext cx="1368152" cy="576064"/>
          </a:xfrm>
          <a:prstGeom prst="roundRect">
            <a:avLst/>
          </a:prstGeom>
          <a:solidFill>
            <a:srgbClr val="00B050"/>
          </a:solidFill>
          <a:ln>
            <a:solidFill>
              <a:schemeClr val="accent1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5" name="Zaoblený obdélník 44">
            <a:hlinkClick r:id="rId28" action="ppaction://hlinksldjump"/>
          </p:cNvPr>
          <p:cNvSpPr/>
          <p:nvPr/>
        </p:nvSpPr>
        <p:spPr>
          <a:xfrm>
            <a:off x="5899488" y="4260983"/>
            <a:ext cx="1368152" cy="576064"/>
          </a:xfrm>
          <a:prstGeom prst="roundRect">
            <a:avLst/>
          </a:prstGeom>
          <a:solidFill>
            <a:srgbClr val="00B0F0"/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6" name="Zaoblený obdélník 45">
            <a:hlinkClick r:id="rId29" action="ppaction://hlinksldjump"/>
          </p:cNvPr>
          <p:cNvSpPr/>
          <p:nvPr/>
        </p:nvSpPr>
        <p:spPr>
          <a:xfrm>
            <a:off x="7380312" y="3461340"/>
            <a:ext cx="1368152" cy="576064"/>
          </a:xfrm>
          <a:prstGeom prst="roundRect">
            <a:avLst/>
          </a:prstGeom>
          <a:solidFill>
            <a:srgbClr val="00B050"/>
          </a:solidFill>
          <a:ln>
            <a:solidFill>
              <a:schemeClr val="accent1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7" name="Zaoblený obdélník 46">
            <a:hlinkClick r:id="rId30" action="ppaction://hlinksldjump"/>
          </p:cNvPr>
          <p:cNvSpPr/>
          <p:nvPr/>
        </p:nvSpPr>
        <p:spPr>
          <a:xfrm>
            <a:off x="5884216" y="3461340"/>
            <a:ext cx="1368152" cy="576064"/>
          </a:xfrm>
          <a:prstGeom prst="roundRect">
            <a:avLst/>
          </a:prstGeom>
          <a:solidFill>
            <a:srgbClr val="00B0F0"/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8" name="Zaoblený obdélník 47">
            <a:hlinkClick r:id="rId31" action="ppaction://hlinksldjump"/>
          </p:cNvPr>
          <p:cNvSpPr/>
          <p:nvPr/>
        </p:nvSpPr>
        <p:spPr>
          <a:xfrm>
            <a:off x="7421589" y="5799940"/>
            <a:ext cx="1368152" cy="576064"/>
          </a:xfrm>
          <a:prstGeom prst="roundRect">
            <a:avLst/>
          </a:prstGeom>
          <a:solidFill>
            <a:srgbClr val="00B050"/>
          </a:solidFill>
          <a:ln>
            <a:solidFill>
              <a:schemeClr val="accent1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9" name="Zaoblený obdélník 48">
            <a:hlinkClick r:id="rId32" action="ppaction://hlinksldjump"/>
          </p:cNvPr>
          <p:cNvSpPr/>
          <p:nvPr/>
        </p:nvSpPr>
        <p:spPr>
          <a:xfrm>
            <a:off x="7421589" y="4997758"/>
            <a:ext cx="1368152" cy="576064"/>
          </a:xfrm>
          <a:prstGeom prst="roundRect">
            <a:avLst/>
          </a:prstGeom>
          <a:solidFill>
            <a:srgbClr val="00B050"/>
          </a:solidFill>
          <a:ln>
            <a:solidFill>
              <a:schemeClr val="accent1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0" name="Zaoblený obdélník 49">
            <a:hlinkClick r:id="rId33" action="ppaction://hlinksldjump"/>
          </p:cNvPr>
          <p:cNvSpPr/>
          <p:nvPr/>
        </p:nvSpPr>
        <p:spPr>
          <a:xfrm>
            <a:off x="5911305" y="5799940"/>
            <a:ext cx="1368152" cy="576064"/>
          </a:xfrm>
          <a:prstGeom prst="roundRect">
            <a:avLst/>
          </a:prstGeom>
          <a:solidFill>
            <a:srgbClr val="00B0F0"/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95538" y="260648"/>
            <a:ext cx="2106832" cy="79208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b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395538" y="1045539"/>
            <a:ext cx="2106832" cy="792088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c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395538" y="1808820"/>
            <a:ext cx="2106832" cy="79208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d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395538" y="2628106"/>
            <a:ext cx="2106832" cy="7920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h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395538" y="3392996"/>
            <a:ext cx="2106832" cy="792088"/>
          </a:xfrm>
          <a:prstGeom prst="ellipse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395538" y="4145500"/>
            <a:ext cx="2106832" cy="79208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3" name="Ovál 62"/>
          <p:cNvSpPr/>
          <p:nvPr/>
        </p:nvSpPr>
        <p:spPr>
          <a:xfrm>
            <a:off x="395538" y="4889746"/>
            <a:ext cx="2106832" cy="792088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4" name="Ovál 63"/>
          <p:cNvSpPr/>
          <p:nvPr/>
        </p:nvSpPr>
        <p:spPr>
          <a:xfrm>
            <a:off x="395538" y="5691928"/>
            <a:ext cx="2106832" cy="79208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318317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2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059832" y="2492896"/>
            <a:ext cx="5112568" cy="75565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000" dirty="0" smtClean="0">
                <a:solidFill>
                  <a:schemeClr val="tx1"/>
                </a:solidFill>
              </a:rPr>
              <a:t>a</a:t>
            </a:r>
            <a:r>
              <a:rPr lang="cs-CZ" sz="3200" dirty="0" smtClean="0">
                <a:solidFill>
                  <a:schemeClr val="tx1"/>
                </a:solidFill>
              </a:rPr>
              <a:t>) </a:t>
            </a:r>
            <a:r>
              <a:rPr lang="cs-CZ" sz="3200" dirty="0" err="1" smtClean="0">
                <a:solidFill>
                  <a:schemeClr val="tx1"/>
                </a:solidFill>
              </a:rPr>
              <a:t>be</a:t>
            </a:r>
            <a:r>
              <a:rPr lang="cs-CZ" sz="3200" dirty="0" smtClean="0">
                <a:solidFill>
                  <a:schemeClr val="tx1"/>
                </a:solidFill>
              </a:rPr>
              <a:t>,</a:t>
            </a:r>
            <a:r>
              <a:rPr lang="cs-CZ" sz="3200" dirty="0" err="1" smtClean="0">
                <a:solidFill>
                  <a:schemeClr val="tx1"/>
                </a:solidFill>
              </a:rPr>
              <a:t>was</a:t>
            </a:r>
            <a:r>
              <a:rPr lang="cs-CZ" sz="3200" dirty="0" smtClean="0">
                <a:solidFill>
                  <a:schemeClr val="tx1"/>
                </a:solidFill>
              </a:rPr>
              <a:t>/</a:t>
            </a:r>
            <a:r>
              <a:rPr lang="cs-CZ" sz="3200" dirty="0" err="1" smtClean="0">
                <a:solidFill>
                  <a:schemeClr val="tx1"/>
                </a:solidFill>
              </a:rPr>
              <a:t>were</a:t>
            </a:r>
            <a:r>
              <a:rPr lang="cs-CZ" sz="3200" dirty="0" smtClean="0">
                <a:solidFill>
                  <a:schemeClr val="tx1"/>
                </a:solidFill>
              </a:rPr>
              <a:t>,</a:t>
            </a:r>
            <a:r>
              <a:rPr lang="cs-CZ" sz="3200" dirty="0" err="1" smtClean="0">
                <a:solidFill>
                  <a:schemeClr val="tx1"/>
                </a:solidFill>
              </a:rPr>
              <a:t>been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059832" y="3501008"/>
            <a:ext cx="5112568" cy="75565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be, was</a:t>
            </a:r>
            <a:r>
              <a:rPr lang="cs-CZ" sz="3200" dirty="0" smtClean="0">
                <a:solidFill>
                  <a:schemeClr val="tx1"/>
                </a:solidFill>
              </a:rPr>
              <a:t>/</a:t>
            </a:r>
            <a:r>
              <a:rPr lang="en-US" sz="3200" dirty="0" smtClean="0">
                <a:solidFill>
                  <a:schemeClr val="tx1"/>
                </a:solidFill>
              </a:rPr>
              <a:t>were,ben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059832" y="4509120"/>
            <a:ext cx="5112568" cy="75565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200" dirty="0" smtClean="0">
                <a:solidFill>
                  <a:schemeClr val="tx1"/>
                </a:solidFill>
              </a:rPr>
              <a:t>c</a:t>
            </a:r>
            <a:r>
              <a:rPr lang="cs-CZ" sz="3200" dirty="0" smtClean="0">
                <a:solidFill>
                  <a:schemeClr val="tx1"/>
                </a:solidFill>
              </a:rPr>
              <a:t>) </a:t>
            </a:r>
            <a:r>
              <a:rPr lang="en-US" sz="3200" dirty="0" smtClean="0">
                <a:solidFill>
                  <a:schemeClr val="tx1"/>
                </a:solidFill>
              </a:rPr>
              <a:t>be</a:t>
            </a:r>
            <a:r>
              <a:rPr lang="cs-CZ" sz="3200" dirty="0" smtClean="0">
                <a:solidFill>
                  <a:schemeClr val="tx1"/>
                </a:solidFill>
              </a:rPr>
              <a:t>e</a:t>
            </a:r>
            <a:r>
              <a:rPr lang="en-US" sz="3200" dirty="0" smtClean="0">
                <a:solidFill>
                  <a:schemeClr val="tx1"/>
                </a:solidFill>
              </a:rPr>
              <a:t>, was</a:t>
            </a:r>
            <a:r>
              <a:rPr lang="cs-CZ" sz="3200" dirty="0" smtClean="0">
                <a:solidFill>
                  <a:schemeClr val="tx1"/>
                </a:solidFill>
              </a:rPr>
              <a:t>/</a:t>
            </a:r>
            <a:r>
              <a:rPr lang="en-US" sz="3200" dirty="0" smtClean="0">
                <a:solidFill>
                  <a:schemeClr val="tx1"/>
                </a:solidFill>
              </a:rPr>
              <a:t>were,b</a:t>
            </a:r>
            <a:r>
              <a:rPr lang="cs-CZ" sz="3200" dirty="0" smtClean="0">
                <a:solidFill>
                  <a:schemeClr val="tx1"/>
                </a:solidFill>
              </a:rPr>
              <a:t>e</a:t>
            </a:r>
            <a:r>
              <a:rPr lang="en-US" sz="3200" dirty="0" smtClean="0">
                <a:solidFill>
                  <a:schemeClr val="tx1"/>
                </a:solidFill>
              </a:rPr>
              <a:t>en</a:t>
            </a:r>
            <a:endParaRPr lang="cs-CZ" sz="3200" dirty="0"/>
          </a:p>
        </p:txBody>
      </p:sp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350540" y="5832426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1">
              <a:lumMod val="75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85268" y="500042"/>
            <a:ext cx="218267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chemeClr val="bg1"/>
                </a:solidFill>
              </a:rPr>
              <a:t>být</a:t>
            </a:r>
            <a:endParaRPr lang="cs-CZ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3838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2843808" y="3777499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b)</a:t>
            </a:r>
            <a:r>
              <a:rPr lang="en-US" sz="3200" dirty="0" smtClean="0">
                <a:solidFill>
                  <a:schemeClr val="tx1"/>
                </a:solidFill>
              </a:rPr>
              <a:t>become, became, </a:t>
            </a:r>
            <a:r>
              <a:rPr lang="en-US" sz="3200" dirty="0" err="1" smtClean="0">
                <a:solidFill>
                  <a:schemeClr val="tx1"/>
                </a:solidFill>
              </a:rPr>
              <a:t>bec</a:t>
            </a:r>
            <a:r>
              <a:rPr lang="cs-CZ" sz="3200" dirty="0" smtClean="0">
                <a:solidFill>
                  <a:schemeClr val="tx1"/>
                </a:solidFill>
              </a:rPr>
              <a:t>a</a:t>
            </a:r>
            <a:r>
              <a:rPr lang="en-US" sz="3200" dirty="0" smtClean="0">
                <a:solidFill>
                  <a:schemeClr val="tx1"/>
                </a:solidFill>
              </a:rPr>
              <a:t>me</a:t>
            </a:r>
            <a:endParaRPr lang="cs-CZ" sz="32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863296" y="4818856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c)</a:t>
            </a:r>
            <a:r>
              <a:rPr lang="en-US" sz="3200" dirty="0" smtClean="0">
                <a:solidFill>
                  <a:schemeClr val="tx1"/>
                </a:solidFill>
              </a:rPr>
              <a:t>become, became, </a:t>
            </a:r>
            <a:r>
              <a:rPr lang="en-US" sz="3200" dirty="0" err="1" smtClean="0">
                <a:solidFill>
                  <a:schemeClr val="tx1"/>
                </a:solidFill>
              </a:rPr>
              <a:t>bec</a:t>
            </a:r>
            <a:r>
              <a:rPr lang="cs-CZ" sz="3200" dirty="0" smtClean="0">
                <a:solidFill>
                  <a:schemeClr val="tx1"/>
                </a:solidFill>
              </a:rPr>
              <a:t>o</a:t>
            </a:r>
            <a:r>
              <a:rPr lang="en-US" sz="3200" dirty="0" smtClean="0">
                <a:solidFill>
                  <a:schemeClr val="tx1"/>
                </a:solidFill>
              </a:rPr>
              <a:t>me</a:t>
            </a:r>
            <a:endParaRPr lang="cs-CZ" sz="32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2843808" y="2642664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en-US" sz="3200" dirty="0" smtClean="0">
                <a:solidFill>
                  <a:schemeClr val="tx1"/>
                </a:solidFill>
              </a:rPr>
              <a:t>become, become, become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3" name="Šipka doleva 12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44408" y="5486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Vodorovný svitek 6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6600" dirty="0" smtClean="0">
                <a:solidFill>
                  <a:srgbClr val="FF0000"/>
                </a:solidFill>
              </a:rPr>
              <a:t>stát se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02183" y="5931597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6288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627784" y="2605687"/>
            <a:ext cx="5328592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en-US" sz="3200" dirty="0" smtClean="0">
                <a:solidFill>
                  <a:schemeClr val="tx1"/>
                </a:solidFill>
              </a:rPr>
              <a:t>begin, beg</a:t>
            </a:r>
            <a:r>
              <a:rPr lang="cs-CZ" sz="3200" dirty="0" smtClean="0">
                <a:solidFill>
                  <a:schemeClr val="tx1"/>
                </a:solidFill>
              </a:rPr>
              <a:t>a</a:t>
            </a:r>
            <a:r>
              <a:rPr lang="en-US" sz="3200" dirty="0" smtClean="0">
                <a:solidFill>
                  <a:schemeClr val="tx1"/>
                </a:solidFill>
              </a:rPr>
              <a:t>n, beg</a:t>
            </a:r>
            <a:r>
              <a:rPr lang="cs-CZ" sz="3200" dirty="0" smtClean="0">
                <a:solidFill>
                  <a:schemeClr val="tx1"/>
                </a:solidFill>
              </a:rPr>
              <a:t>u</a:t>
            </a:r>
            <a:r>
              <a:rPr lang="en-US" sz="3200" dirty="0" smtClean="0">
                <a:solidFill>
                  <a:schemeClr val="tx1"/>
                </a:solidFill>
              </a:rPr>
              <a:t>n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3695292"/>
            <a:ext cx="5328592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>
                <a:solidFill>
                  <a:schemeClr val="tx1"/>
                </a:solidFill>
              </a:rPr>
              <a:t>b</a:t>
            </a:r>
            <a:r>
              <a:rPr lang="cs-CZ" sz="3200" dirty="0" smtClean="0">
                <a:solidFill>
                  <a:schemeClr val="tx1"/>
                </a:solidFill>
              </a:rPr>
              <a:t>) </a:t>
            </a:r>
            <a:r>
              <a:rPr lang="en-US" sz="3200" dirty="0" smtClean="0">
                <a:solidFill>
                  <a:schemeClr val="tx1"/>
                </a:solidFill>
              </a:rPr>
              <a:t>begin, beg</a:t>
            </a:r>
            <a:r>
              <a:rPr lang="cs-CZ" sz="3200" dirty="0" smtClean="0">
                <a:solidFill>
                  <a:schemeClr val="tx1"/>
                </a:solidFill>
              </a:rPr>
              <a:t>u</a:t>
            </a:r>
            <a:r>
              <a:rPr lang="en-US" sz="3200" dirty="0" smtClean="0">
                <a:solidFill>
                  <a:schemeClr val="tx1"/>
                </a:solidFill>
              </a:rPr>
              <a:t>n, begun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627784" y="4818856"/>
            <a:ext cx="5328592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200" dirty="0" smtClean="0">
                <a:solidFill>
                  <a:schemeClr val="tx1"/>
                </a:solidFill>
              </a:rPr>
              <a:t>c</a:t>
            </a:r>
            <a:r>
              <a:rPr lang="cs-CZ" sz="3200" dirty="0" smtClean="0">
                <a:solidFill>
                  <a:schemeClr val="tx1"/>
                </a:solidFill>
              </a:rPr>
              <a:t>) </a:t>
            </a:r>
            <a:r>
              <a:rPr lang="en-US" sz="3200" smtClean="0">
                <a:solidFill>
                  <a:schemeClr val="tx1"/>
                </a:solidFill>
              </a:rPr>
              <a:t>began</a:t>
            </a:r>
            <a:r>
              <a:rPr lang="en-US" sz="3200" dirty="0" smtClean="0">
                <a:solidFill>
                  <a:schemeClr val="tx1"/>
                </a:solidFill>
              </a:rPr>
              <a:t>, began, began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22548" y="5952901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rgbClr val="00B0F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6600" dirty="0" smtClean="0">
                <a:solidFill>
                  <a:schemeClr val="bg1"/>
                </a:solidFill>
              </a:rPr>
              <a:t>začít</a:t>
            </a:r>
            <a:endParaRPr lang="cs-CZ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5930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267744" y="3356992"/>
            <a:ext cx="5688632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b</a:t>
            </a:r>
            <a:r>
              <a:rPr lang="cs-CZ" sz="3200" dirty="0" smtClean="0">
                <a:solidFill>
                  <a:schemeClr val="tx1"/>
                </a:solidFill>
              </a:rPr>
              <a:t>) </a:t>
            </a:r>
            <a:r>
              <a:rPr lang="en-US" sz="3200" dirty="0" smtClean="0">
                <a:solidFill>
                  <a:schemeClr val="tx1"/>
                </a:solidFill>
              </a:rPr>
              <a:t>bring, broght, broght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267744" y="2276872"/>
            <a:ext cx="5688632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</a:t>
            </a:r>
            <a:r>
              <a:rPr lang="en-US" sz="3200" dirty="0" smtClean="0">
                <a:solidFill>
                  <a:schemeClr val="tx1"/>
                </a:solidFill>
              </a:rPr>
              <a:t>bring, </a:t>
            </a:r>
            <a:r>
              <a:rPr lang="en-US" sz="3200" dirty="0" err="1" smtClean="0">
                <a:solidFill>
                  <a:schemeClr val="tx1"/>
                </a:solidFill>
              </a:rPr>
              <a:t>breught</a:t>
            </a:r>
            <a:r>
              <a:rPr lang="en-US" sz="3200" dirty="0" smtClean="0">
                <a:solidFill>
                  <a:schemeClr val="tx1"/>
                </a:solidFill>
              </a:rPr>
              <a:t>, brought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195736" y="4493811"/>
            <a:ext cx="5760640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</a:t>
            </a:r>
            <a:r>
              <a:rPr lang="en-US" sz="3200" dirty="0" smtClean="0">
                <a:solidFill>
                  <a:schemeClr val="tx1"/>
                </a:solidFill>
              </a:rPr>
              <a:t> bring, brought, brought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215037" y="5832426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rgbClr val="00B05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6600" dirty="0" smtClean="0">
                <a:solidFill>
                  <a:schemeClr val="bg1"/>
                </a:solidFill>
              </a:rPr>
              <a:t>přinést</a:t>
            </a:r>
            <a:endParaRPr lang="cs-CZ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7001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915816" y="3573016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cost, c</a:t>
            </a:r>
            <a:r>
              <a:rPr lang="en-US" sz="3200" dirty="0" smtClean="0">
                <a:solidFill>
                  <a:schemeClr val="tx1"/>
                </a:solidFill>
              </a:rPr>
              <a:t>o</a:t>
            </a:r>
            <a:r>
              <a:rPr lang="cs-CZ" sz="3200" dirty="0" err="1" smtClean="0">
                <a:solidFill>
                  <a:schemeClr val="tx1"/>
                </a:solidFill>
              </a:rPr>
              <a:t>st</a:t>
            </a:r>
            <a:r>
              <a:rPr lang="cs-CZ" sz="3200" dirty="0" smtClean="0">
                <a:solidFill>
                  <a:schemeClr val="tx1"/>
                </a:solidFill>
              </a:rPr>
              <a:t>, cost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92807" y="2483375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 cost, c</a:t>
            </a:r>
            <a:r>
              <a:rPr lang="en-US" sz="3200" dirty="0" smtClean="0">
                <a:solidFill>
                  <a:schemeClr val="tx1"/>
                </a:solidFill>
              </a:rPr>
              <a:t>a</a:t>
            </a:r>
            <a:r>
              <a:rPr lang="cs-CZ" sz="3200" dirty="0" err="1" smtClean="0">
                <a:solidFill>
                  <a:schemeClr val="tx1"/>
                </a:solidFill>
              </a:rPr>
              <a:t>st</a:t>
            </a:r>
            <a:r>
              <a:rPr lang="cs-CZ" sz="3200" dirty="0" smtClean="0">
                <a:solidFill>
                  <a:schemeClr val="tx1"/>
                </a:solidFill>
              </a:rPr>
              <a:t>, cost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915816" y="4659209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cost, coust, coust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306281" y="5832426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1">
              <a:lumMod val="75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/>
                </a:solidFill>
              </a:rPr>
              <a:t> stát peněz</a:t>
            </a:r>
            <a:endParaRPr lang="cs-CZ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238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204864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</a:t>
            </a:r>
            <a:r>
              <a:rPr lang="en-US" sz="3200" dirty="0" smtClean="0">
                <a:solidFill>
                  <a:schemeClr val="tx1"/>
                </a:solidFill>
              </a:rPr>
              <a:t>come, came, came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43808" y="3273837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b</a:t>
            </a:r>
            <a:r>
              <a:rPr lang="cs-CZ" sz="3200" dirty="0" smtClean="0">
                <a:solidFill>
                  <a:schemeClr val="tx1"/>
                </a:solidFill>
              </a:rPr>
              <a:t>)</a:t>
            </a:r>
            <a:r>
              <a:rPr lang="en-US" sz="3200" dirty="0" smtClean="0">
                <a:solidFill>
                  <a:schemeClr val="tx1"/>
                </a:solidFill>
              </a:rPr>
              <a:t>come, came, come</a:t>
            </a:r>
            <a:endParaRPr lang="cs-CZ" sz="24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43808" y="4404582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</a:t>
            </a:r>
            <a:r>
              <a:rPr lang="en-US" sz="3200" dirty="0" smtClean="0">
                <a:solidFill>
                  <a:schemeClr val="tx1"/>
                </a:solidFill>
              </a:rPr>
              <a:t>come, came, cume</a:t>
            </a:r>
            <a:endParaRPr lang="cs-CZ" sz="28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642828" y="5733256"/>
            <a:ext cx="6270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  přijít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05586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7" y="2445094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 </a:t>
            </a:r>
            <a:r>
              <a:rPr lang="en-US" sz="3200" dirty="0" smtClean="0">
                <a:solidFill>
                  <a:schemeClr val="tx1"/>
                </a:solidFill>
              </a:rPr>
              <a:t>cut, cut, cat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43808" y="3592759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b</a:t>
            </a:r>
            <a:r>
              <a:rPr lang="cs-CZ" sz="3200" dirty="0" smtClean="0">
                <a:solidFill>
                  <a:schemeClr val="tx1"/>
                </a:solidFill>
              </a:rPr>
              <a:t>) </a:t>
            </a:r>
            <a:r>
              <a:rPr lang="en-US" sz="3200" dirty="0" smtClean="0">
                <a:solidFill>
                  <a:schemeClr val="tx1"/>
                </a:solidFill>
              </a:rPr>
              <a:t>cut, cat, cut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43807" y="4741614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c</a:t>
            </a:r>
            <a:r>
              <a:rPr lang="cs-CZ" sz="3200" dirty="0" smtClean="0">
                <a:solidFill>
                  <a:schemeClr val="tx1"/>
                </a:solidFill>
              </a:rPr>
              <a:t>) </a:t>
            </a:r>
            <a:r>
              <a:rPr lang="en-US" sz="3200" dirty="0" smtClean="0">
                <a:solidFill>
                  <a:schemeClr val="tx1"/>
                </a:solidFill>
              </a:rPr>
              <a:t>cut, cut, cut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642828" y="5965119"/>
            <a:ext cx="6270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54733" y="629980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rgbClr val="00B0F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6600" dirty="0" smtClean="0">
                <a:solidFill>
                  <a:schemeClr val="bg1"/>
                </a:solidFill>
              </a:rPr>
              <a:t>stříhat</a:t>
            </a:r>
            <a:endParaRPr lang="cs-CZ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0476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483768" y="2227267"/>
            <a:ext cx="547260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a)</a:t>
            </a:r>
            <a:r>
              <a:rPr lang="en-US" sz="3200" dirty="0" smtClean="0">
                <a:solidFill>
                  <a:schemeClr val="tx1"/>
                </a:solidFill>
              </a:rPr>
              <a:t>catch, </a:t>
            </a:r>
            <a:r>
              <a:rPr lang="en-US" sz="3200" dirty="0" err="1" smtClean="0">
                <a:solidFill>
                  <a:schemeClr val="tx1"/>
                </a:solidFill>
              </a:rPr>
              <a:t>cought</a:t>
            </a:r>
            <a:r>
              <a:rPr lang="en-US" sz="3200" dirty="0" smtClean="0">
                <a:solidFill>
                  <a:schemeClr val="tx1"/>
                </a:solidFill>
              </a:rPr>
              <a:t>,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cought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2483768" y="3284984"/>
            <a:ext cx="547260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200" dirty="0" smtClean="0">
                <a:solidFill>
                  <a:schemeClr val="tx1"/>
                </a:solidFill>
              </a:rPr>
              <a:t>b</a:t>
            </a:r>
            <a:r>
              <a:rPr lang="cs-CZ" sz="3200" dirty="0" smtClean="0">
                <a:solidFill>
                  <a:schemeClr val="tx1"/>
                </a:solidFill>
              </a:rPr>
              <a:t>)</a:t>
            </a:r>
            <a:r>
              <a:rPr lang="en-US" sz="3200" dirty="0" smtClean="0">
                <a:solidFill>
                  <a:schemeClr val="tx1"/>
                </a:solidFill>
              </a:rPr>
              <a:t>catch, caught,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smtClean="0">
                <a:solidFill>
                  <a:schemeClr val="tx1"/>
                </a:solidFill>
              </a:rPr>
              <a:t>caught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483768" y="4437112"/>
            <a:ext cx="547260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200" dirty="0" smtClean="0">
                <a:solidFill>
                  <a:schemeClr val="tx1"/>
                </a:solidFill>
              </a:rPr>
              <a:t>c</a:t>
            </a:r>
            <a:r>
              <a:rPr lang="cs-CZ" sz="3200" dirty="0" smtClean="0">
                <a:solidFill>
                  <a:schemeClr val="tx1"/>
                </a:solidFill>
              </a:rPr>
              <a:t>)</a:t>
            </a:r>
            <a:r>
              <a:rPr lang="en-US" sz="3200" dirty="0" smtClean="0">
                <a:solidFill>
                  <a:schemeClr val="tx1"/>
                </a:solidFill>
              </a:rPr>
              <a:t>catch, caught, cought</a:t>
            </a:r>
            <a:endParaRPr lang="cs-CZ" sz="3200" dirty="0" smtClean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642828" y="5832426"/>
            <a:ext cx="6270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 </a:t>
            </a:r>
          </a:p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rgbClr val="00B05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6600" dirty="0" smtClean="0">
                <a:solidFill>
                  <a:schemeClr val="bg1"/>
                </a:solidFill>
              </a:rPr>
              <a:t>chytit</a:t>
            </a:r>
            <a:endParaRPr lang="cs-CZ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6864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204864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  </a:t>
            </a:r>
            <a:r>
              <a:rPr lang="en-US" sz="3200" dirty="0" smtClean="0">
                <a:solidFill>
                  <a:schemeClr val="tx1"/>
                </a:solidFill>
              </a:rPr>
              <a:t>do, died, done</a:t>
            </a:r>
            <a:r>
              <a:rPr lang="cs-CZ" sz="3200" dirty="0" smtClean="0">
                <a:solidFill>
                  <a:schemeClr val="tx1"/>
                </a:solidFill>
              </a:rPr>
              <a:t>   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320401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468000" rtlCol="0" anchor="ctr"/>
          <a:lstStyle/>
          <a:p>
            <a:pPr algn="ctr"/>
            <a:endParaRPr lang="en-US" sz="3200" dirty="0" smtClean="0">
              <a:solidFill>
                <a:schemeClr val="tx1"/>
              </a:solidFill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do, did, dane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461871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en-US" sz="3200" dirty="0" smtClean="0">
                <a:solidFill>
                  <a:schemeClr val="tx1"/>
                </a:solidFill>
              </a:rPr>
              <a:t>do, did, done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929571" y="5832426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1">
              <a:lumMod val="75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/>
                </a:solidFill>
              </a:rPr>
              <a:t>dělat</a:t>
            </a:r>
            <a:endParaRPr lang="cs-CZ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4903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8232" y="2456669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  </a:t>
            </a:r>
            <a:r>
              <a:rPr lang="cs-CZ" sz="3200" dirty="0" smtClean="0">
                <a:solidFill>
                  <a:schemeClr val="tx1"/>
                </a:solidFill>
              </a:rPr>
              <a:t>a)  </a:t>
            </a:r>
            <a:r>
              <a:rPr lang="en-US" sz="3200" dirty="0" err="1" smtClean="0">
                <a:solidFill>
                  <a:schemeClr val="tx1"/>
                </a:solidFill>
              </a:rPr>
              <a:t>drow</a:t>
            </a:r>
            <a:r>
              <a:rPr lang="en-US" sz="3200" dirty="0" smtClean="0">
                <a:solidFill>
                  <a:schemeClr val="tx1"/>
                </a:solidFill>
              </a:rPr>
              <a:t>, drew, drawn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38232" y="3573016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draw, drew, drown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16135" y="4653136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</a:rPr>
              <a:t>c) </a:t>
            </a:r>
            <a:r>
              <a:rPr lang="en-US" sz="3200" dirty="0" smtClean="0">
                <a:solidFill>
                  <a:prstClr val="black"/>
                </a:solidFill>
              </a:rPr>
              <a:t>draw, drew, drawn</a:t>
            </a:r>
            <a:endParaRPr lang="cs-CZ" sz="3200" dirty="0" smtClean="0">
              <a:solidFill>
                <a:prstClr val="black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641539" y="5722896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kreslit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4078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492896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en-US" sz="3200" dirty="0" smtClean="0">
                <a:solidFill>
                  <a:schemeClr val="tx1"/>
                </a:solidFill>
              </a:rPr>
              <a:t>drink, drank, drunk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539342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drink, drank, </a:t>
            </a:r>
            <a:r>
              <a:rPr lang="en-US" sz="3200" dirty="0" err="1" smtClean="0">
                <a:solidFill>
                  <a:schemeClr val="tx1"/>
                </a:solidFill>
              </a:rPr>
              <a:t>drenk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581128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en-US" sz="3200" dirty="0" smtClean="0">
                <a:solidFill>
                  <a:schemeClr val="tx1"/>
                </a:solidFill>
              </a:rPr>
              <a:t>drink, drank, drank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97523" y="5733256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rgbClr val="00B0F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/>
                </a:solidFill>
              </a:rPr>
              <a:t> pít</a:t>
            </a:r>
            <a:endParaRPr lang="cs-CZ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717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	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2843808" y="2492896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en-US" sz="3200" dirty="0" smtClean="0">
                <a:solidFill>
                  <a:schemeClr val="tx1"/>
                </a:solidFill>
              </a:rPr>
              <a:t>drive, </a:t>
            </a:r>
            <a:r>
              <a:rPr lang="en-US" sz="3200" dirty="0" err="1" smtClean="0">
                <a:solidFill>
                  <a:schemeClr val="tx1"/>
                </a:solidFill>
              </a:rPr>
              <a:t>drave</a:t>
            </a:r>
            <a:r>
              <a:rPr lang="en-US" sz="3200" dirty="0" smtClean="0">
                <a:solidFill>
                  <a:schemeClr val="tx1"/>
                </a:solidFill>
              </a:rPr>
              <a:t>, driven</a:t>
            </a:r>
            <a:endParaRPr lang="cs-CZ" sz="32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43808" y="3559529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drive, drove, driven</a:t>
            </a:r>
            <a:endParaRPr lang="cs-CZ" sz="32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43808" y="4653136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solidFill>
                <a:schemeClr val="tx1"/>
              </a:solidFill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</a:t>
            </a:r>
            <a:r>
              <a:rPr lang="en-US" sz="3200" dirty="0" smtClean="0">
                <a:solidFill>
                  <a:schemeClr val="tx1"/>
                </a:solidFill>
              </a:rPr>
              <a:t> drive, drove, droven</a:t>
            </a:r>
            <a:endParaRPr lang="cs-CZ" sz="3200" dirty="0" smtClean="0">
              <a:solidFill>
                <a:schemeClr val="bg1">
                  <a:lumMod val="95000"/>
                </a:schemeClr>
              </a:solidFill>
            </a:endParaRPr>
          </a:p>
          <a:p>
            <a:pPr algn="ctr"/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716125" y="5983965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rgbClr val="00B05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6600" dirty="0" smtClean="0">
                <a:solidFill>
                  <a:schemeClr val="bg1"/>
                </a:solidFill>
              </a:rPr>
              <a:t>řídit auto</a:t>
            </a:r>
            <a:endParaRPr lang="cs-CZ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1274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632982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 </a:t>
            </a:r>
            <a:r>
              <a:rPr lang="en-US" sz="3200" dirty="0" smtClean="0">
                <a:solidFill>
                  <a:schemeClr val="tx1"/>
                </a:solidFill>
              </a:rPr>
              <a:t>hav, had, had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713835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have, had, had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734987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en-US" sz="3200" dirty="0" smtClean="0">
                <a:solidFill>
                  <a:schemeClr val="tx1"/>
                </a:solidFill>
              </a:rPr>
              <a:t>have, </a:t>
            </a:r>
            <a:r>
              <a:rPr lang="en-US" sz="3200" dirty="0" err="1" smtClean="0">
                <a:solidFill>
                  <a:schemeClr val="tx1"/>
                </a:solidFill>
              </a:rPr>
              <a:t>hed</a:t>
            </a:r>
            <a:r>
              <a:rPr lang="en-US" sz="3200" dirty="0" smtClean="0">
                <a:solidFill>
                  <a:schemeClr val="tx1"/>
                </a:solidFill>
              </a:rPr>
              <a:t>, had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26804" y="5931597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1">
              <a:lumMod val="75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/>
                </a:solidFill>
              </a:rPr>
              <a:t>mít</a:t>
            </a:r>
            <a:endParaRPr lang="cs-CZ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6977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12599" y="2420888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540000" rtlCol="0" anchor="ctr"/>
          <a:lstStyle/>
          <a:p>
            <a:pPr algn="ctr"/>
            <a:endParaRPr lang="cs-CZ" sz="3200" dirty="0" smtClean="0">
              <a:solidFill>
                <a:schemeClr val="tx1"/>
              </a:solidFill>
            </a:endParaRPr>
          </a:p>
          <a:p>
            <a:pPr lvl="1"/>
            <a:r>
              <a:rPr lang="cs-CZ" sz="3200" dirty="0" smtClean="0">
                <a:solidFill>
                  <a:schemeClr val="tx1"/>
                </a:solidFill>
              </a:rPr>
              <a:t>a)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en-US" sz="3200" dirty="0" smtClean="0">
                <a:solidFill>
                  <a:schemeClr val="tx1"/>
                </a:solidFill>
              </a:rPr>
              <a:t>hold, held, hold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33143" y="4576293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en-US" sz="3200" dirty="0" smtClean="0">
                <a:solidFill>
                  <a:schemeClr val="tx1"/>
                </a:solidFill>
              </a:rPr>
              <a:t>hold, held, held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12599" y="3501008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hold, hold, held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286116" y="5643578"/>
            <a:ext cx="2376264" cy="844672"/>
          </a:xfrm>
          <a:prstGeom prst="leftArrow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286577" y="5742748"/>
            <a:ext cx="627095" cy="36933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držet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2663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	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843808" y="2564904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en-US" sz="3200" dirty="0" smtClean="0">
                <a:solidFill>
                  <a:schemeClr val="tx1"/>
                </a:solidFill>
              </a:rPr>
              <a:t>hit, hat, hit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679001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hit, hit, het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725144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en-US" sz="3200" dirty="0" smtClean="0">
                <a:solidFill>
                  <a:schemeClr val="tx1"/>
                </a:solidFill>
              </a:rPr>
              <a:t>hit, hit, hit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286577" y="5883510"/>
            <a:ext cx="62709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rgbClr val="00B0F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6600" dirty="0" smtClean="0">
                <a:solidFill>
                  <a:schemeClr val="bg1"/>
                </a:solidFill>
              </a:rPr>
              <a:t>udeřit</a:t>
            </a:r>
            <a:endParaRPr lang="cs-CZ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2071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518048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en-US" sz="3200" dirty="0" smtClean="0">
                <a:solidFill>
                  <a:schemeClr val="tx1"/>
                </a:solidFill>
              </a:rPr>
              <a:t>hide, hid</a:t>
            </a:r>
            <a:r>
              <a:rPr lang="cs-CZ" sz="3200" dirty="0" smtClean="0">
                <a:solidFill>
                  <a:schemeClr val="tx1"/>
                </a:solidFill>
              </a:rPr>
              <a:t>e</a:t>
            </a:r>
            <a:r>
              <a:rPr lang="en-US" sz="3200" dirty="0" smtClean="0">
                <a:solidFill>
                  <a:schemeClr val="tx1"/>
                </a:solidFill>
              </a:rPr>
              <a:t>, hidden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619815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hide, hid, hidden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725144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en-US" sz="3200" dirty="0" smtClean="0">
                <a:solidFill>
                  <a:schemeClr val="tx1"/>
                </a:solidFill>
              </a:rPr>
              <a:t>hide, </a:t>
            </a:r>
            <a:r>
              <a:rPr lang="en-US" sz="3200" dirty="0" err="1" smtClean="0">
                <a:solidFill>
                  <a:schemeClr val="tx1"/>
                </a:solidFill>
              </a:rPr>
              <a:t>hidd</a:t>
            </a:r>
            <a:r>
              <a:rPr lang="en-US" sz="3200" dirty="0" smtClean="0">
                <a:solidFill>
                  <a:schemeClr val="tx1"/>
                </a:solidFill>
              </a:rPr>
              <a:t>, hidden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62976" y="5832426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539552" y="188640"/>
            <a:ext cx="7992888" cy="2088232"/>
          </a:xfrm>
          <a:prstGeom prst="horizontalScroll">
            <a:avLst/>
          </a:prstGeom>
          <a:solidFill>
            <a:srgbClr val="00B05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/>
                </a:solidFill>
              </a:rPr>
              <a:t>schovat, skrýt se</a:t>
            </a:r>
            <a:endParaRPr lang="cs-CZ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1024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4460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432000" rtlCol="0" anchor="ctr"/>
          <a:lstStyle/>
          <a:p>
            <a:pPr algn="ctr"/>
            <a:endParaRPr lang="cs-CZ" sz="3200" dirty="0" smtClean="0">
              <a:solidFill>
                <a:schemeClr val="tx1"/>
              </a:solidFill>
            </a:endParaRPr>
          </a:p>
          <a:p>
            <a:pPr lvl="1" algn="ctr"/>
            <a:r>
              <a:rPr lang="cs-CZ" sz="3200" dirty="0" smtClean="0">
                <a:solidFill>
                  <a:schemeClr val="tx1"/>
                </a:solidFill>
              </a:rPr>
              <a:t>a)  </a:t>
            </a:r>
            <a:r>
              <a:rPr lang="en-US" sz="3200" dirty="0" smtClean="0">
                <a:solidFill>
                  <a:schemeClr val="tx1"/>
                </a:solidFill>
              </a:rPr>
              <a:t>lose, lost, lose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49414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lose, </a:t>
            </a:r>
            <a:r>
              <a:rPr lang="en-US" sz="3200" dirty="0" err="1" smtClean="0">
                <a:solidFill>
                  <a:schemeClr val="tx1"/>
                </a:solidFill>
              </a:rPr>
              <a:t>loste</a:t>
            </a:r>
            <a:r>
              <a:rPr lang="en-US" sz="3200" dirty="0" smtClean="0">
                <a:solidFill>
                  <a:schemeClr val="tx1"/>
                </a:solidFill>
              </a:rPr>
              <a:t>, lost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58112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l</a:t>
            </a:r>
            <a:r>
              <a:rPr lang="en-US" sz="3200" dirty="0" smtClean="0">
                <a:solidFill>
                  <a:schemeClr val="tx1"/>
                </a:solidFill>
              </a:rPr>
              <a:t>ose, lost, lost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643306" y="5643578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16553" y="5742748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115616" y="116632"/>
            <a:ext cx="6912768" cy="1737484"/>
          </a:xfrm>
          <a:prstGeom prst="horizontalScroll">
            <a:avLst/>
          </a:prstGeom>
          <a:solidFill>
            <a:schemeClr val="accent1">
              <a:lumMod val="75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/>
                </a:solidFill>
              </a:rPr>
              <a:t>ztratit</a:t>
            </a:r>
            <a:endParaRPr lang="cs-CZ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995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42088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 </a:t>
            </a:r>
            <a:r>
              <a:rPr lang="en-US" sz="3200" dirty="0" smtClean="0">
                <a:solidFill>
                  <a:schemeClr val="tx1"/>
                </a:solidFill>
              </a:rPr>
              <a:t>lie, lay, lain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53873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lie, lai, lain</a:t>
            </a:r>
            <a:endParaRPr lang="cs-CZ" sz="32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43808" y="465313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en-US" sz="3200" dirty="0" smtClean="0">
                <a:solidFill>
                  <a:schemeClr val="tx1"/>
                </a:solidFill>
              </a:rPr>
              <a:t>lie, lay, layn</a:t>
            </a:r>
            <a:endParaRPr lang="cs-CZ" sz="3200" dirty="0" smtClean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80699" y="5781855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ležet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861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3923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en-US" sz="3200" dirty="0" smtClean="0">
                <a:solidFill>
                  <a:schemeClr val="tx1"/>
                </a:solidFill>
              </a:rPr>
              <a:t>leran, learnt, learnt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50100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learnt, learnt, learnt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58112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en-US" sz="3200" dirty="0" smtClean="0">
                <a:solidFill>
                  <a:schemeClr val="tx1"/>
                </a:solidFill>
              </a:rPr>
              <a:t>learn, learnt, learnt</a:t>
            </a:r>
            <a:endParaRPr lang="cs-CZ" sz="3200" dirty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96845" y="5733256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16632"/>
            <a:ext cx="6912768" cy="1737484"/>
          </a:xfrm>
          <a:prstGeom prst="horizontalScroll">
            <a:avLst/>
          </a:prstGeom>
          <a:solidFill>
            <a:srgbClr val="00B0F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6600" dirty="0" smtClean="0">
                <a:solidFill>
                  <a:schemeClr val="bg1"/>
                </a:solidFill>
              </a:rPr>
              <a:t>učit se</a:t>
            </a:r>
            <a:endParaRPr lang="cs-CZ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5786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6369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14350" indent="-514350" algn="ctr">
              <a:buAutoNum type="alphaLcParenR"/>
            </a:pPr>
            <a:r>
              <a:rPr lang="en-US" sz="3200" dirty="0" smtClean="0">
                <a:solidFill>
                  <a:schemeClr val="tx1"/>
                </a:solidFill>
              </a:rPr>
              <a:t>leafe, left, left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43808" y="369797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14350" indent="-514350"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err="1" smtClean="0">
                <a:solidFill>
                  <a:schemeClr val="tx1"/>
                </a:solidFill>
              </a:rPr>
              <a:t>leav</a:t>
            </a:r>
            <a:r>
              <a:rPr lang="en-US" sz="3200" dirty="0" smtClean="0">
                <a:solidFill>
                  <a:schemeClr val="tx1"/>
                </a:solidFill>
              </a:rPr>
              <a:t>, left, left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43808" y="472514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14350" indent="-514350"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en-US" sz="3200" dirty="0" smtClean="0">
                <a:solidFill>
                  <a:schemeClr val="tx1"/>
                </a:solidFill>
              </a:rPr>
              <a:t>leave, left, left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96845" y="5832426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rgbClr val="00B05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6600" dirty="0" smtClean="0">
                <a:solidFill>
                  <a:schemeClr val="bg1"/>
                </a:solidFill>
              </a:rPr>
              <a:t>opustit, odejít</a:t>
            </a:r>
            <a:endParaRPr lang="cs-CZ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2017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843808" y="25649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 </a:t>
            </a:r>
            <a:r>
              <a:rPr lang="en-US" sz="3200" dirty="0" smtClean="0">
                <a:solidFill>
                  <a:schemeClr val="tx1"/>
                </a:solidFill>
              </a:rPr>
              <a:t>read, red, read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7170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read, red, red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79600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en-US" sz="3200" dirty="0" smtClean="0">
                <a:solidFill>
                  <a:schemeClr val="tx1"/>
                </a:solidFill>
              </a:rPr>
              <a:t>read, read, read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05138" y="5924454"/>
            <a:ext cx="6270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1">
              <a:lumMod val="75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96000" bIns="0"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6600" dirty="0" smtClean="0">
                <a:solidFill>
                  <a:schemeClr val="bg1"/>
                </a:solidFill>
              </a:rPr>
              <a:t>číst</a:t>
            </a:r>
            <a:endParaRPr lang="cs-CZ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0779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26640" y="357301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ride, rode, ridden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26640" y="23833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 </a:t>
            </a:r>
            <a:r>
              <a:rPr lang="en-US" sz="3200" dirty="0" smtClean="0">
                <a:solidFill>
                  <a:schemeClr val="tx1"/>
                </a:solidFill>
              </a:rPr>
              <a:t>ride, rode, riden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67828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ride, rode, roden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34786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5576" y="672164"/>
            <a:ext cx="1847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05138" y="5924454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179512" y="188640"/>
            <a:ext cx="8568952" cy="1737484"/>
          </a:xfrm>
          <a:prstGeom prst="horizontalScroll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96000" bIns="0" rtlCol="0" anchor="ctr"/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jet na kole, koni</a:t>
            </a:r>
          </a:p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3689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26640" y="25649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en-US" sz="3200" dirty="0" smtClean="0">
                <a:solidFill>
                  <a:schemeClr val="tx1"/>
                </a:solidFill>
              </a:rPr>
              <a:t>run, ran, </a:t>
            </a:r>
            <a:r>
              <a:rPr lang="en-US" sz="3200" dirty="0" err="1" smtClean="0">
                <a:solidFill>
                  <a:schemeClr val="tx1"/>
                </a:solidFill>
              </a:rPr>
              <a:t>ren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26640" y="37170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run, ran, run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26640" y="481499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run, ran, ran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05138" y="5924454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1043608" y="116632"/>
            <a:ext cx="6912768" cy="1737484"/>
          </a:xfrm>
          <a:prstGeom prst="horizontalScroll">
            <a:avLst/>
          </a:prstGeom>
          <a:solidFill>
            <a:srgbClr val="00B0F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96000" bIns="0" rtlCol="0" anchor="ctr"/>
          <a:lstStyle/>
          <a:p>
            <a:pPr algn="ctr"/>
            <a:r>
              <a:rPr lang="cs-CZ" sz="6600" dirty="0" smtClean="0">
                <a:solidFill>
                  <a:schemeClr val="bg1"/>
                </a:solidFill>
              </a:rPr>
              <a:t>běžet</a:t>
            </a:r>
          </a:p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7874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26640" y="27592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en-US" sz="3200" dirty="0" smtClean="0">
                <a:solidFill>
                  <a:schemeClr val="tx1"/>
                </a:solidFill>
              </a:rPr>
              <a:t>ring, rang, rung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26640" y="377150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ring, rang, reng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77995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en-US" sz="3200" dirty="0" smtClean="0">
                <a:solidFill>
                  <a:schemeClr val="tx1"/>
                </a:solidFill>
              </a:rPr>
              <a:t>ring, rang, rang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6456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16951" y="644495"/>
            <a:ext cx="1847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05138" y="5924454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rgbClr val="00B05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96000" bIns="0"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6600" dirty="0" smtClean="0">
                <a:solidFill>
                  <a:schemeClr val="bg1"/>
                </a:solidFill>
              </a:rPr>
              <a:t>zvonit</a:t>
            </a:r>
          </a:p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4849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5329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en-US" sz="3200" dirty="0" smtClean="0">
                <a:solidFill>
                  <a:schemeClr val="tx1"/>
                </a:solidFill>
              </a:rPr>
              <a:t>see, saw, seen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7170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see, saw, </a:t>
            </a:r>
            <a:r>
              <a:rPr lang="en-US" sz="3200" dirty="0" err="1" smtClean="0">
                <a:solidFill>
                  <a:schemeClr val="tx1"/>
                </a:solidFill>
              </a:rPr>
              <a:t>sen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81885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</a:rPr>
              <a:t>c) </a:t>
            </a:r>
            <a:r>
              <a:rPr lang="en-US" sz="3200" dirty="0" smtClean="0">
                <a:solidFill>
                  <a:prstClr val="black"/>
                </a:solidFill>
              </a:rPr>
              <a:t>se, saw, seen</a:t>
            </a:r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764671" y="5931597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16632"/>
            <a:ext cx="6912768" cy="1737484"/>
          </a:xfrm>
          <a:prstGeom prst="horizontalScroll">
            <a:avLst/>
          </a:prstGeom>
          <a:solidFill>
            <a:schemeClr val="accent1">
              <a:lumMod val="75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96000" bIns="0"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6600" dirty="0" smtClean="0">
                <a:solidFill>
                  <a:schemeClr val="bg1"/>
                </a:solidFill>
              </a:rPr>
              <a:t>vidět</a:t>
            </a:r>
          </a:p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8752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6001" y="25649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      a) </a:t>
            </a:r>
            <a:r>
              <a:rPr lang="en-US" sz="3200" dirty="0" smtClean="0">
                <a:solidFill>
                  <a:schemeClr val="tx1"/>
                </a:solidFill>
              </a:rPr>
              <a:t>sit, sat, set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7170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200" dirty="0" smtClean="0">
                <a:solidFill>
                  <a:schemeClr val="tx1"/>
                </a:solidFill>
              </a:rPr>
              <a:t>      </a:t>
            </a:r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sit, sat, sat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81885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200" dirty="0" smtClean="0">
                <a:solidFill>
                  <a:schemeClr val="tx1"/>
                </a:solidFill>
              </a:rPr>
              <a:t>      </a:t>
            </a:r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en-US" sz="3200" dirty="0" smtClean="0">
                <a:solidFill>
                  <a:schemeClr val="tx1"/>
                </a:solidFill>
              </a:rPr>
              <a:t>sit, set, sat  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64671" y="5931597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1043608" y="404664"/>
            <a:ext cx="6912768" cy="1521460"/>
          </a:xfrm>
          <a:prstGeom prst="horizontalScroll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96000" bIns="0" rtlCol="0" anchor="ctr"/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sedět</a:t>
            </a:r>
          </a:p>
          <a:p>
            <a:pPr algn="ctr"/>
            <a:endParaRPr lang="cs-CZ" sz="2400" dirty="0" smtClean="0">
              <a:solidFill>
                <a:srgbClr val="FF0000"/>
              </a:solidFill>
            </a:endParaRPr>
          </a:p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5267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481885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c) </a:t>
            </a:r>
            <a:r>
              <a:rPr lang="en-US" sz="3200" dirty="0" smtClean="0">
                <a:solidFill>
                  <a:prstClr val="black"/>
                </a:solidFill>
              </a:rPr>
              <a:t>sing, sang, sung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736531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b) </a:t>
            </a:r>
            <a:r>
              <a:rPr lang="en-US" sz="3200" dirty="0" smtClean="0">
                <a:solidFill>
                  <a:prstClr val="black"/>
                </a:solidFill>
              </a:rPr>
              <a:t>sing, seng, sung</a:t>
            </a:r>
            <a:endParaRPr lang="cs-CZ" sz="24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43808" y="26369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en-US" sz="3200" dirty="0" smtClean="0">
                <a:solidFill>
                  <a:schemeClr val="tx1"/>
                </a:solidFill>
              </a:rPr>
              <a:t>sing, sang, sang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64671" y="5931597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1043608" y="476672"/>
            <a:ext cx="6912768" cy="1584176"/>
          </a:xfrm>
          <a:prstGeom prst="horizontalScroll">
            <a:avLst/>
          </a:prstGeom>
          <a:solidFill>
            <a:srgbClr val="00B0F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432000"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cs-CZ" sz="6600" dirty="0" smtClean="0">
                <a:solidFill>
                  <a:schemeClr val="bg1"/>
                </a:solidFill>
              </a:rPr>
              <a:t>zpívat</a:t>
            </a:r>
          </a:p>
          <a:p>
            <a:pPr algn="ctr"/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8245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61520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24000"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en-US" sz="3200" dirty="0" smtClean="0">
                <a:solidFill>
                  <a:schemeClr val="tx1"/>
                </a:solidFill>
              </a:rPr>
              <a:t>sell, seld, sold</a:t>
            </a:r>
            <a:endParaRPr lang="cs-CZ" sz="3200" dirty="0" smtClean="0">
              <a:solidFill>
                <a:schemeClr val="bg1"/>
              </a:solidFill>
            </a:endParaRPr>
          </a:p>
          <a:p>
            <a:pPr algn="ctr"/>
            <a:endParaRPr lang="cs-CZ" sz="20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6450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216000" bIns="0"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sell, seld, seld</a:t>
            </a:r>
            <a:endParaRPr lang="cs-CZ" sz="20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68979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en-US" sz="3200" dirty="0" smtClean="0">
                <a:solidFill>
                  <a:schemeClr val="tx1"/>
                </a:solidFill>
              </a:rPr>
              <a:t>sell, sold, sold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64671" y="5931597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rgbClr val="00B05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96000" bIns="0" rtlCol="0" anchor="ctr"/>
          <a:lstStyle/>
          <a:p>
            <a:pPr algn="ctr"/>
            <a:r>
              <a:rPr lang="cs-CZ" sz="6600" dirty="0" smtClean="0">
                <a:solidFill>
                  <a:schemeClr val="bg1"/>
                </a:solidFill>
              </a:rPr>
              <a:t>prodat</a:t>
            </a:r>
          </a:p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3548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5649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>
              <a:buAutoNum type="alphaLcParenR"/>
            </a:pPr>
            <a:r>
              <a:rPr lang="en-US" sz="3200" dirty="0" smtClean="0">
                <a:solidFill>
                  <a:schemeClr val="tx1"/>
                </a:solidFill>
              </a:rPr>
              <a:t>take, took, taken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6925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lvl="0" indent="-457200" algn="ctr"/>
            <a:r>
              <a:rPr lang="cs-CZ" sz="3200" dirty="0" smtClean="0">
                <a:solidFill>
                  <a:prstClr val="black"/>
                </a:solidFill>
              </a:rPr>
              <a:t>  b) </a:t>
            </a:r>
            <a:r>
              <a:rPr lang="en-US" sz="3200" dirty="0" smtClean="0">
                <a:solidFill>
                  <a:prstClr val="black"/>
                </a:solidFill>
              </a:rPr>
              <a:t>take, </a:t>
            </a:r>
            <a:r>
              <a:rPr lang="en-US" sz="3200" dirty="0" err="1" smtClean="0">
                <a:solidFill>
                  <a:prstClr val="black"/>
                </a:solidFill>
              </a:rPr>
              <a:t>tok</a:t>
            </a:r>
            <a:r>
              <a:rPr lang="en-US" sz="3200" dirty="0" smtClean="0">
                <a:solidFill>
                  <a:prstClr val="black"/>
                </a:solidFill>
              </a:rPr>
              <a:t>, taken</a:t>
            </a:r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43808" y="481885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lvl="0" indent="-457200" algn="ctr"/>
            <a:r>
              <a:rPr lang="cs-CZ" sz="3200" dirty="0" smtClean="0">
                <a:solidFill>
                  <a:prstClr val="black"/>
                </a:solidFill>
              </a:rPr>
              <a:t>c) </a:t>
            </a:r>
            <a:r>
              <a:rPr lang="en-US" sz="3200" dirty="0" smtClean="0">
                <a:solidFill>
                  <a:prstClr val="black"/>
                </a:solidFill>
              </a:rPr>
              <a:t>take, took, take</a:t>
            </a:r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723762" y="5912091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1">
              <a:lumMod val="75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360000"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</a:t>
            </a:r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6600" dirty="0" smtClean="0">
                <a:solidFill>
                  <a:schemeClr val="bg1"/>
                </a:solidFill>
              </a:rPr>
              <a:t>vzít, brát</a:t>
            </a:r>
            <a:endParaRPr lang="cs-CZ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3425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51106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 </a:t>
            </a:r>
            <a:r>
              <a:rPr lang="en-US" sz="3200" dirty="0" smtClean="0">
                <a:solidFill>
                  <a:schemeClr val="tx1"/>
                </a:solidFill>
              </a:rPr>
              <a:t>tell, told, </a:t>
            </a:r>
            <a:r>
              <a:rPr lang="en-US" sz="3200" dirty="0" err="1" smtClean="0">
                <a:solidFill>
                  <a:schemeClr val="tx1"/>
                </a:solidFill>
              </a:rPr>
              <a:t>tould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57301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tell, told, told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78373" y="465313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en-US" sz="3200" dirty="0" smtClean="0">
                <a:solidFill>
                  <a:schemeClr val="tx1"/>
                </a:solidFill>
              </a:rPr>
              <a:t>tell, teld, told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23762" y="5912091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611559" y="188640"/>
            <a:ext cx="7379381" cy="1737484"/>
          </a:xfrm>
          <a:prstGeom prst="horizontalScroll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360000"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</a:t>
            </a:r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říci někomu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5352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835696" y="2492896"/>
            <a:ext cx="612068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</a:t>
            </a:r>
            <a:r>
              <a:rPr lang="en-US" sz="3200" dirty="0" smtClean="0">
                <a:solidFill>
                  <a:schemeClr val="tx1"/>
                </a:solidFill>
              </a:rPr>
              <a:t>think, thaught, thought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1907704" y="3644115"/>
            <a:ext cx="604867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think, thought, thaught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1907704" y="4818856"/>
            <a:ext cx="604867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en-US" sz="3200" dirty="0" smtClean="0">
                <a:solidFill>
                  <a:schemeClr val="tx1"/>
                </a:solidFill>
              </a:rPr>
              <a:t>think, thought, thought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741980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23762" y="5912091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rgbClr val="00B0F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360000"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</a:t>
            </a:r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6600" dirty="0" smtClean="0">
                <a:solidFill>
                  <a:schemeClr val="bg1"/>
                </a:solidFill>
              </a:rPr>
              <a:t>myslet</a:t>
            </a:r>
            <a:endParaRPr lang="cs-CZ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2928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555776" y="2564904"/>
            <a:ext cx="54006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</a:t>
            </a:r>
            <a:r>
              <a:rPr lang="en-US" sz="3200" dirty="0" smtClean="0">
                <a:solidFill>
                  <a:schemeClr val="tx1"/>
                </a:solidFill>
              </a:rPr>
              <a:t>throw, threw, thrown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555776" y="3668908"/>
            <a:ext cx="54006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en-US" sz="3200" dirty="0" smtClean="0">
                <a:solidFill>
                  <a:schemeClr val="tx1"/>
                </a:solidFill>
              </a:rPr>
              <a:t>throw, throw, threwn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555776" y="4789899"/>
            <a:ext cx="543516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en-US" sz="3200" dirty="0" smtClean="0">
                <a:solidFill>
                  <a:schemeClr val="tx1"/>
                </a:solidFill>
              </a:rPr>
              <a:t>throw, threw, thrown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19872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23762" y="5912091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rgbClr val="00B05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360000"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</a:t>
            </a:r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6600" dirty="0" smtClean="0">
                <a:solidFill>
                  <a:schemeClr val="bg1"/>
                </a:solidFill>
              </a:rPr>
              <a:t>hodit</a:t>
            </a:r>
            <a:endParaRPr lang="cs-CZ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6139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844824"/>
            <a:ext cx="3865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 </a:t>
            </a:r>
            <a:r>
              <a:rPr lang="cs-CZ" dirty="0" err="1" smtClean="0">
                <a:solidFill>
                  <a:schemeClr val="bg1"/>
                </a:solidFill>
              </a:rPr>
              <a:t>DUMu</a:t>
            </a:r>
            <a:r>
              <a:rPr lang="cs-CZ" dirty="0" smtClean="0">
                <a:solidFill>
                  <a:schemeClr val="bg1"/>
                </a:solidFill>
              </a:rPr>
              <a:t> byly použity vlastní materiály.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660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2124</TotalTime>
  <Words>980</Words>
  <Application>Microsoft Office PowerPoint</Application>
  <PresentationFormat>Předvádění na obrazovce (4:3)</PresentationFormat>
  <Paragraphs>251</Paragraphs>
  <Slides>38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38</vt:i4>
      </vt:variant>
    </vt:vector>
  </HeadingPairs>
  <TitlesOfParts>
    <vt:vector size="40" baseType="lpstr">
      <vt:lpstr>Motiv systému Office</vt:lpstr>
      <vt:lpstr>Aspekt</vt:lpstr>
      <vt:lpstr>Snímek 1</vt:lpstr>
      <vt:lpstr>Snímek 2</vt:lpstr>
      <vt:lpstr>Snímek 3</vt:lpstr>
      <vt:lpstr>Snímek 4</vt:lpstr>
      <vt:lpstr>Snímek 5</vt:lpstr>
      <vt:lpstr>      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 </vt:lpstr>
      <vt:lpstr>Snímek 18</vt:lpstr>
      <vt:lpstr>Snímek 19</vt:lpstr>
      <vt:lpstr>  </vt:lpstr>
      <vt:lpstr>Snímek 21</vt:lpstr>
      <vt:lpstr>Snímek 22</vt:lpstr>
      <vt:lpstr>Snímek 23</vt:lpstr>
      <vt:lpstr>Snímek 24</vt:lpstr>
      <vt:lpstr>Snímek 25</vt:lpstr>
      <vt:lpstr> 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Riskuj</dc:title>
  <dc:creator>holcnerovam</dc:creator>
  <cp:lastModifiedBy>OEM</cp:lastModifiedBy>
  <cp:revision>211</cp:revision>
  <dcterms:created xsi:type="dcterms:W3CDTF">2011-11-07T20:36:47Z</dcterms:created>
  <dcterms:modified xsi:type="dcterms:W3CDTF">2013-11-18T17:58:04Z</dcterms:modified>
</cp:coreProperties>
</file>