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70" r:id="rId2"/>
    <p:sldId id="271" r:id="rId3"/>
    <p:sldId id="266" r:id="rId4"/>
    <p:sldId id="267" r:id="rId5"/>
    <p:sldId id="268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UNDERSTANDING - ČG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en-US" sz="2000" dirty="0" smtClean="0"/>
            <a:t>3</a:t>
          </a:r>
          <a:r>
            <a:rPr lang="cs-CZ" sz="2000" dirty="0" smtClean="0"/>
            <a:t>1_AJ5_UNDERSTANDING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C5772A-D7FE-4A72-9D55-020E4A80AED8}" type="presOf" srcId="{1F4F8BC0-F267-4379-9FE7-6FFC8B64BAD8}" destId="{C8857ABF-5052-4733-A46C-0F8B764FF76F}" srcOrd="0" destOrd="0" presId="urn:microsoft.com/office/officeart/2005/8/layout/target3"/>
    <dgm:cxn modelId="{209E1679-E3ED-4E3F-83E1-3E7D273A6302}" type="presOf" srcId="{D1B46980-6531-4606-95E6-44980827E919}" destId="{6140AFEC-043D-4C43-A2F9-D0F5331DF3A3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996ADD6-7225-46E1-AD70-35503E9829EE}" type="presOf" srcId="{757F3AB3-0718-4624-B441-E567A8F0AB56}" destId="{333A1088-737F-45CB-B68E-254E46348037}" srcOrd="0" destOrd="0" presId="urn:microsoft.com/office/officeart/2005/8/layout/target3"/>
    <dgm:cxn modelId="{CAFBD2CE-1B20-4A36-B622-BE3345DE5E3F}" type="presOf" srcId="{D1D4F407-5343-4D3F-B5B9-D407B03CAEB4}" destId="{D005CE8C-CC26-4C3E-AC11-E15060ECD759}" srcOrd="0" destOrd="0" presId="urn:microsoft.com/office/officeart/2005/8/layout/target3"/>
    <dgm:cxn modelId="{2186629A-62D0-4FB4-AE05-1B089E5FA3C8}" type="presOf" srcId="{26CBEA56-8CFD-48C0-BD6E-2EB16B1FBF42}" destId="{5583D5C5-FAFF-4548-819C-80E289F7377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2919CDE-1B0E-45FB-86B5-725322BF25AF}" type="presOf" srcId="{1AE9165A-6B70-4FFD-A49C-881BF73B4F04}" destId="{BD3627E9-8FC8-4A2F-B3EA-FAE798EF81D8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A2EF74FF-C608-4084-ADC4-0FF237391467}" type="presOf" srcId="{D1B46980-6531-4606-95E6-44980827E919}" destId="{2BE915AB-18AA-4053-B92C-3BFC9ED204BB}" srcOrd="1" destOrd="0" presId="urn:microsoft.com/office/officeart/2005/8/layout/target3"/>
    <dgm:cxn modelId="{995FD2A6-2996-41CE-851E-13BC6518C10D}" type="presOf" srcId="{1AE9165A-6B70-4FFD-A49C-881BF73B4F04}" destId="{A9F01C16-B5C0-47B0-9750-F7E5E11674A0}" srcOrd="0" destOrd="0" presId="urn:microsoft.com/office/officeart/2005/8/layout/target3"/>
    <dgm:cxn modelId="{6F28AE8E-DC0D-4F4D-924F-EF46C3C3A5C6}" type="presOf" srcId="{D1D4F407-5343-4D3F-B5B9-D407B03CAEB4}" destId="{AED2198E-93D5-4001-81B4-73124B309672}" srcOrd="1" destOrd="0" presId="urn:microsoft.com/office/officeart/2005/8/layout/target3"/>
    <dgm:cxn modelId="{7A8DAEA1-C7DD-4B2F-81A1-AE293C707C74}" type="presOf" srcId="{1F4F8BC0-F267-4379-9FE7-6FFC8B64BAD8}" destId="{017154CD-D9A9-4968-AD11-1207A3C4C00A}" srcOrd="1" destOrd="0" presId="urn:microsoft.com/office/officeart/2005/8/layout/target3"/>
    <dgm:cxn modelId="{63066A9C-4B6E-43A4-87F2-0CCC8294EF3F}" type="presOf" srcId="{26CBEA56-8CFD-48C0-BD6E-2EB16B1FBF42}" destId="{92E1E9E3-D1F0-4866-9424-7ECC0DD990BC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2372425B-BA5A-4626-944F-02FC8B117DF4}" type="presParOf" srcId="{333A1088-737F-45CB-B68E-254E46348037}" destId="{F5ABB229-8D3B-4694-996A-96F23CF14429}" srcOrd="0" destOrd="0" presId="urn:microsoft.com/office/officeart/2005/8/layout/target3"/>
    <dgm:cxn modelId="{525384EF-AB86-416A-82C1-B0CC380BC49E}" type="presParOf" srcId="{333A1088-737F-45CB-B68E-254E46348037}" destId="{F41139FD-01EE-4571-8B17-4FB00FC51163}" srcOrd="1" destOrd="0" presId="urn:microsoft.com/office/officeart/2005/8/layout/target3"/>
    <dgm:cxn modelId="{90D2A9F5-BF4E-4445-8223-07083F995AF0}" type="presParOf" srcId="{333A1088-737F-45CB-B68E-254E46348037}" destId="{D005CE8C-CC26-4C3E-AC11-E15060ECD759}" srcOrd="2" destOrd="0" presId="urn:microsoft.com/office/officeart/2005/8/layout/target3"/>
    <dgm:cxn modelId="{9C3B870A-77EA-453D-81BF-4EC78E810892}" type="presParOf" srcId="{333A1088-737F-45CB-B68E-254E46348037}" destId="{2C702D82-9B77-49B7-9568-BB8EB47C3372}" srcOrd="3" destOrd="0" presId="urn:microsoft.com/office/officeart/2005/8/layout/target3"/>
    <dgm:cxn modelId="{6C0F7051-B29D-4FB1-9F3C-36F527E53995}" type="presParOf" srcId="{333A1088-737F-45CB-B68E-254E46348037}" destId="{A52A0455-90FF-4808-ABD0-F02540D31D5A}" srcOrd="4" destOrd="0" presId="urn:microsoft.com/office/officeart/2005/8/layout/target3"/>
    <dgm:cxn modelId="{85A6221B-82C9-4077-8638-163D84FD48C9}" type="presParOf" srcId="{333A1088-737F-45CB-B68E-254E46348037}" destId="{6140AFEC-043D-4C43-A2F9-D0F5331DF3A3}" srcOrd="5" destOrd="0" presId="urn:microsoft.com/office/officeart/2005/8/layout/target3"/>
    <dgm:cxn modelId="{BEECAA0D-233F-4B72-AB53-C05F7C51761A}" type="presParOf" srcId="{333A1088-737F-45CB-B68E-254E46348037}" destId="{71A10DEB-455E-4133-A618-0A0EE82A21E3}" srcOrd="6" destOrd="0" presId="urn:microsoft.com/office/officeart/2005/8/layout/target3"/>
    <dgm:cxn modelId="{5206AAD8-5ACD-4F49-9473-947D1F187AA4}" type="presParOf" srcId="{333A1088-737F-45CB-B68E-254E46348037}" destId="{DA6A876D-6D25-492F-8BDC-9AE6A6CFB1FA}" srcOrd="7" destOrd="0" presId="urn:microsoft.com/office/officeart/2005/8/layout/target3"/>
    <dgm:cxn modelId="{2F297EDB-1593-4848-8A3F-1E8D79739338}" type="presParOf" srcId="{333A1088-737F-45CB-B68E-254E46348037}" destId="{A9F01C16-B5C0-47B0-9750-F7E5E11674A0}" srcOrd="8" destOrd="0" presId="urn:microsoft.com/office/officeart/2005/8/layout/target3"/>
    <dgm:cxn modelId="{00EA9917-B8FE-4160-B3E6-B370098E80E2}" type="presParOf" srcId="{333A1088-737F-45CB-B68E-254E46348037}" destId="{5C0CF724-3222-4429-B09A-F154A62FD507}" srcOrd="9" destOrd="0" presId="urn:microsoft.com/office/officeart/2005/8/layout/target3"/>
    <dgm:cxn modelId="{D78E7CDE-B87C-40DE-9057-46090563022B}" type="presParOf" srcId="{333A1088-737F-45CB-B68E-254E46348037}" destId="{71A5FEA7-FE77-4220-960F-2AB7AE466FE5}" srcOrd="10" destOrd="0" presId="urn:microsoft.com/office/officeart/2005/8/layout/target3"/>
    <dgm:cxn modelId="{95948E28-07B5-4CEB-A901-CBE51083568E}" type="presParOf" srcId="{333A1088-737F-45CB-B68E-254E46348037}" destId="{C8857ABF-5052-4733-A46C-0F8B764FF76F}" srcOrd="11" destOrd="0" presId="urn:microsoft.com/office/officeart/2005/8/layout/target3"/>
    <dgm:cxn modelId="{87D8C27E-5F0B-49F4-AC2F-083705928B97}" type="presParOf" srcId="{333A1088-737F-45CB-B68E-254E46348037}" destId="{1839E65E-6E97-41D2-A171-98C033275D27}" srcOrd="12" destOrd="0" presId="urn:microsoft.com/office/officeart/2005/8/layout/target3"/>
    <dgm:cxn modelId="{D6721741-D443-4D6C-A9CA-AC6109FE7FA2}" type="presParOf" srcId="{333A1088-737F-45CB-B68E-254E46348037}" destId="{914F10DC-A7FA-462B-9334-03354AC7EA9F}" srcOrd="13" destOrd="0" presId="urn:microsoft.com/office/officeart/2005/8/layout/target3"/>
    <dgm:cxn modelId="{48823982-F823-4AC9-88AB-B8D491F6BE63}" type="presParOf" srcId="{333A1088-737F-45CB-B68E-254E46348037}" destId="{5583D5C5-FAFF-4548-819C-80E289F73770}" srcOrd="14" destOrd="0" presId="urn:microsoft.com/office/officeart/2005/8/layout/target3"/>
    <dgm:cxn modelId="{209BBC24-0809-4C11-916D-3FB49C625ABD}" type="presParOf" srcId="{333A1088-737F-45CB-B68E-254E46348037}" destId="{AED2198E-93D5-4001-81B4-73124B309672}" srcOrd="15" destOrd="0" presId="urn:microsoft.com/office/officeart/2005/8/layout/target3"/>
    <dgm:cxn modelId="{19F1ED05-7015-4BCB-A64C-54ECA218282C}" type="presParOf" srcId="{333A1088-737F-45CB-B68E-254E46348037}" destId="{2BE915AB-18AA-4053-B92C-3BFC9ED204BB}" srcOrd="16" destOrd="0" presId="urn:microsoft.com/office/officeart/2005/8/layout/target3"/>
    <dgm:cxn modelId="{56DD7DBF-9CAA-407E-BA07-2FED0885C0A9}" type="presParOf" srcId="{333A1088-737F-45CB-B68E-254E46348037}" destId="{BD3627E9-8FC8-4A2F-B3EA-FAE798EF81D8}" srcOrd="17" destOrd="0" presId="urn:microsoft.com/office/officeart/2005/8/layout/target3"/>
    <dgm:cxn modelId="{FD6340FA-623B-4EC6-ADED-0BDA490B2E3D}" type="presParOf" srcId="{333A1088-737F-45CB-B68E-254E46348037}" destId="{017154CD-D9A9-4968-AD11-1207A3C4C00A}" srcOrd="18" destOrd="0" presId="urn:microsoft.com/office/officeart/2005/8/layout/target3"/>
    <dgm:cxn modelId="{587BB0D1-8E66-43E0-AD02-AD5EF0121BA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en-US" sz="2000" kern="1200" dirty="0" smtClean="0"/>
            <a:t>3</a:t>
          </a:r>
          <a:r>
            <a:rPr lang="cs-CZ" sz="2000" kern="1200" dirty="0" smtClean="0"/>
            <a:t>1_AJ5_UNDERSTANDING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UNDERSTANDING - ČG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35F43-70F3-4222-A20E-79FFF3C50435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4277C8-C8D8-4BFF-B2BD-26CD6E6F47D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0115E-C869-41EB-B6F4-CA56374D325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iRUF7hvWuM" TargetMode="External"/><Relationship Id="rId2" Type="http://schemas.openxmlformats.org/officeDocument/2006/relationships/hyperlink" Target="http://www.youtube.com/watch?v=-wqLG_MvtFM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64694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5.ročníku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se orientují v textu a vyhledávají potřebné informace.Na základě přečteného textu doplní informace do tabulky.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vyslechnou scénku a zodpoví otázky.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Na základě zkušeností z rozhovorů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uskute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ční dialog sami.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slouží k rozvoji čtenářské gramotnosti.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157193"/>
            <a:ext cx="58864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764704"/>
            <a:ext cx="4964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http://www.youtube.com/watch?v=-wqLG_MvtFM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404664"/>
            <a:ext cx="3992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Listen this r</a:t>
            </a:r>
            <a:r>
              <a:rPr lang="en-US" dirty="0" smtClean="0"/>
              <a:t>hyme and answer questions?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542943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/>
              <a:t>How many members has  this family got?</a:t>
            </a:r>
          </a:p>
          <a:p>
            <a:r>
              <a:rPr lang="en-US" sz="2400" b="1" dirty="0" smtClean="0"/>
              <a:t>What do they do altogether?</a:t>
            </a:r>
          </a:p>
          <a:p>
            <a:r>
              <a:rPr lang="en-US" sz="2400" b="1" dirty="0" smtClean="0"/>
              <a:t>Do they play football?</a:t>
            </a:r>
          </a:p>
          <a:p>
            <a:r>
              <a:rPr lang="en-US" sz="2400" b="1" dirty="0" smtClean="0"/>
              <a:t> Do they wash a car?</a:t>
            </a:r>
          </a:p>
          <a:p>
            <a:r>
              <a:rPr lang="en-US" sz="2400" b="1" dirty="0" smtClean="0"/>
              <a:t>Do they watch TV?</a:t>
            </a:r>
          </a:p>
          <a:p>
            <a:r>
              <a:rPr lang="en-US" sz="2400" b="1" dirty="0" smtClean="0"/>
              <a:t>Do they eat in the garden?</a:t>
            </a:r>
          </a:p>
          <a:p>
            <a:r>
              <a:rPr lang="en-US" sz="2400" b="1" dirty="0" smtClean="0"/>
              <a:t>Do they read books altogether?</a:t>
            </a:r>
          </a:p>
          <a:p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869160"/>
            <a:ext cx="22372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And now a nice song 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661248"/>
            <a:ext cx="5006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http://www.youtube.com/watch?v=GiRUF7hvWuM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429309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UIE11HF3\MC9001571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88640"/>
            <a:ext cx="1345997" cy="1799539"/>
          </a:xfrm>
          <a:prstGeom prst="rect">
            <a:avLst/>
          </a:prstGeom>
          <a:noFill/>
        </p:spPr>
      </p:pic>
      <p:pic>
        <p:nvPicPr>
          <p:cNvPr id="1027" name="Picture 3" descr="C:\Documents and Settings\oem\Local Settings\Temporary Internet Files\Content.IE5\IF194SHG\MC9001571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88640"/>
            <a:ext cx="1413662" cy="1800454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988840"/>
            <a:ext cx="1032912" cy="1450472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2420888"/>
            <a:ext cx="1296144" cy="1323202"/>
          </a:xfrm>
          <a:prstGeom prst="rect">
            <a:avLst/>
          </a:prstGeom>
          <a:noFill/>
        </p:spPr>
      </p:pic>
      <p:pic>
        <p:nvPicPr>
          <p:cNvPr id="1030" name="Picture 6" descr="C:\Program Files\Microsoft Office\MEDIA\CAGCAT10\j0292020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2276872"/>
            <a:ext cx="1508994" cy="1432215"/>
          </a:xfrm>
          <a:prstGeom prst="rect">
            <a:avLst/>
          </a:prstGeom>
          <a:noFill/>
        </p:spPr>
      </p:pic>
      <p:pic>
        <p:nvPicPr>
          <p:cNvPr id="1031" name="Picture 7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1988840"/>
            <a:ext cx="1584176" cy="1355377"/>
          </a:xfrm>
          <a:prstGeom prst="rect">
            <a:avLst/>
          </a:prstGeom>
          <a:noFill/>
        </p:spPr>
      </p:pic>
      <p:pic>
        <p:nvPicPr>
          <p:cNvPr id="1032" name="Picture 8" descr="C:\Documents and Settings\oem\Local Settings\Temporary Internet Files\Content.IE5\EP8AZKX8\MP90044656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4653136"/>
            <a:ext cx="1424614" cy="1844824"/>
          </a:xfrm>
          <a:prstGeom prst="rect">
            <a:avLst/>
          </a:prstGeom>
          <a:noFill/>
        </p:spPr>
      </p:pic>
      <p:pic>
        <p:nvPicPr>
          <p:cNvPr id="1033" name="Picture 9" descr="C:\Documents and Settings\oem\Local Settings\Temporary Internet Files\Content.IE5\1W501GND\MP90044657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4797152"/>
            <a:ext cx="1549751" cy="1196752"/>
          </a:xfrm>
          <a:prstGeom prst="rect">
            <a:avLst/>
          </a:prstGeom>
          <a:noFill/>
        </p:spPr>
      </p:pic>
      <p:pic>
        <p:nvPicPr>
          <p:cNvPr id="1034" name="Picture 10" descr="C:\Documents and Settings\oem\Local Settings\Temporary Internet Files\Content.IE5\UIE11HF3\MP900446563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16216" y="4509120"/>
            <a:ext cx="1257796" cy="1628800"/>
          </a:xfrm>
          <a:prstGeom prst="rect">
            <a:avLst/>
          </a:prstGeom>
          <a:noFill/>
        </p:spPr>
      </p:pic>
      <p:cxnSp>
        <p:nvCxnSpPr>
          <p:cNvPr id="12" name="Pravoúhlá spojovací čára 11"/>
          <p:cNvCxnSpPr/>
          <p:nvPr/>
        </p:nvCxnSpPr>
        <p:spPr>
          <a:xfrm>
            <a:off x="4355976" y="1988840"/>
            <a:ext cx="1008112" cy="936104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ravoúhlá spojovací čára 13"/>
          <p:cNvCxnSpPr/>
          <p:nvPr/>
        </p:nvCxnSpPr>
        <p:spPr>
          <a:xfrm rot="10800000" flipV="1">
            <a:off x="3059832" y="1988840"/>
            <a:ext cx="1448544" cy="936104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Šipka nahoru, doprava i doleva 24"/>
          <p:cNvSpPr/>
          <p:nvPr/>
        </p:nvSpPr>
        <p:spPr>
          <a:xfrm rot="10800000">
            <a:off x="3851920" y="1196752"/>
            <a:ext cx="1216152" cy="850392"/>
          </a:xfrm>
          <a:prstGeom prst="leftRigh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Šipka nahoru, doprava i doleva 25"/>
          <p:cNvSpPr/>
          <p:nvPr/>
        </p:nvSpPr>
        <p:spPr>
          <a:xfrm rot="10800000">
            <a:off x="6372200" y="3501008"/>
            <a:ext cx="1216152" cy="850392"/>
          </a:xfrm>
          <a:prstGeom prst="leftRigh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Šipka nahoru, doprava i doleva 26"/>
          <p:cNvSpPr/>
          <p:nvPr/>
        </p:nvSpPr>
        <p:spPr>
          <a:xfrm rot="10800000">
            <a:off x="1187624" y="3645024"/>
            <a:ext cx="1216152" cy="850392"/>
          </a:xfrm>
          <a:prstGeom prst="leftRigh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691680" y="980728"/>
            <a:ext cx="582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Tom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04248" y="1124744"/>
            <a:ext cx="681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Janet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79512" y="3645024"/>
            <a:ext cx="696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Steve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483768" y="3717032"/>
            <a:ext cx="96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Mary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580112" y="3717032"/>
            <a:ext cx="61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Gina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812360" y="3789040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Alan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95536" y="6381328"/>
            <a:ext cx="8343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Megan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83768" y="6381328"/>
            <a:ext cx="551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Carl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732240" y="6381328"/>
            <a:ext cx="5886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Bella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51521" y="332656"/>
            <a:ext cx="2160240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Say about this family: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063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Look at this family tree. Complete the sentences with words from the box.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32240" y="1196752"/>
            <a:ext cx="21602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aunt 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brother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cousin 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daughter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grandfather granddaughter grandmother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grandson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husband 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sister 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son 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uncle 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wife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836712"/>
            <a:ext cx="626469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800" b="1" dirty="0" smtClean="0"/>
              <a:t>Janet is Carl’s g……………………</a:t>
            </a:r>
            <a:r>
              <a:rPr lang="cs-CZ" sz="2800" b="1" dirty="0" smtClean="0"/>
              <a:t>…   </a:t>
            </a:r>
            <a:endParaRPr lang="en-US" sz="2800" b="1" dirty="0" smtClean="0"/>
          </a:p>
          <a:p>
            <a:pPr marL="342900" indent="-342900">
              <a:buAutoNum type="arabicPeriod"/>
            </a:pPr>
            <a:r>
              <a:rPr lang="en-US" sz="2800" b="1" dirty="0" smtClean="0"/>
              <a:t>Tom is Carl’s g…………………</a:t>
            </a:r>
            <a:r>
              <a:rPr lang="cs-CZ" sz="2800" b="1" dirty="0" smtClean="0"/>
              <a:t>……..</a:t>
            </a:r>
            <a:endParaRPr lang="en-US" sz="2800" b="1" dirty="0" smtClean="0"/>
          </a:p>
          <a:p>
            <a:pPr marL="342900" indent="-342900">
              <a:buAutoNum type="arabicPeriod"/>
            </a:pPr>
            <a:r>
              <a:rPr lang="en-US" sz="2800" b="1" dirty="0" smtClean="0"/>
              <a:t>Tom is Janet’s h……………………</a:t>
            </a:r>
            <a:r>
              <a:rPr lang="cs-CZ" sz="2800" b="1" dirty="0" smtClean="0"/>
              <a:t>..</a:t>
            </a:r>
            <a:endParaRPr lang="en-US" sz="2800" b="1" dirty="0" smtClean="0"/>
          </a:p>
          <a:p>
            <a:pPr marL="342900" indent="-342900">
              <a:buAutoNum type="arabicPeriod"/>
            </a:pPr>
            <a:r>
              <a:rPr lang="en-US" sz="2800" b="1" dirty="0" smtClean="0"/>
              <a:t>Janet is Tom’s w…………………</a:t>
            </a:r>
            <a:r>
              <a:rPr lang="cs-CZ" sz="2800" b="1" dirty="0" smtClean="0"/>
              <a:t>….</a:t>
            </a:r>
            <a:endParaRPr lang="en-US" sz="2800" b="1" dirty="0" smtClean="0"/>
          </a:p>
          <a:p>
            <a:pPr marL="342900" indent="-342900">
              <a:buAutoNum type="arabicPeriod"/>
            </a:pPr>
            <a:r>
              <a:rPr lang="en-US" sz="2800" b="1" dirty="0" smtClean="0"/>
              <a:t>Alan is Carl’s u……………………</a:t>
            </a:r>
            <a:r>
              <a:rPr lang="cs-CZ" sz="2800" b="1" dirty="0" smtClean="0"/>
              <a:t>….</a:t>
            </a:r>
            <a:endParaRPr lang="en-US" sz="2800" b="1" dirty="0" smtClean="0"/>
          </a:p>
          <a:p>
            <a:pPr marL="342900" indent="-342900">
              <a:buAutoNum type="arabicPeriod"/>
            </a:pPr>
            <a:r>
              <a:rPr lang="en-US" sz="2800" b="1" dirty="0" smtClean="0"/>
              <a:t>Gina is Carl’s a……………………</a:t>
            </a:r>
            <a:r>
              <a:rPr lang="cs-CZ" sz="2800" b="1" dirty="0" smtClean="0"/>
              <a:t>….</a:t>
            </a:r>
            <a:endParaRPr lang="en-US" sz="2800" b="1" dirty="0" smtClean="0"/>
          </a:p>
          <a:p>
            <a:pPr marL="342900" indent="-342900">
              <a:buAutoNum type="arabicPeriod"/>
            </a:pPr>
            <a:r>
              <a:rPr lang="en-US" sz="2800" b="1" dirty="0" smtClean="0"/>
              <a:t>Bella is Carl’s c……………………</a:t>
            </a:r>
            <a:r>
              <a:rPr lang="cs-CZ" sz="2800" b="1" dirty="0" smtClean="0"/>
              <a:t>….</a:t>
            </a:r>
            <a:endParaRPr lang="en-US" sz="2800" b="1" dirty="0" smtClean="0"/>
          </a:p>
          <a:p>
            <a:pPr marL="342900" indent="-342900">
              <a:buAutoNum type="arabicPeriod"/>
            </a:pPr>
            <a:r>
              <a:rPr lang="en-US" sz="2800" b="1" dirty="0" smtClean="0"/>
              <a:t>Carl is Steve and Mary’s s d……</a:t>
            </a:r>
          </a:p>
          <a:p>
            <a:pPr marL="342900" indent="-342900">
              <a:buAutoNum type="arabicPeriod"/>
            </a:pPr>
            <a:r>
              <a:rPr lang="en-US" sz="2800" b="1" dirty="0" smtClean="0"/>
              <a:t>Megan is Carl’s s…………………</a:t>
            </a:r>
            <a:r>
              <a:rPr lang="cs-CZ" sz="2800" b="1" dirty="0" smtClean="0"/>
              <a:t>….</a:t>
            </a:r>
            <a:endParaRPr lang="en-US" sz="2800" b="1" dirty="0" smtClean="0"/>
          </a:p>
          <a:p>
            <a:pPr marL="342900" indent="-342900">
              <a:buAutoNum type="arabicPeriod"/>
            </a:pPr>
            <a:r>
              <a:rPr lang="en-US" sz="2800" b="1" dirty="0" smtClean="0"/>
              <a:t>Megan is Steve and Mary’s d</a:t>
            </a:r>
            <a:r>
              <a:rPr lang="cs-CZ" sz="2800" b="1" dirty="0" smtClean="0"/>
              <a:t>..</a:t>
            </a:r>
            <a:endParaRPr lang="en-US" sz="2800" b="1" dirty="0" smtClean="0"/>
          </a:p>
          <a:p>
            <a:pPr marL="342900" indent="-342900">
              <a:buAutoNum type="arabicPeriod"/>
            </a:pPr>
            <a:r>
              <a:rPr lang="en-US" sz="2800" b="1" dirty="0" smtClean="0"/>
              <a:t>Carl is Megan’s b…………………</a:t>
            </a:r>
            <a:r>
              <a:rPr lang="cs-CZ" sz="2800" b="1" dirty="0" smtClean="0"/>
              <a:t>..</a:t>
            </a:r>
            <a:endParaRPr lang="en-US" sz="2800" b="1" dirty="0" smtClean="0"/>
          </a:p>
          <a:p>
            <a:pPr marL="342900" indent="-342900">
              <a:buAutoNum type="arabicPeriod"/>
            </a:pPr>
            <a:r>
              <a:rPr lang="en-US" sz="2800" b="1" dirty="0" smtClean="0"/>
              <a:t>Bella is Tom and Janet’s g……</a:t>
            </a:r>
            <a:r>
              <a:rPr lang="cs-CZ" sz="2800" b="1" dirty="0" smtClean="0"/>
              <a:t>.</a:t>
            </a:r>
            <a:endParaRPr lang="en-US" sz="2800" b="1" dirty="0" smtClean="0"/>
          </a:p>
          <a:p>
            <a:pPr marL="342900" indent="-342900">
              <a:buAutoNum type="arabicPeriod"/>
            </a:pPr>
            <a:r>
              <a:rPr lang="en-US" sz="2800" b="1" dirty="0" smtClean="0"/>
              <a:t>Megan is Tom and Janet’s g…</a:t>
            </a:r>
            <a:r>
              <a:rPr lang="cs-CZ" sz="2800" b="1" dirty="0" smtClean="0"/>
              <a:t>.</a:t>
            </a:r>
            <a:endParaRPr lang="en-US" sz="2800" b="1" dirty="0" smtClean="0"/>
          </a:p>
          <a:p>
            <a:pPr marL="342900" indent="-342900">
              <a:buAutoNum type="arabicPeriod"/>
            </a:pPr>
            <a:endParaRPr lang="en-US" sz="2800" dirty="0" smtClean="0"/>
          </a:p>
          <a:p>
            <a:pPr marL="342900" indent="-342900">
              <a:buAutoNum type="arabicPeriod"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Work in pairs. Take turns to ask and answer questions. Complete the table with information about your fried’s family.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9113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What is your father’s name?</a:t>
            </a:r>
            <a:r>
              <a:rPr lang="en-US" b="1" dirty="0" smtClean="0"/>
              <a:t> </a:t>
            </a:r>
            <a:r>
              <a:rPr lang="en-US" sz="2400" b="1" dirty="0" smtClean="0">
                <a:solidFill>
                  <a:srgbClr val="00B050"/>
                </a:solidFill>
              </a:rPr>
              <a:t>How old is he? </a:t>
            </a:r>
          </a:p>
          <a:p>
            <a:r>
              <a:rPr lang="en-US" sz="2400" b="1" dirty="0" smtClean="0">
                <a:solidFill>
                  <a:srgbClr val="7030A0"/>
                </a:solidFill>
              </a:rPr>
              <a:t>Have you got any brothers or sisters?</a:t>
            </a:r>
            <a:endParaRPr lang="cs-CZ" sz="2400" b="1" dirty="0">
              <a:solidFill>
                <a:srgbClr val="7030A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59631" y="2204864"/>
          <a:ext cx="7056786" cy="46531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2262"/>
                <a:gridCol w="2352262"/>
                <a:gridCol w="2352262"/>
              </a:tblGrid>
              <a:tr h="4287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name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age</a:t>
                      </a:r>
                      <a:endParaRPr lang="cs-CZ" dirty="0"/>
                    </a:p>
                  </a:txBody>
                  <a:tcPr/>
                </a:tc>
              </a:tr>
              <a:tr h="469374">
                <a:tc>
                  <a:txBody>
                    <a:bodyPr/>
                    <a:lstStyle/>
                    <a:p>
                      <a:r>
                        <a:rPr lang="en-US" sz="2400" b="1" dirty="0" smtClean="0"/>
                        <a:t>father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9374">
                <a:tc>
                  <a:txBody>
                    <a:bodyPr/>
                    <a:lstStyle/>
                    <a:p>
                      <a:r>
                        <a:rPr lang="en-US" sz="2400" b="1" dirty="0" smtClean="0"/>
                        <a:t>mother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9374">
                <a:tc>
                  <a:txBody>
                    <a:bodyPr/>
                    <a:lstStyle/>
                    <a:p>
                      <a:r>
                        <a:rPr lang="en-US" sz="2400" b="1" dirty="0" smtClean="0"/>
                        <a:t>sister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9374">
                <a:tc>
                  <a:txBody>
                    <a:bodyPr/>
                    <a:lstStyle/>
                    <a:p>
                      <a:r>
                        <a:rPr lang="en-US" sz="2400" b="1" dirty="0" smtClean="0"/>
                        <a:t>brother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93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smtClean="0"/>
                        <a:t>uncle</a:t>
                      </a:r>
                      <a:endParaRPr lang="cs-CZ" sz="24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93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smtClean="0"/>
                        <a:t>aunt</a:t>
                      </a:r>
                      <a:endParaRPr lang="cs-CZ" sz="24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9374">
                <a:tc>
                  <a:txBody>
                    <a:bodyPr/>
                    <a:lstStyle/>
                    <a:p>
                      <a:r>
                        <a:rPr lang="en-US" sz="2400" b="1" dirty="0" smtClean="0"/>
                        <a:t>grandmother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93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smtClean="0"/>
                        <a:t>grandfather</a:t>
                      </a:r>
                      <a:endParaRPr lang="cs-CZ" sz="24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9374">
                <a:tc>
                  <a:txBody>
                    <a:bodyPr/>
                    <a:lstStyle/>
                    <a:p>
                      <a:r>
                        <a:rPr lang="en-US" sz="2400" b="1" dirty="0" smtClean="0"/>
                        <a:t>cousin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343</Words>
  <Application>Microsoft Office PowerPoint</Application>
  <PresentationFormat>Předvádění na obrazovce (4:3)</PresentationFormat>
  <Paragraphs>86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28</cp:revision>
  <dcterms:created xsi:type="dcterms:W3CDTF">2013-03-03T16:00:22Z</dcterms:created>
  <dcterms:modified xsi:type="dcterms:W3CDTF">2013-11-18T17:58:40Z</dcterms:modified>
</cp:coreProperties>
</file>