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4" r:id="rId2"/>
    <p:sldId id="265" r:id="rId3"/>
    <p:sldId id="262" r:id="rId4"/>
    <p:sldId id="259" r:id="rId5"/>
    <p:sldId id="260" r:id="rId6"/>
    <p:sldId id="263" r:id="rId7"/>
    <p:sldId id="25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PaedDR. 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TEMA:P</a:t>
          </a:r>
          <a:r>
            <a:rPr lang="en-US" sz="2000" dirty="0" smtClean="0"/>
            <a:t>A</a:t>
          </a:r>
          <a:r>
            <a:rPr lang="cs-CZ" sz="2000" dirty="0" smtClean="0"/>
            <a:t>ST SIMPLE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NÁZEV:VY_22_INOVACE_</a:t>
          </a:r>
          <a:r>
            <a:rPr lang="en-US" sz="2000" dirty="0" smtClean="0"/>
            <a:t>33</a:t>
          </a:r>
          <a:r>
            <a:rPr lang="cs-CZ" sz="2000" dirty="0" smtClean="0"/>
            <a:t>_AJ9_P</a:t>
          </a:r>
          <a:r>
            <a:rPr lang="en-US" sz="2000" dirty="0" smtClean="0"/>
            <a:t>A</a:t>
          </a:r>
          <a:r>
            <a:rPr lang="cs-CZ" sz="2000" dirty="0" smtClean="0"/>
            <a:t>ST SIMPLE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ScaleY="97301" custLinFactNeighborX="343" custLinFactNeighborY="4057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171656B-B308-4ADD-BB7F-C298B3B5CA63}" type="presOf" srcId="{D1D4F407-5343-4D3F-B5B9-D407B03CAEB4}" destId="{AED2198E-93D5-4001-81B4-73124B309672}" srcOrd="1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1D073953-DD51-4EC5-A826-67531328C2FB}" type="presOf" srcId="{D1B46980-6531-4606-95E6-44980827E919}" destId="{6140AFEC-043D-4C43-A2F9-D0F5331DF3A3}" srcOrd="0" destOrd="0" presId="urn:microsoft.com/office/officeart/2005/8/layout/target3"/>
    <dgm:cxn modelId="{0585928E-D560-4ED9-A0B9-D209123DAFA7}" type="presOf" srcId="{1F4F8BC0-F267-4379-9FE7-6FFC8B64BAD8}" destId="{017154CD-D9A9-4968-AD11-1207A3C4C00A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E67CC95-4360-4513-BAEC-75860320786F}" type="presOf" srcId="{26CBEA56-8CFD-48C0-BD6E-2EB16B1FBF42}" destId="{92E1E9E3-D1F0-4866-9424-7ECC0DD990BC}" srcOrd="1" destOrd="0" presId="urn:microsoft.com/office/officeart/2005/8/layout/target3"/>
    <dgm:cxn modelId="{BBCADD2A-37E8-4744-8642-9A4352CAC5B0}" type="presOf" srcId="{1F4F8BC0-F267-4379-9FE7-6FFC8B64BAD8}" destId="{C8857ABF-5052-4733-A46C-0F8B764FF76F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B0A072A1-92DD-45B3-86E2-835FF3EC1FDE}" type="presOf" srcId="{D1B46980-6531-4606-95E6-44980827E919}" destId="{2BE915AB-18AA-4053-B92C-3BFC9ED204BB}" srcOrd="1" destOrd="0" presId="urn:microsoft.com/office/officeart/2005/8/layout/target3"/>
    <dgm:cxn modelId="{2960D540-3CF8-4B3F-899C-3C53746D3FD6}" type="presOf" srcId="{757F3AB3-0718-4624-B441-E567A8F0AB56}" destId="{333A1088-737F-45CB-B68E-254E46348037}" srcOrd="0" destOrd="0" presId="urn:microsoft.com/office/officeart/2005/8/layout/target3"/>
    <dgm:cxn modelId="{0805C2F9-E916-4AE5-B515-1913AA984EB3}" type="presOf" srcId="{D1D4F407-5343-4D3F-B5B9-D407B03CAEB4}" destId="{D005CE8C-CC26-4C3E-AC11-E15060ECD759}" srcOrd="0" destOrd="0" presId="urn:microsoft.com/office/officeart/2005/8/layout/target3"/>
    <dgm:cxn modelId="{2BA0A499-BB64-4E48-A2A0-12D350059398}" type="presOf" srcId="{1AE9165A-6B70-4FFD-A49C-881BF73B4F04}" destId="{A9F01C16-B5C0-47B0-9750-F7E5E11674A0}" srcOrd="0" destOrd="0" presId="urn:microsoft.com/office/officeart/2005/8/layout/target3"/>
    <dgm:cxn modelId="{F22743F0-AB5C-414C-9B72-8DE9B707C26E}" type="presOf" srcId="{1AE9165A-6B70-4FFD-A49C-881BF73B4F04}" destId="{BD3627E9-8FC8-4A2F-B3EA-FAE798EF81D8}" srcOrd="1" destOrd="0" presId="urn:microsoft.com/office/officeart/2005/8/layout/target3"/>
    <dgm:cxn modelId="{9449801E-B867-4C9A-8A56-337BB576190F}" type="presOf" srcId="{26CBEA56-8CFD-48C0-BD6E-2EB16B1FBF42}" destId="{5583D5C5-FAFF-4548-819C-80E289F73770}" srcOrd="0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A5114E14-1C59-4968-89F6-B83EC9CC6629}" type="presParOf" srcId="{333A1088-737F-45CB-B68E-254E46348037}" destId="{F5ABB229-8D3B-4694-996A-96F23CF14429}" srcOrd="0" destOrd="0" presId="urn:microsoft.com/office/officeart/2005/8/layout/target3"/>
    <dgm:cxn modelId="{9CDA7D95-124D-41F2-9717-377F3133837F}" type="presParOf" srcId="{333A1088-737F-45CB-B68E-254E46348037}" destId="{F41139FD-01EE-4571-8B17-4FB00FC51163}" srcOrd="1" destOrd="0" presId="urn:microsoft.com/office/officeart/2005/8/layout/target3"/>
    <dgm:cxn modelId="{8A14D840-F92B-4BDB-8E61-4EDF698663E6}" type="presParOf" srcId="{333A1088-737F-45CB-B68E-254E46348037}" destId="{D005CE8C-CC26-4C3E-AC11-E15060ECD759}" srcOrd="2" destOrd="0" presId="urn:microsoft.com/office/officeart/2005/8/layout/target3"/>
    <dgm:cxn modelId="{0D720C85-541B-4206-9037-E1D55A589221}" type="presParOf" srcId="{333A1088-737F-45CB-B68E-254E46348037}" destId="{2C702D82-9B77-49B7-9568-BB8EB47C3372}" srcOrd="3" destOrd="0" presId="urn:microsoft.com/office/officeart/2005/8/layout/target3"/>
    <dgm:cxn modelId="{9D81CB4A-00FE-40B1-B152-676C17C8BF59}" type="presParOf" srcId="{333A1088-737F-45CB-B68E-254E46348037}" destId="{A52A0455-90FF-4808-ABD0-F02540D31D5A}" srcOrd="4" destOrd="0" presId="urn:microsoft.com/office/officeart/2005/8/layout/target3"/>
    <dgm:cxn modelId="{CA71E629-7685-469B-98E3-3397F3B74764}" type="presParOf" srcId="{333A1088-737F-45CB-B68E-254E46348037}" destId="{6140AFEC-043D-4C43-A2F9-D0F5331DF3A3}" srcOrd="5" destOrd="0" presId="urn:microsoft.com/office/officeart/2005/8/layout/target3"/>
    <dgm:cxn modelId="{43BA0569-9856-44EF-85C9-CE8EE91A5F2F}" type="presParOf" srcId="{333A1088-737F-45CB-B68E-254E46348037}" destId="{71A10DEB-455E-4133-A618-0A0EE82A21E3}" srcOrd="6" destOrd="0" presId="urn:microsoft.com/office/officeart/2005/8/layout/target3"/>
    <dgm:cxn modelId="{0E72C056-6F7A-43DF-9BC2-B8AF4A93DA72}" type="presParOf" srcId="{333A1088-737F-45CB-B68E-254E46348037}" destId="{DA6A876D-6D25-492F-8BDC-9AE6A6CFB1FA}" srcOrd="7" destOrd="0" presId="urn:microsoft.com/office/officeart/2005/8/layout/target3"/>
    <dgm:cxn modelId="{FD9EDF61-96AC-4335-86E9-873EAAA33B8A}" type="presParOf" srcId="{333A1088-737F-45CB-B68E-254E46348037}" destId="{A9F01C16-B5C0-47B0-9750-F7E5E11674A0}" srcOrd="8" destOrd="0" presId="urn:microsoft.com/office/officeart/2005/8/layout/target3"/>
    <dgm:cxn modelId="{9B62A7D8-81F8-4911-87C4-5E57935E82DC}" type="presParOf" srcId="{333A1088-737F-45CB-B68E-254E46348037}" destId="{5C0CF724-3222-4429-B09A-F154A62FD507}" srcOrd="9" destOrd="0" presId="urn:microsoft.com/office/officeart/2005/8/layout/target3"/>
    <dgm:cxn modelId="{34BEF6F0-C291-4925-815A-F08E025EADC6}" type="presParOf" srcId="{333A1088-737F-45CB-B68E-254E46348037}" destId="{71A5FEA7-FE77-4220-960F-2AB7AE466FE5}" srcOrd="10" destOrd="0" presId="urn:microsoft.com/office/officeart/2005/8/layout/target3"/>
    <dgm:cxn modelId="{E572295A-FF13-43FA-AE6F-8DF06B6C9BAE}" type="presParOf" srcId="{333A1088-737F-45CB-B68E-254E46348037}" destId="{C8857ABF-5052-4733-A46C-0F8B764FF76F}" srcOrd="11" destOrd="0" presId="urn:microsoft.com/office/officeart/2005/8/layout/target3"/>
    <dgm:cxn modelId="{FE4A1A9E-1D68-478D-95E7-918DFCF425EF}" type="presParOf" srcId="{333A1088-737F-45CB-B68E-254E46348037}" destId="{1839E65E-6E97-41D2-A171-98C033275D27}" srcOrd="12" destOrd="0" presId="urn:microsoft.com/office/officeart/2005/8/layout/target3"/>
    <dgm:cxn modelId="{7CA91B44-C2EC-4E20-87BF-8F45E50D8A18}" type="presParOf" srcId="{333A1088-737F-45CB-B68E-254E46348037}" destId="{914F10DC-A7FA-462B-9334-03354AC7EA9F}" srcOrd="13" destOrd="0" presId="urn:microsoft.com/office/officeart/2005/8/layout/target3"/>
    <dgm:cxn modelId="{B2CE45C6-4051-4DA4-91EA-D75FEF1B471E}" type="presParOf" srcId="{333A1088-737F-45CB-B68E-254E46348037}" destId="{5583D5C5-FAFF-4548-819C-80E289F73770}" srcOrd="14" destOrd="0" presId="urn:microsoft.com/office/officeart/2005/8/layout/target3"/>
    <dgm:cxn modelId="{478309A0-C6D4-4960-83E5-9172D76105A9}" type="presParOf" srcId="{333A1088-737F-45CB-B68E-254E46348037}" destId="{AED2198E-93D5-4001-81B4-73124B309672}" srcOrd="15" destOrd="0" presId="urn:microsoft.com/office/officeart/2005/8/layout/target3"/>
    <dgm:cxn modelId="{938D8A0F-09E3-4110-B003-1FAA64DD8EAC}" type="presParOf" srcId="{333A1088-737F-45CB-B68E-254E46348037}" destId="{2BE915AB-18AA-4053-B92C-3BFC9ED204BB}" srcOrd="16" destOrd="0" presId="urn:microsoft.com/office/officeart/2005/8/layout/target3"/>
    <dgm:cxn modelId="{25C2341B-95E0-44A3-8BFE-2FA10EB998BE}" type="presParOf" srcId="{333A1088-737F-45CB-B68E-254E46348037}" destId="{BD3627E9-8FC8-4A2F-B3EA-FAE798EF81D8}" srcOrd="17" destOrd="0" presId="urn:microsoft.com/office/officeart/2005/8/layout/target3"/>
    <dgm:cxn modelId="{01B9CBAF-D06B-4E5E-9EA8-39D4D3457D6D}" type="presParOf" srcId="{333A1088-737F-45CB-B68E-254E46348037}" destId="{017154CD-D9A9-4968-AD11-1207A3C4C00A}" srcOrd="18" destOrd="0" presId="urn:microsoft.com/office/officeart/2005/8/layout/target3"/>
    <dgm:cxn modelId="{054528BC-7CD6-4ACD-81AD-FA2003878219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07753" cy="29077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37570" y="0"/>
          <a:ext cx="6683027" cy="29077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437570" y="0"/>
        <a:ext cx="6683027" cy="465240"/>
      </dsp:txXfrm>
    </dsp:sp>
    <dsp:sp modelId="{A52A0455-90FF-4808-ABD0-F02540D31D5A}">
      <dsp:nvSpPr>
        <dsp:cNvPr id="0" name=""/>
        <dsp:cNvSpPr/>
      </dsp:nvSpPr>
      <dsp:spPr>
        <a:xfrm>
          <a:off x="305314" y="465240"/>
          <a:ext cx="2297125" cy="22971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53876" y="589434"/>
          <a:ext cx="6683027" cy="22351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PaedDR. Milena Holcnerová</a:t>
          </a:r>
          <a:endParaRPr lang="cs-CZ" sz="2000" kern="1200" dirty="0"/>
        </a:p>
      </dsp:txBody>
      <dsp:txXfrm>
        <a:off x="1453876" y="589434"/>
        <a:ext cx="6683027" cy="452683"/>
      </dsp:txXfrm>
    </dsp:sp>
    <dsp:sp modelId="{DA6A876D-6D25-492F-8BDC-9AE6A6CFB1FA}">
      <dsp:nvSpPr>
        <dsp:cNvPr id="0" name=""/>
        <dsp:cNvSpPr/>
      </dsp:nvSpPr>
      <dsp:spPr>
        <a:xfrm>
          <a:off x="610628" y="930481"/>
          <a:ext cx="1686497" cy="16864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453876" y="930481"/>
          <a:ext cx="6683027" cy="16864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NÁZEV:VY_22_INOVACE_</a:t>
          </a:r>
          <a:r>
            <a:rPr lang="en-US" sz="2000" kern="1200" dirty="0" smtClean="0"/>
            <a:t>33</a:t>
          </a:r>
          <a:r>
            <a:rPr lang="cs-CZ" sz="2000" kern="1200" dirty="0" smtClean="0"/>
            <a:t>_AJ9_P</a:t>
          </a:r>
          <a:r>
            <a:rPr lang="en-US" sz="2000" kern="1200" dirty="0" smtClean="0"/>
            <a:t>A</a:t>
          </a:r>
          <a:r>
            <a:rPr lang="cs-CZ" sz="2000" kern="1200" dirty="0" smtClean="0"/>
            <a:t>ST SIMPLE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453876" y="930481"/>
        <a:ext cx="6683027" cy="465240"/>
      </dsp:txXfrm>
    </dsp:sp>
    <dsp:sp modelId="{71A5FEA7-FE77-4220-960F-2AB7AE466FE5}">
      <dsp:nvSpPr>
        <dsp:cNvPr id="0" name=""/>
        <dsp:cNvSpPr/>
      </dsp:nvSpPr>
      <dsp:spPr>
        <a:xfrm>
          <a:off x="915942" y="1395721"/>
          <a:ext cx="1075868" cy="10758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453876" y="1395721"/>
          <a:ext cx="6683027" cy="10758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TEMA:P</a:t>
          </a:r>
          <a:r>
            <a:rPr lang="en-US" sz="2000" kern="1200" dirty="0" smtClean="0"/>
            <a:t>A</a:t>
          </a:r>
          <a:r>
            <a:rPr lang="cs-CZ" sz="2000" kern="1200" dirty="0" smtClean="0"/>
            <a:t>ST SIMPLE</a:t>
          </a:r>
          <a:endParaRPr lang="cs-CZ" sz="2000" kern="1200" dirty="0"/>
        </a:p>
      </dsp:txBody>
      <dsp:txXfrm>
        <a:off x="1453876" y="1395721"/>
        <a:ext cx="6683027" cy="465240"/>
      </dsp:txXfrm>
    </dsp:sp>
    <dsp:sp modelId="{914F10DC-A7FA-462B-9334-03354AC7EA9F}">
      <dsp:nvSpPr>
        <dsp:cNvPr id="0" name=""/>
        <dsp:cNvSpPr/>
      </dsp:nvSpPr>
      <dsp:spPr>
        <a:xfrm>
          <a:off x="1221256" y="1860962"/>
          <a:ext cx="465240" cy="46524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453876" y="1860962"/>
          <a:ext cx="6683027" cy="4652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453876" y="1860962"/>
        <a:ext cx="6683027" cy="465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8EA67B-B5DA-474C-9823-7492F5BF57E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500E6E-F33A-4A01-9903-C243A40D1D7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9FBC9B-2B5E-4888-B038-DA1FA9247BA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33B1-26E9-4148-9545-83EC3799B891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728F-5FC1-4861-BE99-F6C7A1567CA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33B1-26E9-4148-9545-83EC3799B891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728F-5FC1-4861-BE99-F6C7A1567CA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33B1-26E9-4148-9545-83EC3799B891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728F-5FC1-4861-BE99-F6C7A1567CA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33B1-26E9-4148-9545-83EC3799B891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728F-5FC1-4861-BE99-F6C7A1567CA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33B1-26E9-4148-9545-83EC3799B891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728F-5FC1-4861-BE99-F6C7A1567CA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33B1-26E9-4148-9545-83EC3799B891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728F-5FC1-4861-BE99-F6C7A1567CA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33B1-26E9-4148-9545-83EC3799B891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728F-5FC1-4861-BE99-F6C7A1567CA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33B1-26E9-4148-9545-83EC3799B891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728F-5FC1-4861-BE99-F6C7A1567CA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33B1-26E9-4148-9545-83EC3799B891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728F-5FC1-4861-BE99-F6C7A1567CA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33B1-26E9-4148-9545-83EC3799B891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728F-5FC1-4861-BE99-F6C7A1567CA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33B1-26E9-4148-9545-83EC3799B891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728F-5FC1-4861-BE99-F6C7A1567CA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>
            <a:alpha val="5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933B1-26E9-4148-9545-83EC3799B891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4728F-5FC1-4861-BE99-F6C7A1567CA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_wkQE2xxoZs" TargetMode="External"/><Relationship Id="rId2" Type="http://schemas.openxmlformats.org/officeDocument/2006/relationships/hyperlink" Target="http://www.youtube.com/watch?v=AxuYOR4MWGI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youtube.com/watch?v=CvesChDslG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64261219"/>
              </p:ext>
            </p:extLst>
          </p:nvPr>
        </p:nvGraphicFramePr>
        <p:xfrm>
          <a:off x="539552" y="548680"/>
          <a:ext cx="8136904" cy="2907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620688"/>
            <a:ext cx="8532440" cy="448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anglického jazyka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   v 9.ročníku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si procvičují použití minulého času prostého.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Doplňují do vět správné tvary sloves a vždy klikem zkontrolují.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Na závěr mohou shlédnout videa týkající se minulého času a za odměnu pohádku.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18864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5297725"/>
            <a:ext cx="64087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Použité zdroje: učebnice Project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4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Tom Hutchinson, Oxford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332656"/>
            <a:ext cx="1651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WAS, WERE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052736"/>
            <a:ext cx="686463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3200" dirty="0" smtClean="0"/>
              <a:t>I </a:t>
            </a:r>
            <a:r>
              <a:rPr lang="en-US" sz="3200" dirty="0" smtClean="0">
                <a:solidFill>
                  <a:srgbClr val="C00000"/>
                </a:solidFill>
              </a:rPr>
              <a:t>was</a:t>
            </a:r>
            <a:r>
              <a:rPr lang="en-US" sz="3200" dirty="0" smtClean="0"/>
              <a:t> not at school yesterday.</a:t>
            </a:r>
          </a:p>
          <a:p>
            <a:pPr marL="514350" indent="-514350">
              <a:buAutoNum type="arabicPeriod"/>
            </a:pPr>
            <a:r>
              <a:rPr lang="en-US" sz="3200" dirty="0" smtClean="0"/>
              <a:t>We </a:t>
            </a:r>
            <a:r>
              <a:rPr lang="en-US" sz="3200" dirty="0" smtClean="0">
                <a:solidFill>
                  <a:srgbClr val="C00000"/>
                </a:solidFill>
              </a:rPr>
              <a:t>were</a:t>
            </a:r>
            <a:r>
              <a:rPr lang="en-US" sz="3200" dirty="0" smtClean="0"/>
              <a:t> at the cinema last Monday.</a:t>
            </a:r>
          </a:p>
          <a:p>
            <a:pPr marL="514350" indent="-514350">
              <a:buAutoNum type="arabicPeriod"/>
            </a:pPr>
            <a:r>
              <a:rPr lang="en-US" sz="3200" dirty="0" smtClean="0">
                <a:solidFill>
                  <a:srgbClr val="C00000"/>
                </a:solidFill>
              </a:rPr>
              <a:t>Was</a:t>
            </a:r>
            <a:r>
              <a:rPr lang="en-US" sz="3200" dirty="0" smtClean="0"/>
              <a:t> she at work last week?</a:t>
            </a:r>
          </a:p>
          <a:p>
            <a:pPr marL="514350" indent="-514350">
              <a:buAutoNum type="arabicPeriod"/>
            </a:pPr>
            <a:r>
              <a:rPr lang="en-US" sz="3200" dirty="0" smtClean="0"/>
              <a:t>I </a:t>
            </a:r>
            <a:r>
              <a:rPr lang="en-US" sz="3200" dirty="0" smtClean="0">
                <a:solidFill>
                  <a:srgbClr val="C00000"/>
                </a:solidFill>
              </a:rPr>
              <a:t>was </a:t>
            </a:r>
            <a:r>
              <a:rPr lang="en-US" sz="3200" dirty="0" smtClean="0"/>
              <a:t>ill last week.</a:t>
            </a:r>
          </a:p>
          <a:p>
            <a:pPr marL="514350" indent="-514350">
              <a:buAutoNum type="arabicPeriod"/>
            </a:pPr>
            <a:r>
              <a:rPr lang="en-US" sz="3200" dirty="0" smtClean="0"/>
              <a:t>Tony </a:t>
            </a:r>
            <a:r>
              <a:rPr lang="en-US" sz="3200" dirty="0" smtClean="0">
                <a:solidFill>
                  <a:srgbClr val="C00000"/>
                </a:solidFill>
              </a:rPr>
              <a:t>was</a:t>
            </a:r>
            <a:r>
              <a:rPr lang="en-US" sz="3200" dirty="0" smtClean="0"/>
              <a:t> in the garden.</a:t>
            </a:r>
          </a:p>
          <a:p>
            <a:pPr marL="514350" indent="-514350">
              <a:buAutoNum type="arabicPeriod"/>
            </a:pPr>
            <a:r>
              <a:rPr lang="en-US" sz="3200" dirty="0" smtClean="0">
                <a:solidFill>
                  <a:srgbClr val="C00000"/>
                </a:solidFill>
              </a:rPr>
              <a:t>Was  </a:t>
            </a:r>
            <a:r>
              <a:rPr lang="en-US" sz="3200" dirty="0" smtClean="0"/>
              <a:t>the film good?</a:t>
            </a:r>
          </a:p>
          <a:p>
            <a:pPr marL="514350" indent="-514350">
              <a:buAutoNum type="arabicPeriod"/>
            </a:pPr>
            <a:r>
              <a:rPr lang="en-US" sz="3200" dirty="0" smtClean="0"/>
              <a:t>They  </a:t>
            </a:r>
            <a:r>
              <a:rPr lang="en-US" sz="3200" dirty="0" smtClean="0">
                <a:solidFill>
                  <a:srgbClr val="C00000"/>
                </a:solidFill>
              </a:rPr>
              <a:t>were</a:t>
            </a:r>
            <a:r>
              <a:rPr lang="en-US" sz="3200" dirty="0" smtClean="0"/>
              <a:t>  on holiday last month.</a:t>
            </a:r>
          </a:p>
          <a:p>
            <a:pPr marL="514350" indent="-514350">
              <a:buAutoNum type="arabicPeriod"/>
            </a:pPr>
            <a:r>
              <a:rPr lang="en-US" sz="3200" dirty="0" smtClean="0"/>
              <a:t>I  </a:t>
            </a:r>
            <a:r>
              <a:rPr lang="en-US" sz="3200" dirty="0" smtClean="0">
                <a:solidFill>
                  <a:srgbClr val="C00000"/>
                </a:solidFill>
              </a:rPr>
              <a:t>was</a:t>
            </a:r>
            <a:r>
              <a:rPr lang="en-US" sz="3200" dirty="0" smtClean="0"/>
              <a:t>  at Tony’s house.</a:t>
            </a:r>
          </a:p>
          <a:p>
            <a:pPr marL="514350" indent="-514350">
              <a:buAutoNum type="arabicPeriod"/>
            </a:pPr>
            <a:r>
              <a:rPr lang="en-US" sz="3200" dirty="0" smtClean="0"/>
              <a:t>The film </a:t>
            </a:r>
            <a:r>
              <a:rPr lang="en-US" sz="3200" dirty="0" smtClean="0">
                <a:solidFill>
                  <a:srgbClr val="C00000"/>
                </a:solidFill>
              </a:rPr>
              <a:t>was</a:t>
            </a:r>
            <a:r>
              <a:rPr lang="en-US" sz="3200" dirty="0" smtClean="0"/>
              <a:t> good.</a:t>
            </a:r>
          </a:p>
          <a:p>
            <a:pPr marL="514350" indent="-514350">
              <a:buAutoNum type="arabicPeriod"/>
            </a:pPr>
            <a:r>
              <a:rPr lang="en-US" sz="3200" dirty="0" smtClean="0"/>
              <a:t>Mr. and Mrs. Hill </a:t>
            </a:r>
            <a:r>
              <a:rPr lang="en-US" sz="3200" dirty="0" smtClean="0">
                <a:solidFill>
                  <a:srgbClr val="C00000"/>
                </a:solidFill>
              </a:rPr>
              <a:t>were</a:t>
            </a:r>
            <a:r>
              <a:rPr lang="en-US" sz="3200" dirty="0" smtClean="0"/>
              <a:t> in the kitchen.</a:t>
            </a:r>
          </a:p>
          <a:p>
            <a:pPr marL="514350" indent="-514350">
              <a:buAutoNum type="arabicPeriod"/>
            </a:pPr>
            <a:endParaRPr lang="cs-CZ" sz="3200" dirty="0"/>
          </a:p>
        </p:txBody>
      </p:sp>
      <p:sp>
        <p:nvSpPr>
          <p:cNvPr id="4" name="7cípá hvězda 3"/>
          <p:cNvSpPr/>
          <p:nvPr/>
        </p:nvSpPr>
        <p:spPr>
          <a:xfrm>
            <a:off x="1259632" y="980728"/>
            <a:ext cx="842392" cy="720080"/>
          </a:xfrm>
          <a:prstGeom prst="star7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7cípá hvězda 4"/>
          <p:cNvSpPr/>
          <p:nvPr/>
        </p:nvSpPr>
        <p:spPr>
          <a:xfrm>
            <a:off x="1043608" y="1916832"/>
            <a:ext cx="914400" cy="792088"/>
          </a:xfrm>
          <a:prstGeom prst="star7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7cípá hvězda 5"/>
          <p:cNvSpPr/>
          <p:nvPr/>
        </p:nvSpPr>
        <p:spPr>
          <a:xfrm>
            <a:off x="1187624" y="2492896"/>
            <a:ext cx="864096" cy="720080"/>
          </a:xfrm>
          <a:prstGeom prst="star7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7cípá hvězda 6"/>
          <p:cNvSpPr/>
          <p:nvPr/>
        </p:nvSpPr>
        <p:spPr>
          <a:xfrm>
            <a:off x="1907704" y="2996952"/>
            <a:ext cx="842392" cy="720080"/>
          </a:xfrm>
          <a:prstGeom prst="star7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7cípá hvězda 7"/>
          <p:cNvSpPr/>
          <p:nvPr/>
        </p:nvSpPr>
        <p:spPr>
          <a:xfrm>
            <a:off x="1043608" y="3429000"/>
            <a:ext cx="864096" cy="720080"/>
          </a:xfrm>
          <a:prstGeom prst="star7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7cípá hvězda 8"/>
          <p:cNvSpPr/>
          <p:nvPr/>
        </p:nvSpPr>
        <p:spPr>
          <a:xfrm>
            <a:off x="1979712" y="3861048"/>
            <a:ext cx="1058416" cy="792088"/>
          </a:xfrm>
          <a:prstGeom prst="star7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7cípá hvězda 9"/>
          <p:cNvSpPr/>
          <p:nvPr/>
        </p:nvSpPr>
        <p:spPr>
          <a:xfrm>
            <a:off x="1331640" y="4437112"/>
            <a:ext cx="842392" cy="720080"/>
          </a:xfrm>
          <a:prstGeom prst="star7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7cípá hvězda 10"/>
          <p:cNvSpPr/>
          <p:nvPr/>
        </p:nvSpPr>
        <p:spPr>
          <a:xfrm>
            <a:off x="2483768" y="4869160"/>
            <a:ext cx="842392" cy="720080"/>
          </a:xfrm>
          <a:prstGeom prst="star7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7cípá hvězda 11"/>
          <p:cNvSpPr/>
          <p:nvPr/>
        </p:nvSpPr>
        <p:spPr>
          <a:xfrm>
            <a:off x="3851920" y="5301208"/>
            <a:ext cx="986408" cy="792088"/>
          </a:xfrm>
          <a:prstGeom prst="star7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7cípá hvězda 12"/>
          <p:cNvSpPr/>
          <p:nvPr/>
        </p:nvSpPr>
        <p:spPr>
          <a:xfrm>
            <a:off x="1691680" y="1484784"/>
            <a:ext cx="936104" cy="720080"/>
          </a:xfrm>
          <a:prstGeom prst="star7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11560" y="6309320"/>
            <a:ext cx="46923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MAKE THESE SENTENCES NEGATIVE.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HAD/DID/WAS/WERE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5" y="908720"/>
            <a:ext cx="828092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UcPeriod"/>
            </a:pPr>
            <a:r>
              <a:rPr lang="cs-CZ" sz="3200" dirty="0" smtClean="0"/>
              <a:t> I</a:t>
            </a:r>
            <a:r>
              <a:rPr lang="en-US" sz="3200" dirty="0" smtClean="0"/>
              <a:t>t </a:t>
            </a:r>
            <a:r>
              <a:rPr lang="cs-CZ" sz="3200" dirty="0" smtClean="0"/>
              <a:t> </a:t>
            </a:r>
            <a:r>
              <a:rPr lang="en-US" sz="3200" dirty="0" smtClean="0"/>
              <a:t>was </a:t>
            </a:r>
            <a:r>
              <a:rPr lang="cs-CZ" sz="3200" dirty="0" smtClean="0"/>
              <a:t>  </a:t>
            </a:r>
            <a:r>
              <a:rPr lang="en-US" sz="3200" dirty="0" smtClean="0"/>
              <a:t>my birthday yesterday. I’m fourteen.</a:t>
            </a:r>
          </a:p>
          <a:p>
            <a:pPr marL="342900" indent="-342900">
              <a:buAutoNum type="alphaUcPeriod"/>
            </a:pPr>
            <a:r>
              <a:rPr lang="cs-CZ" sz="3200" dirty="0" smtClean="0"/>
              <a:t> </a:t>
            </a:r>
            <a:r>
              <a:rPr lang="en-US" sz="3200" dirty="0" smtClean="0"/>
              <a:t>Really? What </a:t>
            </a:r>
            <a:r>
              <a:rPr lang="cs-CZ" sz="3200" dirty="0" smtClean="0"/>
              <a:t> </a:t>
            </a:r>
            <a:r>
              <a:rPr lang="en-US" sz="3200" dirty="0" smtClean="0"/>
              <a:t>did </a:t>
            </a:r>
            <a:r>
              <a:rPr lang="cs-CZ" sz="3200" dirty="0" smtClean="0"/>
              <a:t> </a:t>
            </a:r>
            <a:r>
              <a:rPr lang="en-US" sz="3200" dirty="0" smtClean="0"/>
              <a:t>you do?</a:t>
            </a:r>
          </a:p>
          <a:p>
            <a:pPr marL="342900" indent="-342900"/>
            <a:r>
              <a:rPr lang="en-US" sz="3200" dirty="0" smtClean="0"/>
              <a:t>A: Well. I </a:t>
            </a:r>
            <a:r>
              <a:rPr lang="cs-CZ" sz="3200" dirty="0" smtClean="0"/>
              <a:t> </a:t>
            </a:r>
            <a:r>
              <a:rPr lang="en-US" sz="3200" dirty="0" smtClean="0"/>
              <a:t>had </a:t>
            </a:r>
            <a:r>
              <a:rPr lang="cs-CZ" sz="3200" dirty="0" smtClean="0"/>
              <a:t> </a:t>
            </a:r>
            <a:r>
              <a:rPr lang="en-US" sz="3200" dirty="0" smtClean="0"/>
              <a:t>dinner with friends in an Italian restaurant.</a:t>
            </a:r>
          </a:p>
          <a:p>
            <a:pPr marL="342900" indent="-342900"/>
            <a:r>
              <a:rPr lang="en-US" sz="3200" dirty="0" smtClean="0"/>
              <a:t>B: What </a:t>
            </a:r>
            <a:r>
              <a:rPr lang="cs-CZ" sz="3200" dirty="0" smtClean="0"/>
              <a:t> </a:t>
            </a:r>
            <a:r>
              <a:rPr lang="en-US" sz="3200" dirty="0" smtClean="0"/>
              <a:t>did </a:t>
            </a:r>
            <a:r>
              <a:rPr lang="cs-CZ" sz="3200" dirty="0" smtClean="0"/>
              <a:t>  </a:t>
            </a:r>
            <a:r>
              <a:rPr lang="en-US" sz="3200" dirty="0" smtClean="0"/>
              <a:t>you eat?</a:t>
            </a:r>
          </a:p>
          <a:p>
            <a:pPr marL="342900" indent="-342900"/>
            <a:r>
              <a:rPr lang="en-US" sz="3200" dirty="0" smtClean="0"/>
              <a:t>A: We all </a:t>
            </a:r>
            <a:r>
              <a:rPr lang="cs-CZ" sz="3200" dirty="0" smtClean="0"/>
              <a:t> </a:t>
            </a:r>
            <a:r>
              <a:rPr lang="en-US" sz="3200" dirty="0" smtClean="0"/>
              <a:t>had </a:t>
            </a:r>
            <a:r>
              <a:rPr lang="cs-CZ" sz="3200" dirty="0" smtClean="0"/>
              <a:t> </a:t>
            </a:r>
            <a:r>
              <a:rPr lang="en-US" sz="3200" dirty="0" smtClean="0"/>
              <a:t>pizzas. They were very good.</a:t>
            </a:r>
          </a:p>
          <a:p>
            <a:pPr marL="342900" indent="-342900"/>
            <a:r>
              <a:rPr lang="en-US" sz="3200" dirty="0" smtClean="0"/>
              <a:t>B: </a:t>
            </a:r>
            <a:r>
              <a:rPr lang="cs-CZ" sz="3200" dirty="0" smtClean="0"/>
              <a:t> </a:t>
            </a:r>
            <a:r>
              <a:rPr lang="en-US" sz="3200" dirty="0" smtClean="0"/>
              <a:t>Did </a:t>
            </a:r>
            <a:r>
              <a:rPr lang="cs-CZ" sz="3200" dirty="0" smtClean="0"/>
              <a:t> </a:t>
            </a:r>
            <a:r>
              <a:rPr lang="en-US" sz="3200" dirty="0" smtClean="0"/>
              <a:t>you enjoy your birthday, then?</a:t>
            </a:r>
          </a:p>
          <a:p>
            <a:pPr marL="342900" indent="-342900"/>
            <a:r>
              <a:rPr lang="en-US" sz="3200" dirty="0" smtClean="0"/>
              <a:t>A: Yes. It </a:t>
            </a:r>
            <a:r>
              <a:rPr lang="cs-CZ" sz="3200" dirty="0" smtClean="0"/>
              <a:t> </a:t>
            </a:r>
            <a:r>
              <a:rPr lang="en-US" sz="3200" dirty="0" smtClean="0"/>
              <a:t>was </a:t>
            </a:r>
            <a:r>
              <a:rPr lang="cs-CZ" sz="3200" dirty="0" smtClean="0"/>
              <a:t> </a:t>
            </a:r>
            <a:r>
              <a:rPr lang="en-US" sz="3200" dirty="0" smtClean="0"/>
              <a:t>excellent. When is your birthday?</a:t>
            </a:r>
          </a:p>
          <a:p>
            <a:pPr marL="342900" indent="-342900"/>
            <a:r>
              <a:rPr lang="en-US" sz="3200" dirty="0" smtClean="0"/>
              <a:t>B: Today.</a:t>
            </a:r>
          </a:p>
          <a:p>
            <a:pPr marL="342900" indent="-342900"/>
            <a:r>
              <a:rPr lang="en-US" sz="3200" dirty="0" smtClean="0"/>
              <a:t>A: Oh, no. Happy birthday</a:t>
            </a:r>
            <a:r>
              <a:rPr lang="cs-CZ" sz="3200" dirty="0" smtClean="0"/>
              <a:t>!</a:t>
            </a:r>
            <a:endParaRPr lang="cs-CZ" sz="3200" dirty="0"/>
          </a:p>
        </p:txBody>
      </p:sp>
      <p:sp>
        <p:nvSpPr>
          <p:cNvPr id="4" name="Veselý obličej 3"/>
          <p:cNvSpPr/>
          <p:nvPr/>
        </p:nvSpPr>
        <p:spPr>
          <a:xfrm>
            <a:off x="1403648" y="908720"/>
            <a:ext cx="842392" cy="648072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Veselý obličej 4"/>
          <p:cNvSpPr/>
          <p:nvPr/>
        </p:nvSpPr>
        <p:spPr>
          <a:xfrm>
            <a:off x="5076056" y="3284984"/>
            <a:ext cx="842392" cy="648072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Veselý obličej 5"/>
          <p:cNvSpPr/>
          <p:nvPr/>
        </p:nvSpPr>
        <p:spPr>
          <a:xfrm>
            <a:off x="2051720" y="3356992"/>
            <a:ext cx="842392" cy="648072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Veselý obličej 6"/>
          <p:cNvSpPr/>
          <p:nvPr/>
        </p:nvSpPr>
        <p:spPr>
          <a:xfrm>
            <a:off x="899592" y="3789040"/>
            <a:ext cx="842392" cy="648072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Veselý obličej 7"/>
          <p:cNvSpPr/>
          <p:nvPr/>
        </p:nvSpPr>
        <p:spPr>
          <a:xfrm>
            <a:off x="2051720" y="4293096"/>
            <a:ext cx="842392" cy="648072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Veselý obličej 8"/>
          <p:cNvSpPr/>
          <p:nvPr/>
        </p:nvSpPr>
        <p:spPr>
          <a:xfrm>
            <a:off x="1907704" y="2780928"/>
            <a:ext cx="842392" cy="648072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Veselý obličej 9"/>
          <p:cNvSpPr/>
          <p:nvPr/>
        </p:nvSpPr>
        <p:spPr>
          <a:xfrm>
            <a:off x="3203848" y="1340768"/>
            <a:ext cx="842392" cy="648072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Veselý obličej 10"/>
          <p:cNvSpPr/>
          <p:nvPr/>
        </p:nvSpPr>
        <p:spPr>
          <a:xfrm>
            <a:off x="2051720" y="1844824"/>
            <a:ext cx="842392" cy="648072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260648"/>
            <a:ext cx="3243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AM, IS, ARE, WAS, WERE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764704"/>
            <a:ext cx="8784977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a. Hello, eve</a:t>
            </a:r>
            <a:r>
              <a:rPr lang="en-US" sz="3200" dirty="0" smtClean="0"/>
              <a:t>ry</a:t>
            </a:r>
            <a:r>
              <a:rPr lang="cs-CZ" sz="3200" dirty="0" smtClean="0"/>
              <a:t>bod</a:t>
            </a:r>
            <a:r>
              <a:rPr lang="en-US" sz="3200" dirty="0" smtClean="0"/>
              <a:t>y. I  </a:t>
            </a:r>
            <a:r>
              <a:rPr lang="en-US" sz="3200" dirty="0" smtClean="0">
                <a:solidFill>
                  <a:srgbClr val="FF0000"/>
                </a:solidFill>
              </a:rPr>
              <a:t>am </a:t>
            </a:r>
            <a:r>
              <a:rPr lang="en-US" sz="3200" dirty="0" smtClean="0"/>
              <a:t> sorry I  </a:t>
            </a:r>
            <a:r>
              <a:rPr lang="en-US" sz="3200" dirty="0" smtClean="0">
                <a:solidFill>
                  <a:srgbClr val="FF0000"/>
                </a:solidFill>
              </a:rPr>
              <a:t>am</a:t>
            </a:r>
            <a:r>
              <a:rPr lang="en-US" sz="3200" dirty="0" smtClean="0"/>
              <a:t>  late today.</a:t>
            </a:r>
          </a:p>
          <a:p>
            <a:r>
              <a:rPr lang="en-US" sz="3200" dirty="0" smtClean="0"/>
              <a:t>b. Where  </a:t>
            </a:r>
            <a:r>
              <a:rPr lang="en-US" sz="3200" dirty="0" smtClean="0">
                <a:solidFill>
                  <a:srgbClr val="FF0000"/>
                </a:solidFill>
              </a:rPr>
              <a:t>were  </a:t>
            </a:r>
            <a:r>
              <a:rPr lang="en-US" sz="3200" dirty="0" smtClean="0"/>
              <a:t>you born? I  </a:t>
            </a:r>
            <a:r>
              <a:rPr lang="en-US" sz="3200" dirty="0" smtClean="0">
                <a:solidFill>
                  <a:srgbClr val="FF0000"/>
                </a:solidFill>
              </a:rPr>
              <a:t>was  </a:t>
            </a:r>
            <a:r>
              <a:rPr lang="en-US" sz="3200" dirty="0" smtClean="0"/>
              <a:t>born in India.</a:t>
            </a:r>
          </a:p>
          <a:p>
            <a:r>
              <a:rPr lang="en-US" sz="3200" dirty="0" smtClean="0"/>
              <a:t>c. Where  </a:t>
            </a:r>
            <a:r>
              <a:rPr lang="en-US" sz="3200" dirty="0" smtClean="0">
                <a:solidFill>
                  <a:srgbClr val="FF0000"/>
                </a:solidFill>
              </a:rPr>
              <a:t>was</a:t>
            </a:r>
            <a:r>
              <a:rPr lang="en-US" sz="3200" dirty="0" smtClean="0"/>
              <a:t>  your sister born? She  </a:t>
            </a:r>
            <a:r>
              <a:rPr lang="en-US" sz="3200" dirty="0" smtClean="0">
                <a:solidFill>
                  <a:srgbClr val="FF0000"/>
                </a:solidFill>
              </a:rPr>
              <a:t>was </a:t>
            </a:r>
            <a:r>
              <a:rPr lang="en-US" sz="3200" dirty="0" smtClean="0"/>
              <a:t> born in India too.</a:t>
            </a:r>
          </a:p>
          <a:p>
            <a:r>
              <a:rPr lang="en-US" sz="3200" dirty="0" smtClean="0"/>
              <a:t>d. The weather  </a:t>
            </a:r>
            <a:r>
              <a:rPr lang="en-US" sz="3200" dirty="0" smtClean="0">
                <a:solidFill>
                  <a:srgbClr val="FF0000"/>
                </a:solidFill>
              </a:rPr>
              <a:t>is </a:t>
            </a:r>
            <a:r>
              <a:rPr lang="en-US" sz="3200" dirty="0" smtClean="0"/>
              <a:t>   beautiful today. It  </a:t>
            </a:r>
            <a:r>
              <a:rPr lang="en-US" sz="3200" dirty="0" smtClean="0">
                <a:solidFill>
                  <a:srgbClr val="FF0000"/>
                </a:solidFill>
              </a:rPr>
              <a:t>was  </a:t>
            </a:r>
            <a:r>
              <a:rPr lang="en-US" sz="3200" dirty="0" smtClean="0"/>
              <a:t>terrible yesterday.</a:t>
            </a:r>
          </a:p>
          <a:p>
            <a:r>
              <a:rPr lang="en-US" sz="3200" dirty="0" smtClean="0"/>
              <a:t>e. The children </a:t>
            </a:r>
            <a:r>
              <a:rPr lang="en-US" sz="3200" dirty="0" smtClean="0">
                <a:solidFill>
                  <a:srgbClr val="FF0000"/>
                </a:solidFill>
              </a:rPr>
              <a:t>are </a:t>
            </a:r>
            <a:r>
              <a:rPr lang="en-US" sz="3200" dirty="0" smtClean="0"/>
              <a:t> very tired today. They  </a:t>
            </a:r>
            <a:r>
              <a:rPr lang="en-US" sz="3200" dirty="0" smtClean="0">
                <a:solidFill>
                  <a:srgbClr val="FF0000"/>
                </a:solidFill>
              </a:rPr>
              <a:t>were </a:t>
            </a:r>
            <a:r>
              <a:rPr lang="en-US" sz="3200" dirty="0" smtClean="0"/>
              <a:t> at a party yesterday evening.</a:t>
            </a:r>
          </a:p>
          <a:p>
            <a:r>
              <a:rPr lang="en-US" sz="3200" dirty="0" smtClean="0"/>
              <a:t>f. I could play chess when I  </a:t>
            </a:r>
            <a:r>
              <a:rPr lang="en-US" sz="3200" dirty="0" smtClean="0">
                <a:solidFill>
                  <a:srgbClr val="FF0000"/>
                </a:solidFill>
              </a:rPr>
              <a:t>was </a:t>
            </a:r>
            <a:r>
              <a:rPr lang="en-US" sz="3200" dirty="0" smtClean="0"/>
              <a:t> five.</a:t>
            </a:r>
          </a:p>
          <a:p>
            <a:r>
              <a:rPr lang="en-US" sz="3200" dirty="0" smtClean="0"/>
              <a:t>g. We </a:t>
            </a:r>
            <a:r>
              <a:rPr lang="en-US" sz="3200" dirty="0" smtClean="0">
                <a:solidFill>
                  <a:srgbClr val="FF0000"/>
                </a:solidFill>
              </a:rPr>
              <a:t>were</a:t>
            </a:r>
            <a:r>
              <a:rPr lang="en-US" sz="3200" dirty="0" smtClean="0"/>
              <a:t> married when I  </a:t>
            </a:r>
            <a:r>
              <a:rPr lang="en-US" sz="3200" dirty="0" smtClean="0">
                <a:solidFill>
                  <a:srgbClr val="FF0000"/>
                </a:solidFill>
              </a:rPr>
              <a:t>was  </a:t>
            </a:r>
            <a:r>
              <a:rPr lang="en-US" sz="3200" dirty="0" smtClean="0"/>
              <a:t>eighteen and Peter  </a:t>
            </a:r>
            <a:r>
              <a:rPr lang="en-US" sz="3200" dirty="0" smtClean="0">
                <a:solidFill>
                  <a:srgbClr val="FF0000"/>
                </a:solidFill>
              </a:rPr>
              <a:t>was  </a:t>
            </a:r>
            <a:r>
              <a:rPr lang="en-US" sz="3200" dirty="0" smtClean="0"/>
              <a:t>twenty.</a:t>
            </a:r>
            <a:endParaRPr lang="cs-CZ" sz="3200" dirty="0"/>
          </a:p>
        </p:txBody>
      </p:sp>
      <p:sp>
        <p:nvSpPr>
          <p:cNvPr id="5" name="Oválný popisek 4"/>
          <p:cNvSpPr/>
          <p:nvPr/>
        </p:nvSpPr>
        <p:spPr>
          <a:xfrm>
            <a:off x="3779912" y="764704"/>
            <a:ext cx="792088" cy="612648"/>
          </a:xfrm>
          <a:prstGeom prst="wedgeEllipse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válný popisek 5"/>
          <p:cNvSpPr/>
          <p:nvPr/>
        </p:nvSpPr>
        <p:spPr>
          <a:xfrm>
            <a:off x="6588224" y="2708920"/>
            <a:ext cx="792088" cy="612648"/>
          </a:xfrm>
          <a:prstGeom prst="wedgeEllipse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válný popisek 6"/>
          <p:cNvSpPr/>
          <p:nvPr/>
        </p:nvSpPr>
        <p:spPr>
          <a:xfrm>
            <a:off x="2843808" y="2708920"/>
            <a:ext cx="648072" cy="612648"/>
          </a:xfrm>
          <a:prstGeom prst="wedgeEllipse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válný popisek 7"/>
          <p:cNvSpPr/>
          <p:nvPr/>
        </p:nvSpPr>
        <p:spPr>
          <a:xfrm>
            <a:off x="7236296" y="3717032"/>
            <a:ext cx="936104" cy="612648"/>
          </a:xfrm>
          <a:prstGeom prst="wedgeEllipse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válný popisek 8"/>
          <p:cNvSpPr/>
          <p:nvPr/>
        </p:nvSpPr>
        <p:spPr>
          <a:xfrm>
            <a:off x="2699792" y="3645024"/>
            <a:ext cx="792088" cy="612648"/>
          </a:xfrm>
          <a:prstGeom prst="wedgeEllipse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válný popisek 9"/>
          <p:cNvSpPr/>
          <p:nvPr/>
        </p:nvSpPr>
        <p:spPr>
          <a:xfrm>
            <a:off x="1259632" y="5085184"/>
            <a:ext cx="936104" cy="612648"/>
          </a:xfrm>
          <a:prstGeom prst="wedgeEllipse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válný popisek 10"/>
          <p:cNvSpPr/>
          <p:nvPr/>
        </p:nvSpPr>
        <p:spPr>
          <a:xfrm>
            <a:off x="1259632" y="5661248"/>
            <a:ext cx="792088" cy="612648"/>
          </a:xfrm>
          <a:prstGeom prst="wedgeEllipse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válný popisek 11"/>
          <p:cNvSpPr/>
          <p:nvPr/>
        </p:nvSpPr>
        <p:spPr>
          <a:xfrm>
            <a:off x="4716016" y="4581128"/>
            <a:ext cx="792088" cy="612648"/>
          </a:xfrm>
          <a:prstGeom prst="wedgeEllipse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Oválný popisek 12"/>
          <p:cNvSpPr/>
          <p:nvPr/>
        </p:nvSpPr>
        <p:spPr>
          <a:xfrm>
            <a:off x="4860032" y="5157192"/>
            <a:ext cx="792088" cy="612648"/>
          </a:xfrm>
          <a:prstGeom prst="wedgeEllipse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Oválný popisek 13"/>
          <p:cNvSpPr/>
          <p:nvPr/>
        </p:nvSpPr>
        <p:spPr>
          <a:xfrm>
            <a:off x="1835696" y="1268760"/>
            <a:ext cx="1008112" cy="612648"/>
          </a:xfrm>
          <a:prstGeom prst="wedgeEllipse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Oválný popisek 14"/>
          <p:cNvSpPr/>
          <p:nvPr/>
        </p:nvSpPr>
        <p:spPr>
          <a:xfrm>
            <a:off x="4932040" y="1268760"/>
            <a:ext cx="792088" cy="612648"/>
          </a:xfrm>
          <a:prstGeom prst="wedgeEllipse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válný popisek 15"/>
          <p:cNvSpPr/>
          <p:nvPr/>
        </p:nvSpPr>
        <p:spPr>
          <a:xfrm>
            <a:off x="5652120" y="764704"/>
            <a:ext cx="792088" cy="612648"/>
          </a:xfrm>
          <a:prstGeom prst="wedgeEllipse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válný popisek 16"/>
          <p:cNvSpPr/>
          <p:nvPr/>
        </p:nvSpPr>
        <p:spPr>
          <a:xfrm>
            <a:off x="6300192" y="1772816"/>
            <a:ext cx="792088" cy="612648"/>
          </a:xfrm>
          <a:prstGeom prst="wedgeEllipse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válný popisek 17"/>
          <p:cNvSpPr/>
          <p:nvPr/>
        </p:nvSpPr>
        <p:spPr>
          <a:xfrm>
            <a:off x="1907704" y="1772816"/>
            <a:ext cx="792088" cy="612648"/>
          </a:xfrm>
          <a:prstGeom prst="wedgeEllipse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332656"/>
            <a:ext cx="5922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PUT THESE SENTENCES INTO THE PAST TENSE: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836712"/>
            <a:ext cx="874846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1.   He  </a:t>
            </a:r>
            <a:r>
              <a:rPr lang="en-US" sz="3200" dirty="0" smtClean="0">
                <a:solidFill>
                  <a:srgbClr val="0070C0"/>
                </a:solidFill>
              </a:rPr>
              <a:t>worked</a:t>
            </a:r>
            <a:r>
              <a:rPr lang="en-US" sz="3200" dirty="0" smtClean="0"/>
              <a:t>  in a bank. [work]</a:t>
            </a:r>
          </a:p>
          <a:p>
            <a:r>
              <a:rPr lang="en-US" sz="3200" dirty="0" smtClean="0"/>
              <a:t>2.   Mrs. Hill  </a:t>
            </a:r>
            <a:r>
              <a:rPr lang="en-US" sz="3200" dirty="0" smtClean="0">
                <a:solidFill>
                  <a:srgbClr val="0070C0"/>
                </a:solidFill>
              </a:rPr>
              <a:t>visited </a:t>
            </a:r>
            <a:r>
              <a:rPr lang="en-US" sz="3200" dirty="0" smtClean="0"/>
              <a:t> Paris. [visit]</a:t>
            </a:r>
          </a:p>
          <a:p>
            <a:r>
              <a:rPr lang="en-US" sz="3200" dirty="0" smtClean="0"/>
              <a:t>3.   Tony  </a:t>
            </a:r>
            <a:r>
              <a:rPr lang="en-US" sz="3200" dirty="0" smtClean="0">
                <a:solidFill>
                  <a:srgbClr val="0070C0"/>
                </a:solidFill>
              </a:rPr>
              <a:t>lived</a:t>
            </a:r>
            <a:r>
              <a:rPr lang="en-US" sz="3200" dirty="0" smtClean="0"/>
              <a:t>  in Birmingham. [live]</a:t>
            </a:r>
          </a:p>
          <a:p>
            <a:pPr marL="342900" indent="-342900">
              <a:buAutoNum type="arabicPeriod" startAt="4"/>
            </a:pPr>
            <a:r>
              <a:rPr lang="en-US" sz="3200" dirty="0" smtClean="0"/>
              <a:t>Ben and Mandy  </a:t>
            </a:r>
            <a:r>
              <a:rPr lang="en-US" sz="3200" dirty="0" smtClean="0">
                <a:solidFill>
                  <a:srgbClr val="0070C0"/>
                </a:solidFill>
              </a:rPr>
              <a:t>liked</a:t>
            </a:r>
            <a:r>
              <a:rPr lang="en-US" sz="3200" dirty="0" smtClean="0"/>
              <a:t>  New York. [like]</a:t>
            </a:r>
          </a:p>
          <a:p>
            <a:pPr marL="342900" indent="-342900">
              <a:buAutoNum type="arabicPeriod" startAt="4"/>
            </a:pPr>
            <a:r>
              <a:rPr lang="en-US" sz="3200" dirty="0" smtClean="0"/>
              <a:t>Mrs. Taylor  </a:t>
            </a:r>
            <a:r>
              <a:rPr lang="en-US" sz="3200" dirty="0" smtClean="0">
                <a:solidFill>
                  <a:srgbClr val="0070C0"/>
                </a:solidFill>
              </a:rPr>
              <a:t>stopped </a:t>
            </a:r>
            <a:r>
              <a:rPr lang="en-US" sz="3200" dirty="0" smtClean="0"/>
              <a:t> work at five. [stop]</a:t>
            </a:r>
          </a:p>
          <a:p>
            <a:pPr marL="342900" indent="-342900">
              <a:buAutoNum type="arabicPeriod" startAt="4"/>
            </a:pPr>
            <a:r>
              <a:rPr lang="en-US" sz="3200" dirty="0" smtClean="0"/>
              <a:t>Sam  </a:t>
            </a:r>
            <a:r>
              <a:rPr lang="en-US" sz="3200" dirty="0" smtClean="0">
                <a:solidFill>
                  <a:srgbClr val="0070C0"/>
                </a:solidFill>
              </a:rPr>
              <a:t>played </a:t>
            </a:r>
            <a:r>
              <a:rPr lang="en-US" sz="3200" dirty="0" smtClean="0"/>
              <a:t>  table tennis. [play]</a:t>
            </a:r>
          </a:p>
          <a:p>
            <a:pPr marL="342900" indent="-342900">
              <a:buAutoNum type="arabicPeriod" startAt="4"/>
            </a:pPr>
            <a:r>
              <a:rPr lang="en-US" sz="3200" dirty="0" smtClean="0"/>
              <a:t>We  </a:t>
            </a:r>
            <a:r>
              <a:rPr lang="en-US" sz="3200" dirty="0" smtClean="0">
                <a:solidFill>
                  <a:srgbClr val="0070C0"/>
                </a:solidFill>
              </a:rPr>
              <a:t>started</a:t>
            </a:r>
            <a:r>
              <a:rPr lang="en-US" sz="3200" dirty="0" smtClean="0"/>
              <a:t>  school at nine o’clock. [start]</a:t>
            </a:r>
          </a:p>
          <a:p>
            <a:pPr marL="342900" indent="-342900">
              <a:buAutoNum type="arabicPeriod" startAt="4"/>
            </a:pPr>
            <a:r>
              <a:rPr lang="en-US" sz="3200" dirty="0" smtClean="0"/>
              <a:t>You  </a:t>
            </a:r>
            <a:r>
              <a:rPr lang="en-US" sz="3200" dirty="0" smtClean="0">
                <a:solidFill>
                  <a:srgbClr val="0070C0"/>
                </a:solidFill>
              </a:rPr>
              <a:t>walked</a:t>
            </a:r>
            <a:r>
              <a:rPr lang="en-US" sz="3200" dirty="0" smtClean="0"/>
              <a:t>  to school. [walk]</a:t>
            </a:r>
          </a:p>
          <a:p>
            <a:pPr marL="342900" indent="-342900">
              <a:buAutoNum type="arabicPeriod" startAt="4"/>
            </a:pPr>
            <a:r>
              <a:rPr lang="en-US" sz="3200" dirty="0" smtClean="0"/>
              <a:t>My father  </a:t>
            </a:r>
            <a:r>
              <a:rPr lang="en-US" sz="3200" dirty="0" smtClean="0">
                <a:solidFill>
                  <a:srgbClr val="0070C0"/>
                </a:solidFill>
              </a:rPr>
              <a:t>needed</a:t>
            </a:r>
            <a:r>
              <a:rPr lang="en-US" sz="3200" dirty="0" smtClean="0"/>
              <a:t>  an operation. [need]</a:t>
            </a:r>
          </a:p>
          <a:p>
            <a:pPr marL="342900" indent="-342900">
              <a:buAutoNum type="arabicPeriod" startAt="4"/>
            </a:pPr>
            <a:r>
              <a:rPr lang="en-US" sz="3200" dirty="0" smtClean="0"/>
              <a:t>His friends </a:t>
            </a:r>
            <a:r>
              <a:rPr lang="en-US" sz="3200" dirty="0" smtClean="0">
                <a:solidFill>
                  <a:srgbClr val="0070C0"/>
                </a:solidFill>
              </a:rPr>
              <a:t>studied</a:t>
            </a:r>
            <a:r>
              <a:rPr lang="en-US" sz="3200" dirty="0" smtClean="0"/>
              <a:t> at London University. [study]</a:t>
            </a:r>
          </a:p>
          <a:p>
            <a:pPr marL="342900" indent="-342900"/>
            <a:endParaRPr lang="en-US" dirty="0" smtClean="0"/>
          </a:p>
          <a:p>
            <a:pPr marL="342900" indent="-342900"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1547664" y="908720"/>
            <a:ext cx="1440160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2771800" y="2780928"/>
            <a:ext cx="1440160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547664" y="3284984"/>
            <a:ext cx="1440160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1475656" y="3789040"/>
            <a:ext cx="1440160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1475656" y="4293096"/>
            <a:ext cx="1440160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2555776" y="4725144"/>
            <a:ext cx="1440160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2843808" y="5229200"/>
            <a:ext cx="129614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2483768" y="1412776"/>
            <a:ext cx="129614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Zaoblený obdélník 11"/>
          <p:cNvSpPr/>
          <p:nvPr/>
        </p:nvSpPr>
        <p:spPr>
          <a:xfrm>
            <a:off x="1907704" y="1844824"/>
            <a:ext cx="1008112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Zaoblený obdélník 12"/>
          <p:cNvSpPr/>
          <p:nvPr/>
        </p:nvSpPr>
        <p:spPr>
          <a:xfrm>
            <a:off x="3491880" y="2348880"/>
            <a:ext cx="9361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836712"/>
            <a:ext cx="5027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2"/>
              </a:rPr>
              <a:t>http://www.youtube.com/watch?v=AxuYOR4MWGI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051720" y="548680"/>
            <a:ext cx="12431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Past simple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5656" y="24208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19672" y="2636912"/>
            <a:ext cx="4853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3"/>
              </a:rPr>
              <a:t>http://www.youtube.com/watch?v=_wkQE2xxoZs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91680" y="4509120"/>
            <a:ext cx="4777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4"/>
              </a:rPr>
              <a:t>http://www.youtube.com/watch?v=CvesChDslGc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51720" y="4293096"/>
            <a:ext cx="2112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Past simple cartoons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483</Words>
  <Application>Microsoft Office PowerPoint</Application>
  <PresentationFormat>Předvádění na obrazovce (4:3)</PresentationFormat>
  <Paragraphs>69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</dc:creator>
  <cp:lastModifiedBy>OEM</cp:lastModifiedBy>
  <cp:revision>13</cp:revision>
  <dcterms:created xsi:type="dcterms:W3CDTF">2013-04-13T17:11:18Z</dcterms:created>
  <dcterms:modified xsi:type="dcterms:W3CDTF">2013-11-18T17:59:41Z</dcterms:modified>
</cp:coreProperties>
</file>