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72" r:id="rId3"/>
    <p:sldId id="26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TEMA:COMPARATIVE,SUPERLATIVE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en-US" sz="2000" dirty="0" smtClean="0"/>
            <a:t>3</a:t>
          </a:r>
          <a:r>
            <a:rPr lang="cs-CZ" sz="2000" dirty="0" smtClean="0"/>
            <a:t>5_AJ8_COMPARATIVE,SUPERLATIVE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D3FCA8-CEBF-4859-81D1-911949AC8446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03BD1F1-4516-4F45-AFE3-7B8FC6238592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2617AE-8FB1-4E0E-8513-2C66B36510ED}" type="presOf" srcId="{D1B46980-6531-4606-95E6-44980827E919}" destId="{6140AFEC-043D-4C43-A2F9-D0F5331DF3A3}" srcOrd="0" destOrd="0" presId="urn:microsoft.com/office/officeart/2005/8/layout/target3"/>
    <dgm:cxn modelId="{05562B0D-4CB2-42FE-906A-065DAB3839A4}" type="presOf" srcId="{1F4F8BC0-F267-4379-9FE7-6FFC8B64BAD8}" destId="{017154CD-D9A9-4968-AD11-1207A3C4C00A}" srcOrd="1" destOrd="0" presId="urn:microsoft.com/office/officeart/2005/8/layout/target3"/>
    <dgm:cxn modelId="{11E6C6E6-FEA4-463A-8C9F-66F4FE017159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5162F5-1EBF-458D-871C-D694BFCD0ACD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2FAB7F3B-2FAA-4FAC-9CB9-67C14A5592F7}" type="presOf" srcId="{D1B46980-6531-4606-95E6-44980827E919}" destId="{2BE915AB-18AA-4053-B92C-3BFC9ED204BB}" srcOrd="1" destOrd="0" presId="urn:microsoft.com/office/officeart/2005/8/layout/target3"/>
    <dgm:cxn modelId="{62ACD557-2AA2-444C-94DD-218CBAA9A4EC}" type="presOf" srcId="{D1D4F407-5343-4D3F-B5B9-D407B03CAEB4}" destId="{D005CE8C-CC26-4C3E-AC11-E15060ECD759}" srcOrd="0" destOrd="0" presId="urn:microsoft.com/office/officeart/2005/8/layout/target3"/>
    <dgm:cxn modelId="{13ADCA5B-B849-48E7-B001-753E63A48985}" type="presOf" srcId="{1F4F8BC0-F267-4379-9FE7-6FFC8B64BAD8}" destId="{C8857ABF-5052-4733-A46C-0F8B764FF76F}" srcOrd="0" destOrd="0" presId="urn:microsoft.com/office/officeart/2005/8/layout/target3"/>
    <dgm:cxn modelId="{92F21CEF-35BE-4165-86CD-FC1D067725CD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72927BB4-ED8C-4E41-8E8C-B98E5374CC54}" type="presOf" srcId="{D1D4F407-5343-4D3F-B5B9-D407B03CAEB4}" destId="{AED2198E-93D5-4001-81B4-73124B309672}" srcOrd="1" destOrd="0" presId="urn:microsoft.com/office/officeart/2005/8/layout/target3"/>
    <dgm:cxn modelId="{DE029CD7-DDB5-4852-BEA5-CA811E531ED9}" type="presParOf" srcId="{333A1088-737F-45CB-B68E-254E46348037}" destId="{F5ABB229-8D3B-4694-996A-96F23CF14429}" srcOrd="0" destOrd="0" presId="urn:microsoft.com/office/officeart/2005/8/layout/target3"/>
    <dgm:cxn modelId="{4613B491-7DF5-4784-ABF0-E6F6332C1351}" type="presParOf" srcId="{333A1088-737F-45CB-B68E-254E46348037}" destId="{F41139FD-01EE-4571-8B17-4FB00FC51163}" srcOrd="1" destOrd="0" presId="urn:microsoft.com/office/officeart/2005/8/layout/target3"/>
    <dgm:cxn modelId="{0BC4C9C1-3025-44CB-9367-13DE6709ABAB}" type="presParOf" srcId="{333A1088-737F-45CB-B68E-254E46348037}" destId="{D005CE8C-CC26-4C3E-AC11-E15060ECD759}" srcOrd="2" destOrd="0" presId="urn:microsoft.com/office/officeart/2005/8/layout/target3"/>
    <dgm:cxn modelId="{4A9BBD33-BB3B-4945-897C-6C11FEA5C077}" type="presParOf" srcId="{333A1088-737F-45CB-B68E-254E46348037}" destId="{2C702D82-9B77-49B7-9568-BB8EB47C3372}" srcOrd="3" destOrd="0" presId="urn:microsoft.com/office/officeart/2005/8/layout/target3"/>
    <dgm:cxn modelId="{4F31B464-E955-417C-BDA5-667DDD2B44C1}" type="presParOf" srcId="{333A1088-737F-45CB-B68E-254E46348037}" destId="{A52A0455-90FF-4808-ABD0-F02540D31D5A}" srcOrd="4" destOrd="0" presId="urn:microsoft.com/office/officeart/2005/8/layout/target3"/>
    <dgm:cxn modelId="{977053AD-8DE6-45EF-85CF-98542EDDE80C}" type="presParOf" srcId="{333A1088-737F-45CB-B68E-254E46348037}" destId="{6140AFEC-043D-4C43-A2F9-D0F5331DF3A3}" srcOrd="5" destOrd="0" presId="urn:microsoft.com/office/officeart/2005/8/layout/target3"/>
    <dgm:cxn modelId="{AB801FC4-FEF4-4AEB-B69B-7831880F2E40}" type="presParOf" srcId="{333A1088-737F-45CB-B68E-254E46348037}" destId="{71A10DEB-455E-4133-A618-0A0EE82A21E3}" srcOrd="6" destOrd="0" presId="urn:microsoft.com/office/officeart/2005/8/layout/target3"/>
    <dgm:cxn modelId="{1A50558E-0A6D-48E6-9A80-9B1F6278145D}" type="presParOf" srcId="{333A1088-737F-45CB-B68E-254E46348037}" destId="{DA6A876D-6D25-492F-8BDC-9AE6A6CFB1FA}" srcOrd="7" destOrd="0" presId="urn:microsoft.com/office/officeart/2005/8/layout/target3"/>
    <dgm:cxn modelId="{F5FC5E5B-9825-4E0F-9C02-A5FD27B4982E}" type="presParOf" srcId="{333A1088-737F-45CB-B68E-254E46348037}" destId="{A9F01C16-B5C0-47B0-9750-F7E5E11674A0}" srcOrd="8" destOrd="0" presId="urn:microsoft.com/office/officeart/2005/8/layout/target3"/>
    <dgm:cxn modelId="{386A5B6F-92D3-409B-B094-88E27A22E0C8}" type="presParOf" srcId="{333A1088-737F-45CB-B68E-254E46348037}" destId="{5C0CF724-3222-4429-B09A-F154A62FD507}" srcOrd="9" destOrd="0" presId="urn:microsoft.com/office/officeart/2005/8/layout/target3"/>
    <dgm:cxn modelId="{64722442-B4EE-4603-9764-B6820CAFEF63}" type="presParOf" srcId="{333A1088-737F-45CB-B68E-254E46348037}" destId="{71A5FEA7-FE77-4220-960F-2AB7AE466FE5}" srcOrd="10" destOrd="0" presId="urn:microsoft.com/office/officeart/2005/8/layout/target3"/>
    <dgm:cxn modelId="{89E4B3BB-0C2D-494C-AE88-3AC99B506191}" type="presParOf" srcId="{333A1088-737F-45CB-B68E-254E46348037}" destId="{C8857ABF-5052-4733-A46C-0F8B764FF76F}" srcOrd="11" destOrd="0" presId="urn:microsoft.com/office/officeart/2005/8/layout/target3"/>
    <dgm:cxn modelId="{F26CBA9A-973D-4109-AE45-D21C7323A2FF}" type="presParOf" srcId="{333A1088-737F-45CB-B68E-254E46348037}" destId="{1839E65E-6E97-41D2-A171-98C033275D27}" srcOrd="12" destOrd="0" presId="urn:microsoft.com/office/officeart/2005/8/layout/target3"/>
    <dgm:cxn modelId="{976278CE-A0E6-4A79-8747-09BA65FAD0FD}" type="presParOf" srcId="{333A1088-737F-45CB-B68E-254E46348037}" destId="{914F10DC-A7FA-462B-9334-03354AC7EA9F}" srcOrd="13" destOrd="0" presId="urn:microsoft.com/office/officeart/2005/8/layout/target3"/>
    <dgm:cxn modelId="{87AFE2CB-8A8D-47F8-94FA-65BE61832418}" type="presParOf" srcId="{333A1088-737F-45CB-B68E-254E46348037}" destId="{5583D5C5-FAFF-4548-819C-80E289F73770}" srcOrd="14" destOrd="0" presId="urn:microsoft.com/office/officeart/2005/8/layout/target3"/>
    <dgm:cxn modelId="{5043CD05-AE76-4A9C-8073-EA6B037488CB}" type="presParOf" srcId="{333A1088-737F-45CB-B68E-254E46348037}" destId="{AED2198E-93D5-4001-81B4-73124B309672}" srcOrd="15" destOrd="0" presId="urn:microsoft.com/office/officeart/2005/8/layout/target3"/>
    <dgm:cxn modelId="{6A0E6F18-BD2F-4D55-95F1-5ED2D8F23D37}" type="presParOf" srcId="{333A1088-737F-45CB-B68E-254E46348037}" destId="{2BE915AB-18AA-4053-B92C-3BFC9ED204BB}" srcOrd="16" destOrd="0" presId="urn:microsoft.com/office/officeart/2005/8/layout/target3"/>
    <dgm:cxn modelId="{F3DB1F6B-E536-4C5D-9574-4D196190C688}" type="presParOf" srcId="{333A1088-737F-45CB-B68E-254E46348037}" destId="{BD3627E9-8FC8-4A2F-B3EA-FAE798EF81D8}" srcOrd="17" destOrd="0" presId="urn:microsoft.com/office/officeart/2005/8/layout/target3"/>
    <dgm:cxn modelId="{64862579-DBDE-471B-B22D-BCD2DFD63803}" type="presParOf" srcId="{333A1088-737F-45CB-B68E-254E46348037}" destId="{017154CD-D9A9-4968-AD11-1207A3C4C00A}" srcOrd="18" destOrd="0" presId="urn:microsoft.com/office/officeart/2005/8/layout/target3"/>
    <dgm:cxn modelId="{4DEED64D-90AA-43A8-AB65-82863B4FED7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en-US" sz="2000" kern="1200" dirty="0" smtClean="0"/>
            <a:t>3</a:t>
          </a:r>
          <a:r>
            <a:rPr lang="cs-CZ" sz="2000" kern="1200" dirty="0" smtClean="0"/>
            <a:t>5_AJ8_COMPARATIVE,SUPERLATIVE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TEMA:COMPARATIVE,SUPERLATIVE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250E6-4141-4EA5-BE7F-44A054E722C7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1633EF-6342-4922-BD03-7C63A9FA9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F60E3-F6A7-4E98-9337-0EF93E41919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7B402-0F79-4150-BF6E-6332A45109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D6VNHCFd_Q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7oxnrsghto" TargetMode="External"/><Relationship Id="rId2" Type="http://schemas.openxmlformats.org/officeDocument/2006/relationships/hyperlink" Target="http://www.youtube.com/watch?v=7EENs_S1w0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hravou formou stupňování přídavných jmen.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Doplňují do vět správné tvary přídavných jmen a vždy klikem zkontrolují.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úvod i na závěr mohou shlédnout videa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týkající se tématu.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84784"/>
            <a:ext cx="3027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comparatives and superlatives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6783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Poslechni si o stup</a:t>
            </a:r>
            <a:r>
              <a:rPr lang="cs-CZ" sz="2800" dirty="0" smtClean="0"/>
              <a:t>ň</a:t>
            </a:r>
            <a:r>
              <a:rPr lang="en-US" sz="2800" dirty="0" smtClean="0"/>
              <a:t>ov</a:t>
            </a:r>
            <a:r>
              <a:rPr lang="cs-CZ" sz="2800" dirty="0" smtClean="0"/>
              <a:t>á</a:t>
            </a:r>
            <a:r>
              <a:rPr lang="en-US" sz="2800" dirty="0" smtClean="0"/>
              <a:t>n</a:t>
            </a:r>
            <a:r>
              <a:rPr lang="cs-CZ" sz="2800" dirty="0" smtClean="0"/>
              <a:t>í</a:t>
            </a:r>
            <a:r>
              <a:rPr lang="en-US" sz="2800" dirty="0" smtClean="0"/>
              <a:t> p</a:t>
            </a:r>
            <a:r>
              <a:rPr lang="cs-CZ" sz="2800" dirty="0" smtClean="0"/>
              <a:t>ří</a:t>
            </a:r>
            <a:r>
              <a:rPr lang="en-US" sz="2800" dirty="0" smtClean="0"/>
              <a:t>davn</a:t>
            </a:r>
            <a:r>
              <a:rPr lang="cs-CZ" sz="2800" dirty="0" smtClean="0"/>
              <a:t>ý</a:t>
            </a:r>
            <a:r>
              <a:rPr lang="en-US" sz="2800" dirty="0" smtClean="0"/>
              <a:t>ch jmen.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60648"/>
            <a:ext cx="53894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Make         comparative   and    superlative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733246"/>
            <a:ext cx="799288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cheap             </a:t>
            </a:r>
            <a:r>
              <a:rPr lang="cs-CZ" sz="2800" dirty="0" smtClean="0"/>
              <a:t>  </a:t>
            </a:r>
            <a:r>
              <a:rPr lang="en-US" sz="2800" dirty="0" smtClean="0"/>
              <a:t>cheaper              </a:t>
            </a:r>
            <a:r>
              <a:rPr lang="cs-CZ" sz="2800" dirty="0" smtClean="0"/>
              <a:t>  </a:t>
            </a:r>
            <a:r>
              <a:rPr lang="en-US" sz="2800" dirty="0" smtClean="0"/>
              <a:t>the </a:t>
            </a:r>
            <a:r>
              <a:rPr lang="en-US" sz="2800" dirty="0" smtClean="0"/>
              <a:t>cheapest</a:t>
            </a:r>
          </a:p>
          <a:p>
            <a:r>
              <a:rPr lang="en-US" sz="2800" dirty="0" smtClean="0"/>
              <a:t>big                   </a:t>
            </a:r>
            <a:r>
              <a:rPr lang="cs-CZ" sz="2800" dirty="0" smtClean="0"/>
              <a:t> </a:t>
            </a:r>
            <a:r>
              <a:rPr lang="en-US" sz="2800" dirty="0" smtClean="0"/>
              <a:t>bigger                 </a:t>
            </a:r>
            <a:r>
              <a:rPr lang="cs-CZ" sz="2800" dirty="0" smtClean="0"/>
              <a:t>   </a:t>
            </a:r>
            <a:r>
              <a:rPr lang="en-US" sz="2800" dirty="0" smtClean="0"/>
              <a:t>the </a:t>
            </a:r>
            <a:r>
              <a:rPr lang="en-US" sz="2800" dirty="0" smtClean="0"/>
              <a:t>biggest</a:t>
            </a:r>
          </a:p>
          <a:p>
            <a:r>
              <a:rPr lang="en-US" sz="2800" dirty="0" smtClean="0"/>
              <a:t>intelligent     </a:t>
            </a:r>
            <a:r>
              <a:rPr lang="cs-CZ" sz="2800" dirty="0" smtClean="0"/>
              <a:t>  </a:t>
            </a:r>
            <a:r>
              <a:rPr lang="en-US" sz="2800" dirty="0" smtClean="0"/>
              <a:t>more </a:t>
            </a:r>
            <a:r>
              <a:rPr lang="en-US" sz="2800" dirty="0" smtClean="0"/>
              <a:t>intelligent  </a:t>
            </a:r>
            <a:r>
              <a:rPr lang="cs-CZ" sz="2800" dirty="0" smtClean="0"/>
              <a:t> </a:t>
            </a:r>
            <a:r>
              <a:rPr lang="en-US" sz="2800" dirty="0" smtClean="0"/>
              <a:t>the </a:t>
            </a:r>
            <a:r>
              <a:rPr lang="en-US" sz="2800" dirty="0" smtClean="0"/>
              <a:t>most intelligent</a:t>
            </a:r>
          </a:p>
          <a:p>
            <a:r>
              <a:rPr lang="en-US" sz="2800" dirty="0" smtClean="0"/>
              <a:t>clean              </a:t>
            </a:r>
            <a:r>
              <a:rPr lang="cs-CZ" sz="2800" dirty="0" smtClean="0"/>
              <a:t>  </a:t>
            </a:r>
            <a:r>
              <a:rPr lang="en-US" sz="2800" dirty="0" smtClean="0"/>
              <a:t>cleaner                 </a:t>
            </a:r>
            <a:r>
              <a:rPr lang="en-US" sz="2800" dirty="0" smtClean="0"/>
              <a:t>the cleanest</a:t>
            </a:r>
          </a:p>
          <a:p>
            <a:r>
              <a:rPr lang="en-US" sz="2800" dirty="0" smtClean="0"/>
              <a:t>good              </a:t>
            </a:r>
            <a:r>
              <a:rPr lang="cs-CZ" sz="2800" dirty="0" smtClean="0"/>
              <a:t> </a:t>
            </a:r>
            <a:r>
              <a:rPr lang="en-US" sz="2800" dirty="0" smtClean="0"/>
              <a:t> </a:t>
            </a:r>
            <a:r>
              <a:rPr lang="en-US" sz="2800" dirty="0" smtClean="0"/>
              <a:t>better                 </a:t>
            </a:r>
            <a:r>
              <a:rPr lang="cs-CZ" sz="2800" dirty="0" smtClean="0"/>
              <a:t>   </a:t>
            </a:r>
            <a:r>
              <a:rPr lang="en-US" sz="2800" dirty="0" smtClean="0"/>
              <a:t>the </a:t>
            </a:r>
            <a:r>
              <a:rPr lang="en-US" sz="2800" dirty="0" smtClean="0"/>
              <a:t>best</a:t>
            </a:r>
          </a:p>
          <a:p>
            <a:r>
              <a:rPr lang="en-US" sz="2800" dirty="0" smtClean="0"/>
              <a:t>noisy              </a:t>
            </a:r>
            <a:r>
              <a:rPr lang="cs-CZ" sz="2800" dirty="0" smtClean="0"/>
              <a:t>  </a:t>
            </a:r>
            <a:r>
              <a:rPr lang="en-US" sz="2800" dirty="0" smtClean="0"/>
              <a:t>noisier                 </a:t>
            </a:r>
            <a:r>
              <a:rPr lang="cs-CZ" sz="2800" dirty="0" smtClean="0"/>
              <a:t>  </a:t>
            </a:r>
            <a:r>
              <a:rPr lang="en-US" sz="2800" dirty="0" smtClean="0"/>
              <a:t>the </a:t>
            </a:r>
            <a:r>
              <a:rPr lang="en-US" sz="2800" dirty="0" smtClean="0"/>
              <a:t>noisiest</a:t>
            </a:r>
          </a:p>
          <a:p>
            <a:r>
              <a:rPr lang="en-US" sz="2800" dirty="0" smtClean="0"/>
              <a:t>boring            </a:t>
            </a:r>
            <a:r>
              <a:rPr lang="cs-CZ" sz="2800" dirty="0" smtClean="0"/>
              <a:t> </a:t>
            </a:r>
            <a:r>
              <a:rPr lang="en-US" sz="2800" dirty="0" smtClean="0"/>
              <a:t>more </a:t>
            </a:r>
            <a:r>
              <a:rPr lang="en-US" sz="2800" dirty="0" smtClean="0"/>
              <a:t>boring       </a:t>
            </a:r>
            <a:r>
              <a:rPr lang="cs-CZ" sz="2800" dirty="0" smtClean="0"/>
              <a:t>   </a:t>
            </a:r>
            <a:r>
              <a:rPr lang="en-US" sz="2800" dirty="0" smtClean="0"/>
              <a:t>the </a:t>
            </a:r>
            <a:r>
              <a:rPr lang="en-US" sz="2800" dirty="0" smtClean="0"/>
              <a:t>most boring</a:t>
            </a:r>
          </a:p>
          <a:p>
            <a:r>
              <a:rPr lang="en-US" sz="2800" dirty="0" smtClean="0"/>
              <a:t>difficult        </a:t>
            </a:r>
            <a:r>
              <a:rPr lang="cs-CZ" sz="2800" dirty="0" smtClean="0"/>
              <a:t>  </a:t>
            </a:r>
            <a:r>
              <a:rPr lang="en-US" sz="2800" dirty="0" smtClean="0"/>
              <a:t> </a:t>
            </a:r>
            <a:r>
              <a:rPr lang="en-US" sz="2800" dirty="0" smtClean="0"/>
              <a:t>more difficult       </a:t>
            </a:r>
            <a:r>
              <a:rPr lang="cs-CZ" sz="2800" dirty="0" smtClean="0"/>
              <a:t> </a:t>
            </a:r>
            <a:r>
              <a:rPr lang="en-US" sz="2800" dirty="0" smtClean="0"/>
              <a:t>the </a:t>
            </a:r>
            <a:r>
              <a:rPr lang="en-US" sz="2800" dirty="0" smtClean="0"/>
              <a:t>most difficult</a:t>
            </a:r>
          </a:p>
          <a:p>
            <a:r>
              <a:rPr lang="en-US" sz="2800" dirty="0" smtClean="0"/>
              <a:t>friendly         </a:t>
            </a:r>
            <a:r>
              <a:rPr lang="cs-CZ" sz="2800" dirty="0" smtClean="0"/>
              <a:t>  </a:t>
            </a:r>
            <a:r>
              <a:rPr lang="en-US" sz="2800" dirty="0" smtClean="0"/>
              <a:t>friendlier             </a:t>
            </a:r>
            <a:r>
              <a:rPr lang="cs-CZ" sz="2800" dirty="0" smtClean="0"/>
              <a:t>   </a:t>
            </a:r>
            <a:r>
              <a:rPr lang="en-US" sz="2800" dirty="0" smtClean="0"/>
              <a:t>the </a:t>
            </a:r>
            <a:r>
              <a:rPr lang="en-US" sz="2800" dirty="0" smtClean="0"/>
              <a:t>friendliest</a:t>
            </a:r>
          </a:p>
          <a:p>
            <a:r>
              <a:rPr lang="en-US" sz="2800" dirty="0" smtClean="0"/>
              <a:t>important     </a:t>
            </a:r>
            <a:r>
              <a:rPr lang="cs-CZ" sz="2800" dirty="0" smtClean="0"/>
              <a:t>  </a:t>
            </a:r>
            <a:r>
              <a:rPr lang="en-US" sz="2800" dirty="0" smtClean="0"/>
              <a:t>more </a:t>
            </a:r>
            <a:r>
              <a:rPr lang="en-US" sz="2800" dirty="0" smtClean="0"/>
              <a:t>important  </a:t>
            </a:r>
            <a:r>
              <a:rPr lang="cs-CZ" sz="2800" dirty="0" smtClean="0"/>
              <a:t>  </a:t>
            </a:r>
            <a:r>
              <a:rPr lang="en-US" sz="2800" dirty="0" smtClean="0"/>
              <a:t>the </a:t>
            </a:r>
            <a:r>
              <a:rPr lang="en-US" sz="2800" dirty="0" smtClean="0"/>
              <a:t>most important</a:t>
            </a:r>
          </a:p>
          <a:p>
            <a:r>
              <a:rPr lang="en-US" sz="2800" dirty="0" smtClean="0"/>
              <a:t>healthy          </a:t>
            </a:r>
            <a:r>
              <a:rPr lang="cs-CZ" sz="2800" dirty="0" smtClean="0"/>
              <a:t>  </a:t>
            </a:r>
            <a:r>
              <a:rPr lang="en-US" sz="2800" dirty="0" smtClean="0"/>
              <a:t>healthier                </a:t>
            </a:r>
            <a:r>
              <a:rPr lang="en-US" sz="2800" dirty="0" smtClean="0"/>
              <a:t>the healthiest</a:t>
            </a:r>
          </a:p>
          <a:p>
            <a:r>
              <a:rPr lang="en-US" sz="2800" dirty="0" smtClean="0"/>
              <a:t>bad                 </a:t>
            </a:r>
            <a:r>
              <a:rPr lang="cs-CZ" sz="2800" dirty="0" smtClean="0"/>
              <a:t>  </a:t>
            </a:r>
            <a:r>
              <a:rPr lang="en-US" sz="2800" dirty="0" smtClean="0"/>
              <a:t>worse                   </a:t>
            </a:r>
            <a:r>
              <a:rPr lang="cs-CZ" sz="2800" dirty="0" smtClean="0"/>
              <a:t>  </a:t>
            </a:r>
            <a:r>
              <a:rPr lang="en-US" sz="2800" dirty="0" smtClean="0"/>
              <a:t>the </a:t>
            </a:r>
            <a:r>
              <a:rPr lang="en-US" sz="2800" dirty="0" smtClean="0"/>
              <a:t>worst</a:t>
            </a:r>
          </a:p>
          <a:p>
            <a:endParaRPr lang="en-US" sz="2800" dirty="0" smtClean="0"/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195736" y="764704"/>
            <a:ext cx="2376264" cy="525658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764704"/>
            <a:ext cx="2880320" cy="5256584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9644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A plane is </a:t>
            </a:r>
            <a:r>
              <a:rPr lang="en-US" sz="3200" b="1" dirty="0" smtClean="0">
                <a:solidFill>
                  <a:srgbClr val="00B050"/>
                </a:solidFill>
              </a:rPr>
              <a:t>faster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smtClean="0"/>
              <a:t>than a car.[fast]  My mum is </a:t>
            </a:r>
            <a:r>
              <a:rPr lang="en-US" sz="3200" b="1" dirty="0" smtClean="0">
                <a:solidFill>
                  <a:srgbClr val="00B050"/>
                </a:solidFill>
              </a:rPr>
              <a:t>younger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smtClean="0"/>
              <a:t>than my father.[young] The Thames is </a:t>
            </a:r>
            <a:r>
              <a:rPr lang="en-US" sz="3200" b="1" dirty="0" smtClean="0">
                <a:solidFill>
                  <a:srgbClr val="00B050"/>
                </a:solidFill>
              </a:rPr>
              <a:t>wider</a:t>
            </a:r>
            <a:r>
              <a:rPr lang="en-US" sz="3200" b="1" dirty="0" smtClean="0"/>
              <a:t> </a:t>
            </a:r>
            <a:r>
              <a:rPr lang="en-US" sz="3200" dirty="0" smtClean="0"/>
              <a:t>than The Labe.[wide] Line B is </a:t>
            </a:r>
            <a:r>
              <a:rPr lang="en-US" sz="3200" b="1" dirty="0" smtClean="0">
                <a:solidFill>
                  <a:srgbClr val="00B050"/>
                </a:solidFill>
              </a:rPr>
              <a:t>straighter</a:t>
            </a:r>
            <a:r>
              <a:rPr lang="en-US" sz="3200" dirty="0" smtClean="0"/>
              <a:t> than line A.[straight] His father is </a:t>
            </a:r>
            <a:r>
              <a:rPr lang="en-US" sz="3200" b="1" dirty="0" smtClean="0">
                <a:solidFill>
                  <a:srgbClr val="00B050"/>
                </a:solidFill>
              </a:rPr>
              <a:t>stronger </a:t>
            </a:r>
            <a:r>
              <a:rPr lang="en-US" sz="3200" dirty="0" smtClean="0"/>
              <a:t>than he. [strong] Andy is </a:t>
            </a:r>
            <a:r>
              <a:rPr lang="en-US" sz="3200" b="1" dirty="0" smtClean="0">
                <a:solidFill>
                  <a:srgbClr val="00B050"/>
                </a:solidFill>
              </a:rPr>
              <a:t>heavier</a:t>
            </a:r>
            <a:r>
              <a:rPr lang="en-US" sz="3200" dirty="0" smtClean="0"/>
              <a:t> than Molly. [heavy] Tony is </a:t>
            </a:r>
            <a:r>
              <a:rPr lang="en-US" sz="3200" b="1" dirty="0" smtClean="0">
                <a:solidFill>
                  <a:srgbClr val="00B050"/>
                </a:solidFill>
              </a:rPr>
              <a:t>taller</a:t>
            </a:r>
            <a:r>
              <a:rPr lang="en-US" sz="3200" dirty="0" smtClean="0"/>
              <a:t> then me.[tall] An elephant is </a:t>
            </a:r>
            <a:r>
              <a:rPr lang="en-US" sz="3200" b="1" dirty="0" smtClean="0">
                <a:solidFill>
                  <a:srgbClr val="00B050"/>
                </a:solidFill>
              </a:rPr>
              <a:t>bigger </a:t>
            </a:r>
            <a:r>
              <a:rPr lang="en-US" sz="3200" dirty="0" smtClean="0"/>
              <a:t>than a mouse.[big] Question 1 is </a:t>
            </a:r>
            <a:r>
              <a:rPr lang="en-US" sz="3200" b="1" dirty="0" smtClean="0">
                <a:solidFill>
                  <a:srgbClr val="00B050"/>
                </a:solidFill>
              </a:rPr>
              <a:t>more difficult </a:t>
            </a:r>
            <a:r>
              <a:rPr lang="en-US" sz="3200" dirty="0" smtClean="0"/>
              <a:t>than question 2. [difficult] An ice cream is </a:t>
            </a:r>
            <a:r>
              <a:rPr lang="en-US" sz="3200" b="1" dirty="0" smtClean="0">
                <a:solidFill>
                  <a:srgbClr val="00B050"/>
                </a:solidFill>
              </a:rPr>
              <a:t>colder</a:t>
            </a:r>
            <a:r>
              <a:rPr lang="en-US" sz="3200" dirty="0" smtClean="0"/>
              <a:t> than an apple. [cold] This runner is </a:t>
            </a:r>
            <a:r>
              <a:rPr lang="en-US" sz="3200" b="1" dirty="0" smtClean="0">
                <a:solidFill>
                  <a:srgbClr val="00B050"/>
                </a:solidFill>
              </a:rPr>
              <a:t>better</a:t>
            </a:r>
            <a:r>
              <a:rPr lang="en-US" sz="3200" dirty="0" smtClean="0"/>
              <a:t> than that one. [good]  My daughter is </a:t>
            </a:r>
            <a:r>
              <a:rPr lang="en-US" sz="3200" b="1" dirty="0" smtClean="0">
                <a:solidFill>
                  <a:srgbClr val="00B050"/>
                </a:solidFill>
              </a:rPr>
              <a:t>more beautiful </a:t>
            </a:r>
            <a:r>
              <a:rPr lang="en-US" sz="3200" dirty="0" smtClean="0"/>
              <a:t>than you. [beautiful] This book is </a:t>
            </a:r>
            <a:r>
              <a:rPr lang="en-US" sz="3200" b="1" dirty="0" smtClean="0">
                <a:solidFill>
                  <a:srgbClr val="00B050"/>
                </a:solidFill>
              </a:rPr>
              <a:t>more boring</a:t>
            </a:r>
            <a:r>
              <a:rPr lang="en-US" sz="3200" dirty="0" smtClean="0"/>
              <a:t> than that one. [boring] A car is </a:t>
            </a:r>
            <a:r>
              <a:rPr lang="en-US" sz="3200" b="1" dirty="0" smtClean="0">
                <a:solidFill>
                  <a:srgbClr val="00B050"/>
                </a:solidFill>
              </a:rPr>
              <a:t>more expensive </a:t>
            </a:r>
            <a:r>
              <a:rPr lang="en-US" sz="3200" dirty="0" smtClean="0"/>
              <a:t>than a bike. [expensive]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907704" y="548680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492896"/>
            <a:ext cx="1224136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11960" y="1988840"/>
            <a:ext cx="1440160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20072" y="1556792"/>
            <a:ext cx="1656184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76056" y="2996952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956376" y="1052736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1124744"/>
            <a:ext cx="136815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80312" y="2564904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16016" y="4509120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372200" y="4005064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572000" y="3501008"/>
            <a:ext cx="2304256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067944" y="4941168"/>
            <a:ext cx="2520280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139952" y="5445224"/>
            <a:ext cx="208823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915816" y="5949280"/>
            <a:ext cx="2664296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11663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Add</a:t>
            </a:r>
            <a:r>
              <a:rPr lang="en-US" sz="2400" dirty="0" smtClean="0"/>
              <a:t> this text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46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Choose </a:t>
            </a:r>
            <a:r>
              <a:rPr lang="cs-CZ" sz="2400" dirty="0" smtClean="0"/>
              <a:t>the </a:t>
            </a:r>
            <a:r>
              <a:rPr lang="en-US" sz="2400" dirty="0" smtClean="0"/>
              <a:t>correct word: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196752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This problem is not difficult. </a:t>
            </a:r>
          </a:p>
          <a:p>
            <a:r>
              <a:rPr lang="en-US" sz="3200" dirty="0" smtClean="0"/>
              <a:t>It’s……………….. than you think.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8367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90872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easiest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1484784"/>
            <a:ext cx="20882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more easy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060848"/>
            <a:ext cx="1059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easier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708920"/>
            <a:ext cx="1933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most easy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422108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What is the…………. town in your country?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077072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12159" y="6014321"/>
            <a:ext cx="504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d.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flipH="1">
            <a:off x="6012158" y="5373216"/>
            <a:ext cx="5040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c.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1" y="4725144"/>
            <a:ext cx="504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b.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077072"/>
            <a:ext cx="1615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largest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65313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large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301208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 most large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021288"/>
            <a:ext cx="2373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larger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46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Choose </a:t>
            </a:r>
            <a:r>
              <a:rPr lang="cs-CZ" sz="2400" dirty="0" smtClean="0"/>
              <a:t>the </a:t>
            </a:r>
            <a:r>
              <a:rPr lang="en-US" sz="2400" dirty="0" smtClean="0"/>
              <a:t>correct word: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196752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That hotel is cheap but this one is…………...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8367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90872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cheapest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1484784"/>
            <a:ext cx="20882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more cheap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06084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cheaper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708920"/>
            <a:ext cx="1933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most cheap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422108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This pocket is too big. I want a ………….one.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077072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12159" y="6014321"/>
            <a:ext cx="504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d.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flipH="1">
            <a:off x="6012158" y="5373216"/>
            <a:ext cx="5040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c.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1" y="4725144"/>
            <a:ext cx="504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b.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077072"/>
            <a:ext cx="1615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smaller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65313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small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301208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most small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021288"/>
            <a:ext cx="2373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smallest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46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Choose </a:t>
            </a:r>
            <a:r>
              <a:rPr lang="cs-CZ" sz="2400" dirty="0" smtClean="0"/>
              <a:t>the </a:t>
            </a:r>
            <a:r>
              <a:rPr lang="en-US" sz="2400" dirty="0" smtClean="0"/>
              <a:t>correct word: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196752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This problem is …………..than that one.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8367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90872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difficultest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1484784"/>
            <a:ext cx="23042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more difficult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0608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difficulter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70892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most difficult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422108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It’s a pity you live so far away. I wish you lived……………..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077072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12159" y="6014321"/>
            <a:ext cx="504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d.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flipH="1">
            <a:off x="6012158" y="5373216"/>
            <a:ext cx="5040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c.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1" y="4725144"/>
            <a:ext cx="504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b.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077072"/>
            <a:ext cx="1615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nearest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65313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nearer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301208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 most near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021288"/>
            <a:ext cx="2373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near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2" grpId="0"/>
      <p:bldP spid="19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46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Choose</a:t>
            </a:r>
            <a:r>
              <a:rPr lang="cs-CZ" sz="2400" dirty="0" smtClean="0"/>
              <a:t> the</a:t>
            </a:r>
            <a:r>
              <a:rPr lang="en-US" sz="2400" dirty="0" smtClean="0"/>
              <a:t> correct word: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196752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The meal was very cheap. I expected it to be……………….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8367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90872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expensivest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1484784"/>
            <a:ext cx="2483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more expensive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0608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expensiver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2708920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most expensive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422108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This film is ………..I’ve ever seen.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077072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12159" y="6014321"/>
            <a:ext cx="504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d.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flipH="1">
            <a:off x="6012158" y="5373216"/>
            <a:ext cx="5040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c.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1" y="4725144"/>
            <a:ext cx="504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b.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077072"/>
            <a:ext cx="1615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boringest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65313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boring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5301208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 most boring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021288"/>
            <a:ext cx="2373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boringer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2" grpId="0"/>
      <p:bldP spid="19" grpId="0"/>
      <p:bldP spid="20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46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Choose </a:t>
            </a:r>
            <a:r>
              <a:rPr lang="cs-CZ" sz="2400" dirty="0" smtClean="0"/>
              <a:t>the </a:t>
            </a:r>
            <a:r>
              <a:rPr lang="en-US" sz="2400" dirty="0" smtClean="0"/>
              <a:t>correct word: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196752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That book is expensive but this is the ……………….of all.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8367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90872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expensiver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1484784"/>
            <a:ext cx="2483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more expensive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2060848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most expensive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708920"/>
            <a:ext cx="1933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expensivest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4221088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This man is…….as that one.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077072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12159" y="6014321"/>
            <a:ext cx="504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d.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flipH="1">
            <a:off x="6012158" y="5373216"/>
            <a:ext cx="5040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c.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1" y="4725144"/>
            <a:ext cx="504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b.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077072"/>
            <a:ext cx="1615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as tall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65313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so tall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301208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not tall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021288"/>
            <a:ext cx="2373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as taller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46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Choose </a:t>
            </a:r>
            <a:r>
              <a:rPr lang="cs-CZ" sz="2400" dirty="0" smtClean="0"/>
              <a:t>the </a:t>
            </a:r>
            <a:r>
              <a:rPr lang="en-US" sz="2400" dirty="0" smtClean="0"/>
              <a:t>correct word: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196752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My shirt is…….than yours.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8367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90872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white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1484784"/>
            <a:ext cx="23042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whiter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0608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as white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70892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whiter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422108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Which was the……….day of your life?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077072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12159" y="6014321"/>
            <a:ext cx="504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d.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flipH="1">
            <a:off x="6012158" y="5373216"/>
            <a:ext cx="5040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c.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1" y="4725144"/>
            <a:ext cx="504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b.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077072"/>
            <a:ext cx="1615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happier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65313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happiest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5301208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 most happy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021288"/>
            <a:ext cx="2373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happy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2" grpId="0"/>
      <p:bldP spid="19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46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Choose </a:t>
            </a:r>
            <a:r>
              <a:rPr lang="cs-CZ" sz="2400" dirty="0" smtClean="0"/>
              <a:t>the </a:t>
            </a:r>
            <a:r>
              <a:rPr lang="en-US" sz="2400" dirty="0" smtClean="0"/>
              <a:t>correct word: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196752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Who is the………….woman you know?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8367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90872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beautifuller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b.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1484784"/>
            <a:ext cx="20882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beautifulest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2060848"/>
            <a:ext cx="262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most beautiful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708920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beautiful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422108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Today the weather is ………… yesterday.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077072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a.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12159" y="6014321"/>
            <a:ext cx="504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d.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flipH="1">
            <a:off x="6012158" y="5373216"/>
            <a:ext cx="5040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c.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1" y="4725144"/>
            <a:ext cx="504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dirty="0" smtClean="0">
                <a:solidFill>
                  <a:prstClr val="black"/>
                </a:solidFill>
              </a:rPr>
              <a:t>b.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077072"/>
            <a:ext cx="2483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colder than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65313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more cold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301208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coldest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021288"/>
            <a:ext cx="2373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as colder as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  <p:bldP spid="20" grpId="0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24744"/>
            <a:ext cx="3398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příklady užití stupňování v písních.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620688"/>
            <a:ext cx="4060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teď si poslechni písničky.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708920"/>
            <a:ext cx="5718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Případně zopakuj pravidla stupňování.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57301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němá pravidla stupňování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705</Words>
  <Application>Microsoft Office PowerPoint</Application>
  <PresentationFormat>Předvádění na obrazovce (4:3)</PresentationFormat>
  <Paragraphs>178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19</cp:revision>
  <dcterms:created xsi:type="dcterms:W3CDTF">2013-11-12T19:16:25Z</dcterms:created>
  <dcterms:modified xsi:type="dcterms:W3CDTF">2013-11-18T17:38:33Z</dcterms:modified>
</cp:coreProperties>
</file>