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8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7F5932-6958-41FE-AC2F-710FAC00C96F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374C07-270B-45BE-9C24-E1B313718B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0531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4609DDB-B1C7-47D1-B240-E9C9986D1954}" type="slidenum">
              <a:rPr lang="cs-CZ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7C0A6B16-2D2D-4838-95BC-668E1E09D2D3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936E786-EB8C-411B-A0AE-D19612D7B762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6B16-2D2D-4838-95BC-668E1E09D2D3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6E786-EB8C-411B-A0AE-D19612D7B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6B16-2D2D-4838-95BC-668E1E09D2D3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6E786-EB8C-411B-A0AE-D19612D7B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6B16-2D2D-4838-95BC-668E1E09D2D3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6E786-EB8C-411B-A0AE-D19612D7B76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6B16-2D2D-4838-95BC-668E1E09D2D3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6E786-EB8C-411B-A0AE-D19612D7B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6B16-2D2D-4838-95BC-668E1E09D2D3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6E786-EB8C-411B-A0AE-D19612D7B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6B16-2D2D-4838-95BC-668E1E09D2D3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6E786-EB8C-411B-A0AE-D19612D7B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6B16-2D2D-4838-95BC-668E1E09D2D3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6E786-EB8C-411B-A0AE-D19612D7B762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6B16-2D2D-4838-95BC-668E1E09D2D3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6E786-EB8C-411B-A0AE-D19612D7B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6B16-2D2D-4838-95BC-668E1E09D2D3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6E786-EB8C-411B-A0AE-D19612D7B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6B16-2D2D-4838-95BC-668E1E09D2D3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6E786-EB8C-411B-A0AE-D19612D7B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7C0A6B16-2D2D-4838-95BC-668E1E09D2D3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9936E786-EB8C-411B-A0AE-D19612D7B76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lant_cell_structure_cs.sv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Dunkelfuchsstute-Ciara16.jpg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://cs.wikipedia.org/wiki/Soubor:Adansonia_Grandidieri_Baobab_Morondava_Madagascar.jpg" TargetMode="External"/><Relationship Id="rId4" Type="http://schemas.openxmlformats.org/officeDocument/2006/relationships/hyperlink" Target="http://cs.wikipedia.org/wiki/Soubor:Litoria_caerulea.jpg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a/ab/Primary_and_secondary_cotton_roots.jpg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://cs.wikipedia.org/wiki/Soubor:Leaf_1_web.jp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GeraniumPratense-closeup-hr.jpg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hyperlink" Target="http://cs.wikipedia.org/wiki/Soubor:Casti_stonku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eart-and-lungs.jpg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hyperlink" Target="http://cs.wikipedia.org/wiki/Soubor:Gray409.png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3100" dirty="0" smtClean="0"/>
              <a:t>Jednobuněčné a mnohobuněčné organismy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ZŠ Brána Nová Paka</a:t>
            </a:r>
          </a:p>
          <a:p>
            <a:r>
              <a:rPr lang="cs-CZ" dirty="0"/>
              <a:t>Přírodopis, 6. – 9. tř.</a:t>
            </a:r>
          </a:p>
          <a:p>
            <a:r>
              <a:rPr lang="cs-CZ" dirty="0"/>
              <a:t>Autor: Ing. Michal </a:t>
            </a:r>
            <a:r>
              <a:rPr lang="cs-CZ" dirty="0" smtClean="0"/>
              <a:t>Koťátko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937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8392602"/>
              </p:ext>
            </p:extLst>
          </p:nvPr>
        </p:nvGraphicFramePr>
        <p:xfrm>
          <a:off x="900113" y="1628775"/>
          <a:ext cx="7569200" cy="4007565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Ing. Michal Koťátko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Biologie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Jednobuněčné a mnohobuněčné organismy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– 9.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VY_32_INOVACE_5_YY_Bi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_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Jednobuněčné a mnohobuněčné organismy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5. 11.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2013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Základní rozdíly a charakteristiky jedno- a mnohobuněčných organismů.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150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Základní jednotkou všech živých organismů je…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buňka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30356"/>
            <a:ext cx="5739730" cy="4033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5805264"/>
            <a:ext cx="7971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Obrázek: </a:t>
            </a:r>
            <a:r>
              <a:rPr lang="cs-CZ" dirty="0">
                <a:hlinkClick r:id="rId3"/>
              </a:rPr>
              <a:t>http://cs.wikipedia.org/wiki/Soubor:Plant_cell_structure_cs.svg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267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Buňka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Může být schopná samostatného života (za určitých podmínek)</a:t>
            </a:r>
          </a:p>
          <a:p>
            <a:r>
              <a:rPr lang="cs-CZ" dirty="0" smtClean="0"/>
              <a:t>V takovém případě musí buňka vykonávat všechny životní děje</a:t>
            </a:r>
          </a:p>
          <a:p>
            <a:r>
              <a:rPr lang="cs-CZ" dirty="0" smtClean="0"/>
              <a:t>Takovým organismům říkáme </a:t>
            </a:r>
            <a:r>
              <a:rPr lang="cs-CZ" b="1" dirty="0" smtClean="0"/>
              <a:t>jednobuněčné organismy</a:t>
            </a:r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977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Můžeme běžně vidět jednobuněčné organismy?</a:t>
            </a:r>
          </a:p>
          <a:p>
            <a:r>
              <a:rPr lang="cs-CZ" dirty="0" smtClean="0"/>
              <a:t>Uveď příklady.</a:t>
            </a:r>
          </a:p>
          <a:p>
            <a:pPr marL="68580" indent="0">
              <a:buNone/>
            </a:pPr>
            <a:r>
              <a:rPr lang="cs-CZ" sz="4400" b="1" dirty="0" smtClean="0"/>
              <a:t>Odpověď:</a:t>
            </a:r>
          </a:p>
          <a:p>
            <a:r>
              <a:rPr lang="cs-CZ" b="1" dirty="0" smtClean="0"/>
              <a:t>Můžeme je vidět pouze mikroskopem</a:t>
            </a:r>
          </a:p>
          <a:p>
            <a:r>
              <a:rPr lang="cs-CZ" b="1" dirty="0" smtClean="0"/>
              <a:t>Proto jim také říkáme MIKROORGANISMY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273195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Příklad jednobuněčného organismu: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3" y="3501008"/>
            <a:ext cx="3960556" cy="2331621"/>
          </a:xfrm>
        </p:spPr>
        <p:txBody>
          <a:bodyPr/>
          <a:lstStyle/>
          <a:p>
            <a:r>
              <a:rPr lang="cs-CZ" dirty="0" err="1" smtClean="0"/>
              <a:t>Paramecium</a:t>
            </a:r>
            <a:r>
              <a:rPr lang="cs-CZ" dirty="0" smtClean="0"/>
              <a:t> </a:t>
            </a:r>
            <a:r>
              <a:rPr lang="cs-CZ" dirty="0" err="1" smtClean="0"/>
              <a:t>aurelia</a:t>
            </a:r>
            <a:endParaRPr lang="cs-CZ" dirty="0"/>
          </a:p>
          <a:p>
            <a:pPr marL="68580" indent="0">
              <a:buNone/>
            </a:pPr>
            <a:r>
              <a:rPr lang="cs-CZ" sz="3600" b="1" dirty="0" smtClean="0"/>
              <a:t>ÚKOL</a:t>
            </a:r>
          </a:p>
          <a:p>
            <a:r>
              <a:rPr lang="cs-CZ" dirty="0" smtClean="0"/>
              <a:t>Popište na obrázku buněčné organely, které  rozpoznáváte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04864"/>
            <a:ext cx="2831794" cy="2780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856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Dokázali byste sami jmenovat další příklady jednobuněčných organismů?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Bakterie</a:t>
            </a:r>
          </a:p>
          <a:p>
            <a:r>
              <a:rPr lang="cs-CZ" dirty="0" smtClean="0"/>
              <a:t>Sinice</a:t>
            </a:r>
          </a:p>
          <a:p>
            <a:r>
              <a:rPr lang="cs-CZ" dirty="0" smtClean="0"/>
              <a:t>Prvoci </a:t>
            </a:r>
          </a:p>
          <a:p>
            <a:r>
              <a:rPr lang="cs-CZ" dirty="0" smtClean="0"/>
              <a:t>Některé řasy</a:t>
            </a:r>
          </a:p>
          <a:p>
            <a:r>
              <a:rPr lang="cs-CZ" dirty="0" smtClean="0"/>
              <a:t>Některé houby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256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Soubor buněk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= přechod mezi jedno- a mnohobuněčnými organismy</a:t>
            </a:r>
          </a:p>
          <a:p>
            <a:r>
              <a:rPr lang="cs-CZ" dirty="0" smtClean="0"/>
              <a:t>Některé buňky souboru se částečně specializují na určité životní děje</a:t>
            </a:r>
          </a:p>
          <a:p>
            <a:r>
              <a:rPr lang="cs-CZ" dirty="0" smtClean="0"/>
              <a:t>Příklad: kolonie řas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866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Mnohobuněčné organismy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Mají tělo tvořené velkým počtem buněk</a:t>
            </a:r>
          </a:p>
          <a:p>
            <a:r>
              <a:rPr lang="cs-CZ" dirty="0" smtClean="0"/>
              <a:t>Zde již dochází k plné specializaci buněk</a:t>
            </a:r>
          </a:p>
          <a:p>
            <a:pPr marL="68580" indent="0">
              <a:buNone/>
            </a:pPr>
            <a:r>
              <a:rPr lang="cs-CZ" sz="3200" b="1" dirty="0" smtClean="0"/>
              <a:t>ÚKOL:</a:t>
            </a:r>
          </a:p>
          <a:p>
            <a:r>
              <a:rPr lang="cs-CZ" dirty="0" smtClean="0"/>
              <a:t>Vysvětli příklady, jak dochází ke specializaci buněk u mnohobuněčných organismů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387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98802" y="404664"/>
            <a:ext cx="7024744" cy="1143000"/>
          </a:xfrm>
        </p:spPr>
        <p:txBody>
          <a:bodyPr/>
          <a:lstStyle/>
          <a:p>
            <a:r>
              <a:rPr lang="cs-CZ" dirty="0" smtClean="0"/>
              <a:t>Mnohobuněčné organismy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98802" y="1556792"/>
            <a:ext cx="3240476" cy="3508977"/>
          </a:xfrm>
        </p:spPr>
        <p:txBody>
          <a:bodyPr/>
          <a:lstStyle/>
          <a:p>
            <a:r>
              <a:rPr lang="cs-CZ" dirty="0" smtClean="0"/>
              <a:t>Buňky stejného tvaru a funkce vytvářejí:</a:t>
            </a:r>
          </a:p>
          <a:p>
            <a:r>
              <a:rPr lang="cs-CZ" b="1" dirty="0" smtClean="0"/>
              <a:t>Pletiva</a:t>
            </a:r>
            <a:r>
              <a:rPr lang="cs-CZ" dirty="0" smtClean="0"/>
              <a:t> </a:t>
            </a:r>
            <a:r>
              <a:rPr lang="cs-CZ" sz="2000" dirty="0" smtClean="0"/>
              <a:t>(u rostlin)</a:t>
            </a:r>
            <a:endParaRPr lang="cs-CZ" dirty="0" smtClean="0"/>
          </a:p>
          <a:p>
            <a:r>
              <a:rPr lang="cs-CZ" b="1" dirty="0" smtClean="0"/>
              <a:t>Tkáně</a:t>
            </a:r>
            <a:r>
              <a:rPr lang="cs-CZ" dirty="0" smtClean="0"/>
              <a:t> </a:t>
            </a:r>
            <a:r>
              <a:rPr lang="cs-CZ" sz="2000" dirty="0" smtClean="0"/>
              <a:t>(u živočichů)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135" y="1484784"/>
            <a:ext cx="2208662" cy="2130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998802" y="5103674"/>
            <a:ext cx="767765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Obrázky: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cs.wikipedia.org/wiki/Soubor:Dunkelfuchsstute-Ciara16.jpg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cs.wikipedia.org/wiki/Soubor:Litoria_caerulea.jpg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hlinkClick r:id="rId5"/>
              </a:rPr>
              <a:t>http://cs.wikipedia.org/wiki/Soubor:Adansonia_Grandidieri_Baobab_Morondava_Madagascar.jpg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135" y="3615200"/>
            <a:ext cx="2208662" cy="1454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797" y="2204864"/>
            <a:ext cx="1869542" cy="2247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628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772816"/>
            <a:ext cx="6777317" cy="405981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Několik druhů pletiv nebo tkání tvoří </a:t>
            </a:r>
            <a:r>
              <a:rPr lang="cs-CZ" sz="3200" b="1" dirty="0" smtClean="0"/>
              <a:t>orgány</a:t>
            </a:r>
            <a:endParaRPr lang="cs-CZ" b="1" dirty="0" smtClean="0"/>
          </a:p>
          <a:p>
            <a:r>
              <a:rPr lang="cs-CZ" sz="3600" b="1" dirty="0" smtClean="0"/>
              <a:t>ÚKOL:</a:t>
            </a:r>
          </a:p>
          <a:p>
            <a:r>
              <a:rPr lang="cs-CZ" dirty="0" smtClean="0"/>
              <a:t>Vyjmenuj příklady rostlinných a živočišných orgánů</a:t>
            </a:r>
          </a:p>
          <a:p>
            <a:r>
              <a:rPr lang="cs-CZ" sz="3600" b="1" dirty="0" smtClean="0"/>
              <a:t>ODPOVĚĎ:</a:t>
            </a:r>
          </a:p>
          <a:p>
            <a:r>
              <a:rPr lang="cs-CZ" b="1" dirty="0" smtClean="0"/>
              <a:t>Rostliny: Kořen, stonek, list, květ</a:t>
            </a:r>
          </a:p>
          <a:p>
            <a:r>
              <a:rPr lang="cs-CZ" b="1" dirty="0" smtClean="0"/>
              <a:t>Živočichové: Srdce, játra, ledviny, plíce, atd. …</a:t>
            </a:r>
            <a:endParaRPr lang="cs-CZ" b="1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998802" y="404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mtClean="0"/>
              <a:t>Mnohobuněčné organismy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681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180445"/>
            <a:ext cx="2853895" cy="2140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505034"/>
            <a:ext cx="2029168" cy="2796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57293"/>
            <a:ext cx="3173506" cy="2380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59982"/>
            <a:ext cx="2897899" cy="2173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0" y="5013176"/>
            <a:ext cx="88924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Obrázky: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cs.wikipedia.org/wiki/Soubor:GeraniumPratense-closeup-hr.jpg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cs.wikipedia.org/wiki/Soubor:Leaf_1_web.jpg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upload.wikimedia.org/wikipedia/commons/a/ab/Primary_and_secondary_cotton_roots.jpg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hlinkClick r:id="rId9"/>
              </a:rPr>
              <a:t>http://cs.wikipedia.org/wiki/Soubor:Casti_stonku.jpg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178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92696"/>
            <a:ext cx="4113025" cy="4010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55577" y="4869160"/>
            <a:ext cx="77134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Obrázky:</a:t>
            </a:r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cs.wikipedia.org/wiki/Soubor:Heart-and-lungs.jpg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http://cs.wikipedia.org/wiki/Soubor:Gray409.png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518540"/>
            <a:ext cx="2125602" cy="3350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340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Děkuji za pozornost!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2" name="Picture 4" descr="C:\Users\Michal\AppData\Local\Microsoft\Windows\Temporary Internet Files\Content.IE5\G81HAC06\MC9002869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348879"/>
            <a:ext cx="3835719" cy="3895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15616" y="5877272"/>
            <a:ext cx="6696744" cy="367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Obrázek: Galerie Klipart, Microsoft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783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131</TotalTime>
  <Words>343</Words>
  <Application>Microsoft Office PowerPoint</Application>
  <PresentationFormat>Předvádění na obrazovce (4:3)</PresentationFormat>
  <Paragraphs>85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Austin</vt:lpstr>
      <vt:lpstr>Jednobuněčné a mnohobuněčné organismy</vt:lpstr>
      <vt:lpstr>Prezentace aplikace PowerPoint</vt:lpstr>
      <vt:lpstr>Základní jednotkou všech živých organismů je… </vt:lpstr>
      <vt:lpstr>Buňka</vt:lpstr>
      <vt:lpstr>Otázka</vt:lpstr>
      <vt:lpstr>Příklad jednobuněčného organismu:</vt:lpstr>
      <vt:lpstr>Dokázali byste sami jmenovat další příklady jednobuněčných organismů?</vt:lpstr>
      <vt:lpstr>Soubor buněk</vt:lpstr>
      <vt:lpstr>Mnohobuněčné organismy</vt:lpstr>
      <vt:lpstr>Mnohobuněčné organismy</vt:lpstr>
      <vt:lpstr>Prezentace aplikace PowerPoint</vt:lpstr>
      <vt:lpstr>Prezentace aplikace PowerPoint</vt:lpstr>
      <vt:lpstr>Prezentace aplikace PowerPoint</vt:lpstr>
      <vt:lpstr> Děkuji za pozornost!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Podmínky života</dc:title>
  <dc:creator>Michal</dc:creator>
  <cp:lastModifiedBy>Michal</cp:lastModifiedBy>
  <cp:revision>14</cp:revision>
  <dcterms:created xsi:type="dcterms:W3CDTF">2013-09-17T19:05:48Z</dcterms:created>
  <dcterms:modified xsi:type="dcterms:W3CDTF">2013-11-05T15:01:47Z</dcterms:modified>
</cp:coreProperties>
</file>