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57" r:id="rId4"/>
    <p:sldId id="267" r:id="rId5"/>
    <p:sldId id="259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9A45B7-A8C0-4790-B151-06F06CE6CD1B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9A98A-78B2-4B14-BB86-948B2C8D9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7839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9A98A-78B2-4B14-BB86-948B2C8D95C8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90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057F63C-E41C-4509-9E4D-26CEB09F7475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14F0355-B8DB-4AFF-A2BB-0C6BA97DB5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ructure_bacterienne.png" TargetMode="External"/><Relationship Id="rId2" Type="http://schemas.openxmlformats.org/officeDocument/2006/relationships/hyperlink" Target="http://cs.wikipedia.org/wiki/Bakter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66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06050857"/>
              </p:ext>
            </p:extLst>
          </p:nvPr>
        </p:nvGraphicFramePr>
        <p:xfrm>
          <a:off x="900113" y="1628775"/>
          <a:ext cx="7569200" cy="4007565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Bakterie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VY_32_INOVACE_5_03_Bi_ Bakterie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5. 11. 2013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Základní informace o bakteriích.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8202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Jednobuněčné organismy</a:t>
            </a:r>
          </a:p>
          <a:p>
            <a:r>
              <a:rPr lang="cs-CZ" dirty="0" smtClean="0"/>
              <a:t>Na rozdíl od ostatních buněk nemají jaderný obal</a:t>
            </a:r>
          </a:p>
          <a:p>
            <a:r>
              <a:rPr lang="cs-CZ" dirty="0" smtClean="0"/>
              <a:t>Některé bakterie mají ještě:</a:t>
            </a:r>
          </a:p>
          <a:p>
            <a:pPr lvl="1"/>
            <a:r>
              <a:rPr lang="cs-CZ" dirty="0" smtClean="0"/>
              <a:t>ochranné slizové pouzdro (tzv. „kapsula“)</a:t>
            </a:r>
          </a:p>
          <a:p>
            <a:pPr lvl="1"/>
            <a:r>
              <a:rPr lang="cs-CZ" dirty="0" smtClean="0"/>
              <a:t>bičík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043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985792"/>
            <a:ext cx="8686800" cy="1872208"/>
          </a:xfrm>
        </p:spPr>
        <p:txBody>
          <a:bodyPr>
            <a:normAutofit/>
          </a:bodyPr>
          <a:lstStyle/>
          <a:p>
            <a:r>
              <a:rPr lang="cs-CZ" sz="2800" dirty="0"/>
              <a:t>Schéma bakteriální buňky: A - </a:t>
            </a:r>
            <a:r>
              <a:rPr lang="cs-CZ" sz="2800" dirty="0" err="1"/>
              <a:t>pilus</a:t>
            </a:r>
            <a:r>
              <a:rPr lang="cs-CZ" sz="2800" dirty="0"/>
              <a:t>, B - ribozom, C - kapsula, D - buněčná stěna, E - bičík, F - cytoplazma, G - vakuola, H - </a:t>
            </a:r>
            <a:r>
              <a:rPr lang="cs-CZ" sz="2800" dirty="0" err="1"/>
              <a:t>plazmid</a:t>
            </a:r>
            <a:r>
              <a:rPr lang="cs-CZ" sz="2800" dirty="0"/>
              <a:t>, I - nukleoid, J - cytoplazmatická membrána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78" y="2576"/>
            <a:ext cx="7356334" cy="495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8492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 čemu slouží KAPSULA</a:t>
            </a:r>
            <a:r>
              <a:rPr lang="cs-CZ" dirty="0" smtClean="0"/>
              <a:t> (zkus tipnout)?</a:t>
            </a:r>
          </a:p>
          <a:p>
            <a:r>
              <a:rPr lang="cs-CZ" dirty="0" smtClean="0"/>
              <a:t> Odpověď:</a:t>
            </a:r>
          </a:p>
          <a:p>
            <a:r>
              <a:rPr lang="cs-CZ" dirty="0" smtClean="0"/>
              <a:t>Ke </a:t>
            </a:r>
            <a:r>
              <a:rPr lang="cs-CZ" b="1" dirty="0" smtClean="0"/>
              <a:t>zpevnění</a:t>
            </a:r>
            <a:r>
              <a:rPr lang="cs-CZ" dirty="0" smtClean="0"/>
              <a:t> povrchu bakterie</a:t>
            </a:r>
          </a:p>
          <a:p>
            <a:r>
              <a:rPr lang="cs-CZ" dirty="0" smtClean="0"/>
              <a:t>K lepšímu </a:t>
            </a:r>
            <a:r>
              <a:rPr lang="cs-CZ" b="1" dirty="0" smtClean="0"/>
              <a:t>přichycení se </a:t>
            </a:r>
            <a:r>
              <a:rPr lang="cs-CZ" dirty="0" smtClean="0"/>
              <a:t>k substrátu</a:t>
            </a:r>
            <a:endParaRPr lang="cs-CZ" dirty="0"/>
          </a:p>
        </p:txBody>
      </p:sp>
      <p:pic>
        <p:nvPicPr>
          <p:cNvPr id="2053" name="Picture 5" descr="C:\Users\Michal\AppData\Local\Microsoft\Windows\Temporary Internet Files\Content.IE5\G81HAC06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39" y="3370924"/>
            <a:ext cx="1866131" cy="261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70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Které bakterie jsou více patogenní </a:t>
            </a:r>
            <a:r>
              <a:rPr lang="cs-CZ" dirty="0" smtClean="0"/>
              <a:t>(tj. působící nemoci) – </a:t>
            </a:r>
            <a:r>
              <a:rPr lang="cs-CZ" b="1" dirty="0" smtClean="0"/>
              <a:t>ty s kapsulou, nebo bez?</a:t>
            </a:r>
          </a:p>
          <a:p>
            <a:r>
              <a:rPr lang="cs-CZ" dirty="0" smtClean="0"/>
              <a:t>Odpověď:</a:t>
            </a:r>
          </a:p>
          <a:p>
            <a:r>
              <a:rPr lang="cs-CZ" b="1" dirty="0" smtClean="0"/>
              <a:t>Bakterie s kapsulou jsou škodlivější</a:t>
            </a:r>
          </a:p>
          <a:p>
            <a:r>
              <a:rPr lang="cs-CZ" sz="4000" b="1" dirty="0" smtClean="0"/>
              <a:t>lépe se přichytí</a:t>
            </a:r>
          </a:p>
          <a:p>
            <a:r>
              <a:rPr lang="cs-CZ" sz="4000" dirty="0" smtClean="0"/>
              <a:t>Díky ochraně slizu jsou </a:t>
            </a:r>
            <a:r>
              <a:rPr lang="cs-CZ" sz="4000" b="1" dirty="0" smtClean="0"/>
              <a:t>odolnější</a:t>
            </a:r>
            <a:endParaRPr lang="cs-CZ" sz="4000" b="1" dirty="0"/>
          </a:p>
        </p:txBody>
      </p:sp>
      <p:pic>
        <p:nvPicPr>
          <p:cNvPr id="3074" name="Picture 2" descr="C:\Users\Michal\AppData\Local\Microsoft\Windows\Temporary Internet Files\Content.IE5\JOWEU2TM\MC9000539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0344" y="116632"/>
            <a:ext cx="861365" cy="84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7874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čemu slouží bičík?</a:t>
            </a:r>
          </a:p>
        </p:txBody>
      </p:sp>
      <p:pic>
        <p:nvPicPr>
          <p:cNvPr id="4098" name="Picture 2" descr="C:\Users\Michal\AppData\Local\Microsoft\Windows\Temporary Internet Files\Content.IE5\JOVLDZWG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6602" y="1631950"/>
            <a:ext cx="1886463" cy="222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ichal\AppData\Local\Microsoft\Windows\Temporary Internet Files\Content.IE5\G81HAC06\MM900365323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65104"/>
            <a:ext cx="1998514" cy="199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183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čemu slouží bičík?</a:t>
            </a:r>
          </a:p>
          <a:p>
            <a:r>
              <a:rPr lang="cs-CZ" dirty="0" smtClean="0"/>
              <a:t>Odpověď:</a:t>
            </a:r>
          </a:p>
          <a:p>
            <a:r>
              <a:rPr lang="cs-CZ" dirty="0" smtClean="0"/>
              <a:t>Slouží k pohybu bakterie</a:t>
            </a:r>
            <a:endParaRPr lang="cs-CZ" dirty="0"/>
          </a:p>
        </p:txBody>
      </p:sp>
      <p:pic>
        <p:nvPicPr>
          <p:cNvPr id="4098" name="Picture 2" descr="C:\Users\Michal\AppData\Local\Microsoft\Windows\Temporary Internet Files\Content.IE5\JOVLDZWG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6602" y="1631950"/>
            <a:ext cx="1886463" cy="222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ichal\AppData\Local\Microsoft\Windows\Temporary Internet Files\Content.IE5\G81HAC06\MM900365323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65104"/>
            <a:ext cx="1998514" cy="199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327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Jsou velmi malé (1.000x menší, než rostlinné a živočišné buňky)</a:t>
            </a:r>
          </a:p>
          <a:p>
            <a:r>
              <a:rPr lang="cs-CZ" dirty="0" smtClean="0"/>
              <a:t>Vyskytují se téměř všude:</a:t>
            </a:r>
          </a:p>
          <a:p>
            <a:pPr lvl="1"/>
            <a:r>
              <a:rPr lang="cs-CZ" dirty="0" smtClean="0"/>
              <a:t>V půdě</a:t>
            </a:r>
          </a:p>
          <a:p>
            <a:pPr lvl="1"/>
            <a:r>
              <a:rPr lang="cs-CZ" dirty="0" smtClean="0"/>
              <a:t>Ve vodě</a:t>
            </a:r>
          </a:p>
          <a:p>
            <a:pPr lvl="1"/>
            <a:r>
              <a:rPr lang="cs-CZ" dirty="0" smtClean="0"/>
              <a:t>Ve vzduchu</a:t>
            </a:r>
          </a:p>
          <a:p>
            <a:pPr lvl="1"/>
            <a:r>
              <a:rPr lang="cs-CZ" dirty="0" smtClean="0"/>
              <a:t>Také na pouštích</a:t>
            </a:r>
          </a:p>
          <a:p>
            <a:pPr lvl="1"/>
            <a:r>
              <a:rPr lang="cs-CZ" dirty="0" smtClean="0"/>
              <a:t>I ve vysokých horách</a:t>
            </a:r>
          </a:p>
          <a:p>
            <a:pPr lvl="1"/>
            <a:r>
              <a:rPr lang="cs-CZ" dirty="0" smtClean="0"/>
              <a:t>Na povrchu i uvnitř těl organismů</a:t>
            </a:r>
          </a:p>
        </p:txBody>
      </p:sp>
    </p:spTree>
    <p:extLst>
      <p:ext uri="{BB962C8B-B14F-4D97-AF65-F5344CB8AC3E}">
        <p14:creationId xmlns:p14="http://schemas.microsoft.com/office/powerpoint/2010/main" xmlns="" val="288596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Potřebují vlhko a teplo (cca 30°C)</a:t>
            </a:r>
          </a:p>
          <a:p>
            <a:r>
              <a:rPr lang="cs-CZ" dirty="0" smtClean="0"/>
              <a:t>Pokud nemají příznivé podmínky, zastavují své životní děje – </a:t>
            </a:r>
            <a:r>
              <a:rPr lang="cs-CZ" dirty="0" smtClean="0"/>
              <a:t>někdy </a:t>
            </a:r>
            <a:r>
              <a:rPr lang="cs-CZ" dirty="0" smtClean="0"/>
              <a:t>vytvářejí SPORY</a:t>
            </a:r>
          </a:p>
          <a:p>
            <a:r>
              <a:rPr lang="cs-CZ" dirty="0" smtClean="0"/>
              <a:t>Rozmnožují se dělením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907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4525963"/>
          </a:xfrm>
        </p:spPr>
        <p:txBody>
          <a:bodyPr>
            <a:noAutofit/>
          </a:bodyPr>
          <a:lstStyle/>
          <a:p>
            <a:r>
              <a:rPr lang="cs-CZ" sz="2400" dirty="0" smtClean="0"/>
              <a:t>Bakterie mají velký význam, jak v pozitivním, tak v negativním smyslu.</a:t>
            </a:r>
          </a:p>
          <a:p>
            <a:r>
              <a:rPr lang="cs-CZ" sz="2400" dirty="0" smtClean="0"/>
              <a:t>OTÁZKA:</a:t>
            </a:r>
          </a:p>
          <a:p>
            <a:r>
              <a:rPr lang="cs-CZ" sz="2400" dirty="0" smtClean="0"/>
              <a:t>Zkus z vlastní zkušenosti dát příklad negativního a příklad pozitivního významu bakterií</a:t>
            </a:r>
          </a:p>
          <a:p>
            <a:r>
              <a:rPr lang="cs-CZ" sz="2400" dirty="0" smtClean="0"/>
              <a:t>ODPOVĚĎ:</a:t>
            </a:r>
          </a:p>
          <a:p>
            <a:r>
              <a:rPr lang="cs-CZ" sz="2400" dirty="0" smtClean="0"/>
              <a:t>Pozitivní: </a:t>
            </a:r>
          </a:p>
          <a:p>
            <a:r>
              <a:rPr lang="cs-CZ" sz="2400" b="1" dirty="0" smtClean="0"/>
              <a:t>Hniložijné</a:t>
            </a:r>
            <a:r>
              <a:rPr lang="cs-CZ" sz="2400" dirty="0" smtClean="0"/>
              <a:t> bakterie způsobují rozklad organických látek v půdě a umožňují tím koloběh živin</a:t>
            </a:r>
          </a:p>
          <a:p>
            <a:r>
              <a:rPr lang="cs-CZ" sz="2400" b="1" dirty="0" smtClean="0"/>
              <a:t>Laktobacily</a:t>
            </a:r>
            <a:r>
              <a:rPr lang="cs-CZ" sz="2400" dirty="0" smtClean="0"/>
              <a:t> jsou bakterie, pomocí kterých vyrábíme některé mléčné výrobky, např. jogurty</a:t>
            </a:r>
          </a:p>
          <a:p>
            <a:r>
              <a:rPr lang="cs-CZ" sz="2400" dirty="0" smtClean="0"/>
              <a:t>Negativní: </a:t>
            </a:r>
            <a:r>
              <a:rPr lang="cs-CZ" sz="2400" b="1" dirty="0" smtClean="0"/>
              <a:t>Cizopasné bakterie jsou původci chorob</a:t>
            </a:r>
            <a:r>
              <a:rPr lang="cs-CZ" sz="2400" dirty="0" smtClean="0"/>
              <a:t> organismů, včetně člověka </a:t>
            </a:r>
          </a:p>
        </p:txBody>
      </p:sp>
    </p:spTree>
    <p:extLst>
      <p:ext uri="{BB962C8B-B14F-4D97-AF65-F5344CB8AC3E}">
        <p14:creationId xmlns:p14="http://schemas.microsoft.com/office/powerpoint/2010/main" xmlns="" val="30780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Některé choroby bakteriálního původu:</a:t>
            </a:r>
          </a:p>
          <a:p>
            <a:r>
              <a:rPr lang="cs-CZ" dirty="0" smtClean="0"/>
              <a:t>Zánět mozkových blan</a:t>
            </a:r>
          </a:p>
          <a:p>
            <a:r>
              <a:rPr lang="cs-CZ" dirty="0" smtClean="0"/>
              <a:t>Angína</a:t>
            </a:r>
          </a:p>
          <a:p>
            <a:r>
              <a:rPr lang="cs-CZ" dirty="0" smtClean="0"/>
              <a:t>Hnisavé záněty kůže</a:t>
            </a:r>
          </a:p>
          <a:p>
            <a:r>
              <a:rPr lang="cs-CZ" dirty="0" smtClean="0"/>
              <a:t>Zápal plic</a:t>
            </a:r>
          </a:p>
          <a:p>
            <a:r>
              <a:rPr lang="cs-CZ" dirty="0" smtClean="0"/>
              <a:t>Salmonelóza</a:t>
            </a:r>
          </a:p>
          <a:p>
            <a:r>
              <a:rPr lang="cs-CZ" dirty="0" smtClean="0"/>
              <a:t>Borelióza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769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cs.wikipedia.org/wiki/Bakterie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cs.wikipedia.org/wiki/Soubor:Structure_bacterienne.png</a:t>
            </a:r>
            <a:endParaRPr lang="cs-CZ" dirty="0" smtClean="0"/>
          </a:p>
          <a:p>
            <a:r>
              <a:rPr lang="cs-CZ" dirty="0" smtClean="0"/>
              <a:t>Galerie Klipart Microsoft Office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065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70</TotalTime>
  <Words>382</Words>
  <Application>Microsoft Office PowerPoint</Application>
  <PresentationFormat>Předvádění na obrazovce (4:3)</PresentationFormat>
  <Paragraphs>83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Bakterie</vt:lpstr>
      <vt:lpstr>Snímek 2</vt:lpstr>
      <vt:lpstr>Bakterie</vt:lpstr>
      <vt:lpstr>Snímek 4</vt:lpstr>
      <vt:lpstr>Otázka:</vt:lpstr>
      <vt:lpstr>Otázka:</vt:lpstr>
      <vt:lpstr>Otázka?</vt:lpstr>
      <vt:lpstr>Otázka?</vt:lpstr>
      <vt:lpstr>Bakterie</vt:lpstr>
      <vt:lpstr>Bakterie</vt:lpstr>
      <vt:lpstr>bakterie</vt:lpstr>
      <vt:lpstr>Bakterie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Bakterie</dc:title>
  <dc:creator>Michal</dc:creator>
  <cp:lastModifiedBy>Dum</cp:lastModifiedBy>
  <cp:revision>8</cp:revision>
  <dcterms:created xsi:type="dcterms:W3CDTF">2013-11-19T10:07:37Z</dcterms:created>
  <dcterms:modified xsi:type="dcterms:W3CDTF">2014-01-29T10:15:17Z</dcterms:modified>
</cp:coreProperties>
</file>