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2" r:id="rId34"/>
    <p:sldId id="293" r:id="rId35"/>
    <p:sldId id="294" r:id="rId36"/>
    <p:sldId id="295" r:id="rId37"/>
    <p:sldId id="311" r:id="rId38"/>
    <p:sldId id="296" r:id="rId39"/>
    <p:sldId id="297" r:id="rId40"/>
    <p:sldId id="298" r:id="rId41"/>
    <p:sldId id="312" r:id="rId42"/>
    <p:sldId id="299" r:id="rId43"/>
    <p:sldId id="300" r:id="rId44"/>
    <p:sldId id="301" r:id="rId45"/>
    <p:sldId id="313" r:id="rId46"/>
    <p:sldId id="302" r:id="rId47"/>
    <p:sldId id="303" r:id="rId48"/>
    <p:sldId id="304" r:id="rId49"/>
    <p:sldId id="306" r:id="rId50"/>
    <p:sldId id="307" r:id="rId51"/>
    <p:sldId id="308" r:id="rId52"/>
    <p:sldId id="310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 varScale="1">
        <p:scale>
          <a:sx n="69" d="100"/>
          <a:sy n="69" d="100"/>
        </p:scale>
        <p:origin x="-5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VY_32_INOVACE_20_FRANCOUZSKÁ REVOLUCE A NAPOLEONSKÉ VÁLKY </a:t>
          </a:r>
          <a:r>
            <a:rPr lang="cs-CZ" sz="2000" b="0" dirty="0" smtClean="0"/>
            <a:t>- OPAKOVÁNÍ – RISKUJ!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29. </a:t>
          </a:r>
          <a:r>
            <a:rPr lang="cs-CZ" b="1" dirty="0" smtClean="0"/>
            <a:t>ledna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2362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9D53E74-A300-4091-A916-4F1013ABBB41}" type="presOf" srcId="{A6F0E638-0CDE-4E1F-BB57-10C18463C623}" destId="{7DCEBD2C-792F-484E-9C96-926E03F540ED}" srcOrd="0" destOrd="1" presId="urn:microsoft.com/office/officeart/2008/layout/VerticalCurvedList"/>
    <dgm:cxn modelId="{1E3E9900-4213-4282-9F3B-D23D18A90CB1}" type="presOf" srcId="{BA9EE107-A5FB-41C4-9EF1-1CC153B68B3F}" destId="{9C0CD981-713F-47B3-AE2F-2963F2684A6F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04406DCF-0642-49AA-B277-E602465BC588}" type="presOf" srcId="{3061F91D-8548-4FCB-A021-DD835A272F0F}" destId="{88F378EC-C3F8-47CD-AEFF-49BA634320F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9AC69769-2EB2-49CD-B606-71875430773E}" type="presOf" srcId="{A83A7CFB-B411-4357-9641-4A8443F73655}" destId="{F036299F-AF4D-4DAF-ABF5-87E8CC3FEF1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E42F926-E028-4788-846F-D3E123464320}" type="presOf" srcId="{E392F34A-E55D-43D5-AEDD-49027298B816}" destId="{7DCEBD2C-792F-484E-9C96-926E03F540ED}" srcOrd="0" destOrd="0" presId="urn:microsoft.com/office/officeart/2008/layout/VerticalCurvedList"/>
    <dgm:cxn modelId="{F4D912A4-7117-4A20-A85F-E6EC499426E5}" type="presOf" srcId="{F3C4A836-23AC-4E41-B6D6-51221E7E6743}" destId="{EF104B90-7E69-4918-A202-E6F91FC6E413}" srcOrd="0" destOrd="0" presId="urn:microsoft.com/office/officeart/2008/layout/VerticalCurvedList"/>
    <dgm:cxn modelId="{4FCA4687-EA23-4088-A62C-0F6180833EE7}" type="presOf" srcId="{60B5D622-D348-4384-9EFA-863CA4F7B7A3}" destId="{CAE44C5F-81A1-4D30-8D3F-2E663ECAC700}" srcOrd="0" destOrd="0" presId="urn:microsoft.com/office/officeart/2008/layout/VerticalCurvedList"/>
    <dgm:cxn modelId="{4CFB48E4-1469-42BC-9B07-A84608E574FA}" type="presOf" srcId="{8D78E2D7-18A7-41DD-9962-57B3FE2BEBDD}" destId="{A1781B13-DE10-4169-ABDE-0384026A6B34}" srcOrd="0" destOrd="0" presId="urn:microsoft.com/office/officeart/2008/layout/VerticalCurvedList"/>
    <dgm:cxn modelId="{33C5EBCD-7849-4E10-885F-B271F77864B3}" type="presParOf" srcId="{9C0CD981-713F-47B3-AE2F-2963F2684A6F}" destId="{96773A7D-3367-4F53-A2D2-EA5770AFFDB3}" srcOrd="0" destOrd="0" presId="urn:microsoft.com/office/officeart/2008/layout/VerticalCurvedList"/>
    <dgm:cxn modelId="{59AD2B20-BE2B-453F-9C41-8BA5F7826B59}" type="presParOf" srcId="{96773A7D-3367-4F53-A2D2-EA5770AFFDB3}" destId="{F31B7103-6E88-4DB9-9888-CB9E0B3FEEF8}" srcOrd="0" destOrd="0" presId="urn:microsoft.com/office/officeart/2008/layout/VerticalCurvedList"/>
    <dgm:cxn modelId="{212B3C90-E22A-479A-B01C-A5D05570AE32}" type="presParOf" srcId="{F31B7103-6E88-4DB9-9888-CB9E0B3FEEF8}" destId="{F7A92DE4-3445-4B9B-AF3D-F2DA6F69C25D}" srcOrd="0" destOrd="0" presId="urn:microsoft.com/office/officeart/2008/layout/VerticalCurvedList"/>
    <dgm:cxn modelId="{87D6DA0B-F28B-4A35-9D1F-CFB2DA13B5F7}" type="presParOf" srcId="{F31B7103-6E88-4DB9-9888-CB9E0B3FEEF8}" destId="{EF104B90-7E69-4918-A202-E6F91FC6E413}" srcOrd="1" destOrd="0" presId="urn:microsoft.com/office/officeart/2008/layout/VerticalCurvedList"/>
    <dgm:cxn modelId="{A4EFC41D-2CC2-4131-A651-8175ED037A3E}" type="presParOf" srcId="{F31B7103-6E88-4DB9-9888-CB9E0B3FEEF8}" destId="{F5A5022A-2B1C-4F3B-B289-BC099E9CE92F}" srcOrd="2" destOrd="0" presId="urn:microsoft.com/office/officeart/2008/layout/VerticalCurvedList"/>
    <dgm:cxn modelId="{195B2A14-BB8D-486B-8F2E-8BAC8ABC1868}" type="presParOf" srcId="{F31B7103-6E88-4DB9-9888-CB9E0B3FEEF8}" destId="{F16BA6F4-95DE-4E28-BF94-6459A70C4A6D}" srcOrd="3" destOrd="0" presId="urn:microsoft.com/office/officeart/2008/layout/VerticalCurvedList"/>
    <dgm:cxn modelId="{265D27E8-1917-49A6-99E5-DCA7A1B43578}" type="presParOf" srcId="{96773A7D-3367-4F53-A2D2-EA5770AFFDB3}" destId="{F036299F-AF4D-4DAF-ABF5-87E8CC3FEF1B}" srcOrd="1" destOrd="0" presId="urn:microsoft.com/office/officeart/2008/layout/VerticalCurvedList"/>
    <dgm:cxn modelId="{DD9984FB-83D3-4067-A77F-466DD887B589}" type="presParOf" srcId="{96773A7D-3367-4F53-A2D2-EA5770AFFDB3}" destId="{40B95986-31F6-48A6-A8D8-D04AC3BEDA92}" srcOrd="2" destOrd="0" presId="urn:microsoft.com/office/officeart/2008/layout/VerticalCurvedList"/>
    <dgm:cxn modelId="{DF719515-D0A5-4E2D-BB0D-D9AB4D6D0DC3}" type="presParOf" srcId="{40B95986-31F6-48A6-A8D8-D04AC3BEDA92}" destId="{112F553D-60C2-4CC4-948D-0369F51C4DB0}" srcOrd="0" destOrd="0" presId="urn:microsoft.com/office/officeart/2008/layout/VerticalCurvedList"/>
    <dgm:cxn modelId="{A59C3DFB-FD30-4E25-BEFD-39E260D4E714}" type="presParOf" srcId="{96773A7D-3367-4F53-A2D2-EA5770AFFDB3}" destId="{A1781B13-DE10-4169-ABDE-0384026A6B34}" srcOrd="3" destOrd="0" presId="urn:microsoft.com/office/officeart/2008/layout/VerticalCurvedList"/>
    <dgm:cxn modelId="{08DE9AFA-1893-4627-96A9-874F3BFFDED0}" type="presParOf" srcId="{96773A7D-3367-4F53-A2D2-EA5770AFFDB3}" destId="{65CD74A9-3E7B-49D7-95DD-EB8B72D6CA84}" srcOrd="4" destOrd="0" presId="urn:microsoft.com/office/officeart/2008/layout/VerticalCurvedList"/>
    <dgm:cxn modelId="{E6F65C39-F99B-490E-8919-DA2AFC305559}" type="presParOf" srcId="{65CD74A9-3E7B-49D7-95DD-EB8B72D6CA84}" destId="{2741B69B-255D-4143-BECE-5BD9035A4FC6}" srcOrd="0" destOrd="0" presId="urn:microsoft.com/office/officeart/2008/layout/VerticalCurvedList"/>
    <dgm:cxn modelId="{3A725150-40DA-4F7D-A07D-C6C8B7AA6B63}" type="presParOf" srcId="{96773A7D-3367-4F53-A2D2-EA5770AFFDB3}" destId="{7DCEBD2C-792F-484E-9C96-926E03F540ED}" srcOrd="5" destOrd="0" presId="urn:microsoft.com/office/officeart/2008/layout/VerticalCurvedList"/>
    <dgm:cxn modelId="{CAFC67F5-6D08-4137-BF36-3C9E011E090D}" type="presParOf" srcId="{96773A7D-3367-4F53-A2D2-EA5770AFFDB3}" destId="{8E391AE5-35EA-4A7F-ACFF-6E662A0BD046}" srcOrd="6" destOrd="0" presId="urn:microsoft.com/office/officeart/2008/layout/VerticalCurvedList"/>
    <dgm:cxn modelId="{02C61660-A45A-42A9-BE54-4B9F059C211B}" type="presParOf" srcId="{8E391AE5-35EA-4A7F-ACFF-6E662A0BD046}" destId="{EB133F34-59A3-4639-B813-3EF5396EC28B}" srcOrd="0" destOrd="0" presId="urn:microsoft.com/office/officeart/2008/layout/VerticalCurvedList"/>
    <dgm:cxn modelId="{1043B108-08E6-4C83-8DBB-B9791CE96D36}" type="presParOf" srcId="{96773A7D-3367-4F53-A2D2-EA5770AFFDB3}" destId="{88F378EC-C3F8-47CD-AEFF-49BA634320FB}" srcOrd="7" destOrd="0" presId="urn:microsoft.com/office/officeart/2008/layout/VerticalCurvedList"/>
    <dgm:cxn modelId="{965ADCD4-010E-46A0-B978-BDCF35C017C2}" type="presParOf" srcId="{96773A7D-3367-4F53-A2D2-EA5770AFFDB3}" destId="{0C1D6B2A-9239-4220-B9D4-EF24FF044C0E}" srcOrd="8" destOrd="0" presId="urn:microsoft.com/office/officeart/2008/layout/VerticalCurvedList"/>
    <dgm:cxn modelId="{7D7AADEB-CA91-4C30-AF28-86A8D384F377}" type="presParOf" srcId="{0C1D6B2A-9239-4220-B9D4-EF24FF044C0E}" destId="{A6FEC19F-0F90-4EC7-BB21-E0ADFEFFA617}" srcOrd="0" destOrd="0" presId="urn:microsoft.com/office/officeart/2008/layout/VerticalCurvedList"/>
    <dgm:cxn modelId="{CE43994F-6D29-48A9-AA50-1339276DFD1D}" type="presParOf" srcId="{96773A7D-3367-4F53-A2D2-EA5770AFFDB3}" destId="{CAE44C5F-81A1-4D30-8D3F-2E663ECAC700}" srcOrd="9" destOrd="0" presId="urn:microsoft.com/office/officeart/2008/layout/VerticalCurvedList"/>
    <dgm:cxn modelId="{EFC32B37-E4C8-4ABA-9154-27FDE77F2087}" type="presParOf" srcId="{96773A7D-3367-4F53-A2D2-EA5770AFFDB3}" destId="{053E2699-E7D5-4B6C-A824-2ED732C32228}" srcOrd="10" destOrd="0" presId="urn:microsoft.com/office/officeart/2008/layout/VerticalCurvedList"/>
    <dgm:cxn modelId="{71CE4E5E-6F2A-4DE7-AF08-E612771E484F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8236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3162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3162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8210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2569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29. </a:t>
          </a:r>
          <a:r>
            <a:rPr lang="cs-CZ" sz="2000" b="1" kern="1200" dirty="0" smtClean="0"/>
            <a:t>ledna 2014</a:t>
          </a:r>
          <a:endParaRPr lang="cs-CZ" sz="2000" b="1" kern="1200" dirty="0"/>
        </a:p>
      </dsp:txBody>
      <dsp:txXfrm>
        <a:off x="585659" y="72569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67617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1976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1976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27023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1382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1382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86430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237926"/>
          <a:ext cx="5849872" cy="9361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VY_32_INOVACE_20_FRANCOUZSKÁ REVOLUCE A NAPOLEONSKÉ VÁLKY </a:t>
          </a:r>
          <a:r>
            <a:rPr lang="cs-CZ" sz="2000" b="0" kern="1200" dirty="0" smtClean="0"/>
            <a:t>- OPAKOVÁNÍ – RISKUJ!</a:t>
          </a:r>
          <a:endParaRPr lang="cs-CZ" sz="2000" kern="1200" dirty="0" smtClean="0"/>
        </a:p>
      </dsp:txBody>
      <dsp:txXfrm>
        <a:off x="301774" y="2237926"/>
        <a:ext cx="5849872" cy="936103"/>
      </dsp:txXfrm>
    </dsp:sp>
    <dsp:sp modelId="{D00E28E9-7A94-4DBE-BF47-6DC8F169B300}">
      <dsp:nvSpPr>
        <dsp:cNvPr id="0" name=""/>
        <dsp:cNvSpPr/>
      </dsp:nvSpPr>
      <dsp:spPr>
        <a:xfrm>
          <a:off x="54168" y="245837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B213A220-D4F0-480B-9A41-478C2C46C4F1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85464DCE-8622-4D36-90E7-920F42F50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k písemce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48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812856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1.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620727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Příčiny francouzské revoluce </a:t>
                      </a:r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Průběh francouzské revoluce I. 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Průběh francouzské revoluce II.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Napoleonské války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Vídeňský</a:t>
                      </a: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kongres a empír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u="sng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u="sng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hlinkClick r:id="rId22" action="ppaction://hlinksldjump"/>
                        </a:rPr>
                        <a:t>1 000</a:t>
                      </a:r>
                      <a:endParaRPr lang="cs-CZ" sz="2000" b="1" u="sng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měl skutečně moc ve Francii před revolucí?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revoluce </a:t>
            </a:r>
            <a:r>
              <a:rPr lang="cs-CZ" b="1" dirty="0" smtClean="0"/>
              <a:t>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Který jediný stav byl zdaněn?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Dvě příčiny revoluce ve Francii: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UHKIV0L0\MC900379903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636912"/>
            <a:ext cx="5497554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72462" cy="345122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Tři důvody vysokého státního dluhu Francie: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přesně začala revoluce ve Francii? – přesné datum!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Čím začala revoluce ve Francii? </a:t>
            </a:r>
            <a:endParaRPr lang="cs-CZ" sz="44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Průběh francouzské revoluce I.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653136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Napiš jméno popraveného francouzského krále: 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2492896"/>
            <a:ext cx="9201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Řekni, co znamenalo zrušení stavovských privilegií: 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Sděl tři body z Deklarace práv občana: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I.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-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byla manželka Ludvíka XVI.?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bylo vyhlášeno po popravě krále?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Průběh francouzské revoluce II.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2348880"/>
            <a:ext cx="6449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Kdo představoval v politice pravici? 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představoval nejradikálnější levici?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stál v čele jakobínů? 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Při jaké příležitosti poprvé slyšíme o Napoleonovi</a:t>
            </a:r>
            <a:r>
              <a:rPr lang="cs-CZ" sz="3200" b="1" dirty="0" smtClean="0">
                <a:solidFill>
                  <a:schemeClr val="tx1"/>
                </a:solidFill>
              </a:rPr>
              <a:t>?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války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války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274734" y="2060848"/>
            <a:ext cx="6439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Kým se stává Napoleon v roce 1804?</a:t>
            </a:r>
            <a:endParaRPr lang="cs-CZ" sz="3200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Kdo bojoval proti Napoleonovi u </a:t>
            </a:r>
            <a:r>
              <a:rPr lang="cs-CZ" sz="3200" b="1" dirty="0" err="1" smtClean="0">
                <a:solidFill>
                  <a:schemeClr val="tx1"/>
                </a:solidFill>
              </a:rPr>
              <a:t>Trafalgaru</a:t>
            </a:r>
            <a:r>
              <a:rPr lang="cs-CZ" sz="3200" b="1" dirty="0" smtClean="0">
                <a:solidFill>
                  <a:schemeClr val="tx1"/>
                </a:solidFill>
              </a:rPr>
              <a:t>?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války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Jména tří císařů z bitvy u Slavkova: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války </a:t>
            </a:r>
            <a:r>
              <a:rPr lang="cs-CZ" b="1" dirty="0" smtClean="0"/>
              <a:t>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Jména států bojujících proti Francii u Lipska: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</a:t>
            </a:r>
            <a:r>
              <a:rPr lang="cs-CZ" b="1" dirty="0" smtClean="0"/>
              <a:t>války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Vídeňský kongres a empír–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  <p:pic>
        <p:nvPicPr>
          <p:cNvPr id="7" name="Picture 2" descr="C:\Users\raduška\AppData\Local\Microsoft\Windows\Temporary Internet Files\Content.IE5\UHKIV0L0\MC900379903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2636912"/>
            <a:ext cx="5497554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</a:t>
            </a:r>
            <a:r>
              <a:rPr lang="cs-CZ" sz="3200" b="1" dirty="0" smtClean="0">
                <a:solidFill>
                  <a:schemeClr val="tx1"/>
                </a:solidFill>
              </a:rPr>
              <a:t>vůdčího představitele kongresu: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Vídeňský kongres a </a:t>
            </a:r>
            <a:r>
              <a:rPr lang="cs-CZ" b="1" dirty="0" smtClean="0"/>
              <a:t>empír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Hlavní cíl kongresu: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Vídeňský kongres a empír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to je empír? </a:t>
            </a:r>
            <a:endParaRPr lang="cs-CZ" sz="3200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Vídeňský kongres a </a:t>
            </a:r>
            <a:r>
              <a:rPr lang="cs-CZ" b="1" dirty="0" smtClean="0"/>
              <a:t>empír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Vídeňský kongres a empír </a:t>
            </a:r>
            <a:r>
              <a:rPr lang="cs-CZ" b="1" dirty="0" smtClean="0"/>
              <a:t>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  <p:pic>
        <p:nvPicPr>
          <p:cNvPr id="6" name="Picture 2" descr="C:\Users\raduška\AppData\Local\Microsoft\Windows\Temporary Internet Files\Content.IE5\UHKIV0L0\MC900379903[1].wmf">
            <a:hlinkClick r:id="" action="ppaction://hlinkshowjump?jump=lastslideviewe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2636912"/>
            <a:ext cx="5497554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panovník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780928"/>
            <a:ext cx="7408862" cy="1040979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měšťanstvo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</a:t>
            </a:r>
            <a:r>
              <a:rPr lang="cs-CZ" b="1" dirty="0" smtClean="0"/>
              <a:t>revoluce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revoluce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3429000"/>
            <a:ext cx="69012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Neúroda, vysoký státní dluh</a:t>
            </a:r>
            <a:endParaRPr lang="cs-CZ" sz="4400" b="1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132856"/>
            <a:ext cx="7408862" cy="3993307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prohrané války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ztráta </a:t>
            </a:r>
            <a:r>
              <a:rPr lang="cs-CZ" sz="4000" b="1" dirty="0" smtClean="0">
                <a:solidFill>
                  <a:srgbClr val="FF0000"/>
                </a:solidFill>
              </a:rPr>
              <a:t>kolonií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nákladný </a:t>
            </a:r>
            <a:r>
              <a:rPr lang="cs-CZ" sz="4000" b="1" dirty="0" smtClean="0">
                <a:solidFill>
                  <a:srgbClr val="FF0000"/>
                </a:solidFill>
              </a:rPr>
              <a:t>život královského dvora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</a:rPr>
              <a:t>finance </a:t>
            </a:r>
            <a:r>
              <a:rPr lang="cs-CZ" sz="4000" b="1" dirty="0" smtClean="0">
                <a:solidFill>
                  <a:srgbClr val="FF0000"/>
                </a:solidFill>
              </a:rPr>
              <a:t>na zbytečné úřady pro známé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francouzské revoluce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-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1988841"/>
            <a:ext cx="7408862" cy="3960440"/>
          </a:xfrm>
        </p:spPr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14. července 1789 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Dobytím Bastily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smtClean="0"/>
              <a:t>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03848" y="2924944"/>
            <a:ext cx="21275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Ludvík XVI.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89807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Rovnost všech lidí před zákonem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- 4 000 -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2060848"/>
            <a:ext cx="7408862" cy="4065315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osobní svoboda, právo na majetek, rovnost před zákonem, svoboda slova, vyznání a shromažďování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</a:t>
            </a:r>
            <a:r>
              <a:rPr lang="cs-CZ" b="1" dirty="0" smtClean="0"/>
              <a:t>.</a:t>
            </a:r>
            <a:br>
              <a:rPr lang="cs-CZ" b="1" dirty="0" smtClean="0"/>
            </a:br>
            <a:r>
              <a:rPr lang="cs-CZ" b="1" dirty="0" smtClean="0"/>
              <a:t>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Marie Antoinetta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  </a:t>
            </a:r>
            <a:r>
              <a:rPr lang="cs-CZ" b="1" dirty="0" smtClean="0"/>
              <a:t>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republika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Průběh francouzské revoluce II.</a:t>
            </a:r>
            <a:br>
              <a:rPr lang="cs-CZ" sz="3200" b="1" dirty="0" smtClean="0"/>
            </a:br>
            <a:r>
              <a:rPr lang="cs-CZ" sz="3200" b="1" dirty="0" smtClean="0"/>
              <a:t> </a:t>
            </a:r>
            <a:r>
              <a:rPr lang="cs-CZ" sz="3200" b="1" dirty="0" smtClean="0"/>
              <a:t>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2674939"/>
            <a:ext cx="7408862" cy="970086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Konzervativci, proti změnám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Průběh francouzské revoluce II.</a:t>
            </a:r>
            <a:br>
              <a:rPr lang="cs-CZ" b="1" dirty="0" smtClean="0"/>
            </a:br>
            <a:r>
              <a:rPr lang="cs-CZ" b="1" dirty="0" smtClean="0"/>
              <a:t>- 3 000 -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jakobíni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Průběh francouzské revoluce II.</a:t>
            </a:r>
            <a:br>
              <a:rPr lang="cs-CZ" sz="3200" b="1" dirty="0" smtClean="0"/>
            </a:br>
            <a:r>
              <a:rPr lang="cs-CZ" sz="3200" b="1" dirty="0" smtClean="0"/>
              <a:t>- </a:t>
            </a:r>
            <a:r>
              <a:rPr lang="cs-CZ" sz="3200" b="1" dirty="0" smtClean="0"/>
              <a:t>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538" y="4437112"/>
            <a:ext cx="7408862" cy="1689051"/>
          </a:xfrm>
        </p:spPr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M. </a:t>
            </a:r>
            <a:r>
              <a:rPr lang="cs-CZ" sz="4000" b="1" dirty="0" err="1" smtClean="0">
                <a:solidFill>
                  <a:srgbClr val="FF0000"/>
                </a:solidFill>
              </a:rPr>
              <a:t>Robespierre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Průběh francouzské revoluce II.</a:t>
            </a:r>
            <a:br>
              <a:rPr lang="cs-CZ" sz="3200" b="1" dirty="0" smtClean="0"/>
            </a:br>
            <a:r>
              <a:rPr lang="cs-CZ" sz="3200" b="1" dirty="0" smtClean="0"/>
              <a:t>-</a:t>
            </a:r>
            <a:r>
              <a:rPr lang="cs-CZ" sz="3200" b="1" dirty="0" smtClean="0"/>
              <a:t> </a:t>
            </a:r>
            <a:r>
              <a:rPr lang="cs-CZ" sz="3200" b="1" dirty="0" smtClean="0"/>
              <a:t>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Potlačení monarchistického povstání - 1795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Napoleonské války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1 000 </a:t>
            </a:r>
            <a:r>
              <a:rPr lang="cs-CZ" sz="3200" b="1" dirty="0" smtClean="0"/>
              <a:t>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císařem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Napoleonské </a:t>
            </a:r>
            <a:r>
              <a:rPr lang="cs-CZ" b="1" dirty="0" smtClean="0"/>
              <a:t>války</a:t>
            </a:r>
            <a:br>
              <a:rPr lang="cs-CZ" b="1" dirty="0" smtClean="0"/>
            </a:br>
            <a:r>
              <a:rPr lang="cs-CZ" b="1" dirty="0" smtClean="0"/>
              <a:t>- 2 000 -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admirál Nelson  (VB)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Napoleonské války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Napoleon I., František II., Alexandr I.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Napoleonské války </a:t>
            </a:r>
            <a:r>
              <a:rPr lang="cs-CZ" sz="3200" b="1" dirty="0" smtClean="0"/>
              <a:t>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Rakousko, Prusko, Rusko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Napoleonské války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rakouský kancléř </a:t>
            </a:r>
            <a:r>
              <a:rPr lang="cs-CZ" sz="4000" b="1" dirty="0" err="1" smtClean="0">
                <a:solidFill>
                  <a:srgbClr val="FF0000"/>
                </a:solidFill>
              </a:rPr>
              <a:t>Metternich</a:t>
            </a: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Vídeňský kongres a empír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návrat před rok 1789, návrat všech panovníků na trůn, Ludvíků ve Francii také 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Vídeňský kongres a empír </a:t>
            </a:r>
            <a:r>
              <a:rPr lang="cs-CZ" b="1" dirty="0" smtClean="0"/>
              <a:t>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Vídeňský kongres a empír </a:t>
            </a:r>
            <a:r>
              <a:rPr lang="cs-CZ" b="1" dirty="0" smtClean="0"/>
              <a:t>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339752" y="3068960"/>
            <a:ext cx="5040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Umělecký sloh Napoleona I.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726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8 pro základní školy</a:t>
            </a:r>
            <a:r>
              <a:rPr lang="cs-CZ" sz="3200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  <a:latin typeface="+mj-lt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Obrázky použity z galerie office. </a:t>
            </a:r>
          </a:p>
          <a:p>
            <a:pPr marL="0" indent="0">
              <a:buNone/>
            </a:pPr>
            <a:endParaRPr lang="cs-CZ" sz="17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187</TotalTime>
  <Words>837</Words>
  <Application>Microsoft Office PowerPoint</Application>
  <PresentationFormat>Předvádění na obrazovce (4:3)</PresentationFormat>
  <Paragraphs>241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Motiv1</vt:lpstr>
      <vt:lpstr>Základní škola a Mateřská škola Bílá Třemešná, okres Trutnov</vt:lpstr>
      <vt:lpstr>Anotace</vt:lpstr>
      <vt:lpstr>Anotace ke hře</vt:lpstr>
      <vt:lpstr>Snímek 4</vt:lpstr>
      <vt:lpstr>Příčiny francouzské revoluce - 1000</vt:lpstr>
      <vt:lpstr>Příčiny francouzské revoluce  – 2 000</vt:lpstr>
      <vt:lpstr>Příčiny francouzské revoluce  – 3 000</vt:lpstr>
      <vt:lpstr>Příčiny francouzské revoluce  – 4 000</vt:lpstr>
      <vt:lpstr>Příčiny francouzské revoluce  – 5 000</vt:lpstr>
      <vt:lpstr>Průběh francouzské revoluce I.   – 1 000</vt:lpstr>
      <vt:lpstr>  Průběh francouzské revoluce I.  – 2 000</vt:lpstr>
      <vt:lpstr>Průběh francouzské revoluce I.   – 3 000</vt:lpstr>
      <vt:lpstr>Průběh francouzské revoluce I.   – 4 000</vt:lpstr>
      <vt:lpstr>Průběh francouzské revoluce I.   - 5 000</vt:lpstr>
      <vt:lpstr>Průběh francouzské revoluce II. – 1 000</vt:lpstr>
      <vt:lpstr> Průběh francouzské revoluce II. – 2 000</vt:lpstr>
      <vt:lpstr>Průběh francouzské revoluce II. – 3 000</vt:lpstr>
      <vt:lpstr>Průběh francouzské revoluce II.  – 4 000</vt:lpstr>
      <vt:lpstr>Průběh francouzské revoluce II.  – 5 000</vt:lpstr>
      <vt:lpstr>Napoleonské války – 1 000</vt:lpstr>
      <vt:lpstr>Napoleonské války – 2 000</vt:lpstr>
      <vt:lpstr>Napoleonské války – 3 000</vt:lpstr>
      <vt:lpstr>Napoleonské války – 4 000</vt:lpstr>
      <vt:lpstr>Napoleonské války – 5 000</vt:lpstr>
      <vt:lpstr>Vídeňský kongres a empír– 1 000</vt:lpstr>
      <vt:lpstr>Vídeňský kongres a empír – 2 000</vt:lpstr>
      <vt:lpstr>Vídeňský kongres a empír – 3 000</vt:lpstr>
      <vt:lpstr>Vídeňský kongres a empír – 4 000</vt:lpstr>
      <vt:lpstr>Vídeňský kongres a empír – 5 000</vt:lpstr>
      <vt:lpstr>Příčiny francouzské revoluce  – 1 000 - odpověď</vt:lpstr>
      <vt:lpstr>Příčiny francouzské revoluce  – 2 000 - odpověď</vt:lpstr>
      <vt:lpstr>Příčiny francouzské revoluce   – 3 000 - odpověď</vt:lpstr>
      <vt:lpstr>Příčiny francouzské revoluce  - 5 000 - odpověď</vt:lpstr>
      <vt:lpstr>Průběh francouzské revoluce I.  – 1 000 - odpověď</vt:lpstr>
      <vt:lpstr>Průběh francouzské revoluce I.  – 2 000 - odpověď</vt:lpstr>
      <vt:lpstr>Průběh francouzské revoluce I.  – 3 000 - odpověď</vt:lpstr>
      <vt:lpstr>Průběh francouzské revoluce I. - 4 000 - odpověď</vt:lpstr>
      <vt:lpstr>Průběh francouzské revoluce I. – 5 000 - odpověď</vt:lpstr>
      <vt:lpstr>Průběh francouzské revoluce II.   – 1 000 - odpověď</vt:lpstr>
      <vt:lpstr>Průběh francouzské revoluce II.  – 2 000 - odpověď</vt:lpstr>
      <vt:lpstr>Průběh francouzské revoluce II. - 3 000 - odpověď</vt:lpstr>
      <vt:lpstr> Průběh francouzské revoluce II. - 4 000 - odpověď</vt:lpstr>
      <vt:lpstr>Průběh francouzské revoluce II. - 5 000 - odpověď</vt:lpstr>
      <vt:lpstr>Napoleonské války – 1 000 - odpověď</vt:lpstr>
      <vt:lpstr>Napoleonské války - 2 000 - odpověď</vt:lpstr>
      <vt:lpstr>Napoleonské války – 3 000 - odpověď</vt:lpstr>
      <vt:lpstr>Napoleonské války – 4 000 - odpověď</vt:lpstr>
      <vt:lpstr> Napoleonské války – 5 000 - odpověď</vt:lpstr>
      <vt:lpstr>Vídeňský kongres a empír – 2 000 - odpověď</vt:lpstr>
      <vt:lpstr>Vídeňský kongres a empír – 3 000 - odpověď</vt:lpstr>
      <vt:lpstr>Vídeňský kongres a empír – 4 000 - odpověď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Francouzská revoluce a napoleonské války - opakování - Riskuj!</dc:title>
  <dc:creator>Mgr. Jiří Lux</dc:creator>
  <cp:lastModifiedBy>Jiri</cp:lastModifiedBy>
  <cp:revision>122</cp:revision>
  <dcterms:created xsi:type="dcterms:W3CDTF">2013-11-19T21:22:42Z</dcterms:created>
  <dcterms:modified xsi:type="dcterms:W3CDTF">2014-01-28T20:19:33Z</dcterms:modified>
</cp:coreProperties>
</file>