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22" r:id="rId1"/>
  </p:sldMasterIdLst>
  <p:sldIdLst>
    <p:sldId id="268" r:id="rId2"/>
    <p:sldId id="256" r:id="rId3"/>
    <p:sldId id="272" r:id="rId4"/>
    <p:sldId id="273" r:id="rId5"/>
    <p:sldId id="281" r:id="rId6"/>
    <p:sldId id="270" r:id="rId7"/>
    <p:sldId id="280" r:id="rId8"/>
    <p:sldId id="277" r:id="rId9"/>
    <p:sldId id="278" r:id="rId10"/>
    <p:sldId id="279" r:id="rId11"/>
    <p:sldId id="271" r:id="rId12"/>
    <p:sldId id="275" r:id="rId13"/>
    <p:sldId id="276" r:id="rId14"/>
    <p:sldId id="266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70" d="100"/>
          <a:sy n="70" d="100"/>
        </p:scale>
        <p:origin x="139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47" y="1122363"/>
            <a:ext cx="7773308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3602038"/>
            <a:ext cx="7773308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361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933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933" y="657227"/>
            <a:ext cx="7300134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1933" y="3602039"/>
            <a:ext cx="730013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308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2088320"/>
            <a:ext cx="3829503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2088320"/>
            <a:ext cx="3820616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668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5427" y="2088320"/>
            <a:ext cx="3600326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346" y="2912232"/>
            <a:ext cx="3830406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9230" y="2088320"/>
            <a:ext cx="359143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12232"/>
            <a:ext cx="3821518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092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944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914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2949178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8548" y="609600"/>
            <a:ext cx="4642119" cy="5181600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7921" y="2971801"/>
            <a:ext cx="2949178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448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416760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49932" y="758881"/>
            <a:ext cx="2966938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971800"/>
            <a:ext cx="4171242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783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4289373"/>
            <a:ext cx="7775673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355" y="621322"/>
            <a:ext cx="7775673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74499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121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4204820"/>
            <a:ext cx="776532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0429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5" y="4204821"/>
            <a:ext cx="776532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extBox 9"/>
          <p:cNvSpPr txBox="1"/>
          <p:nvPr/>
        </p:nvSpPr>
        <p:spPr>
          <a:xfrm>
            <a:off x="505245" y="641749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46721" y="307337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06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2126943"/>
            <a:ext cx="7766495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650556"/>
            <a:ext cx="776532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4413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5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88320"/>
            <a:ext cx="2474217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911624"/>
            <a:ext cx="2474217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3658" y="2088320"/>
            <a:ext cx="2473919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3659" y="2911624"/>
            <a:ext cx="247486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088320"/>
            <a:ext cx="246840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2260" y="2911624"/>
            <a:ext cx="2468408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2437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7" y="3989147"/>
            <a:ext cx="247421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19015" y="2092235"/>
            <a:ext cx="220503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7" y="4565409"/>
            <a:ext cx="2474216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26" y="3989147"/>
            <a:ext cx="247423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092235"/>
            <a:ext cx="2197894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565408"/>
            <a:ext cx="2475252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0067" y="3989147"/>
            <a:ext cx="246742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14603" y="2092235"/>
            <a:ext cx="219908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973" y="4565410"/>
            <a:ext cx="2470694" cy="122579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9352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2318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0"/>
            <a:ext cx="1906993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6" y="609600"/>
            <a:ext cx="5744029" cy="51816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529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96064"/>
            <a:ext cx="776532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6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3391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323" r:id="rId1"/>
    <p:sldLayoutId id="2147484324" r:id="rId2"/>
    <p:sldLayoutId id="2147484325" r:id="rId3"/>
    <p:sldLayoutId id="2147484326" r:id="rId4"/>
    <p:sldLayoutId id="2147484327" r:id="rId5"/>
    <p:sldLayoutId id="2147484328" r:id="rId6"/>
    <p:sldLayoutId id="2147484329" r:id="rId7"/>
    <p:sldLayoutId id="2147484330" r:id="rId8"/>
    <p:sldLayoutId id="2147484331" r:id="rId9"/>
    <p:sldLayoutId id="2147484332" r:id="rId10"/>
    <p:sldLayoutId id="2147484333" r:id="rId11"/>
    <p:sldLayoutId id="2147484334" r:id="rId12"/>
    <p:sldLayoutId id="2147484335" r:id="rId13"/>
    <p:sldLayoutId id="2147484336" r:id="rId14"/>
    <p:sldLayoutId id="2147484337" r:id="rId15"/>
    <p:sldLayoutId id="2147484338" r:id="rId16"/>
    <p:sldLayoutId id="214748433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589240"/>
            <a:ext cx="4536504" cy="99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5332673"/>
              </p:ext>
            </p:extLst>
          </p:nvPr>
        </p:nvGraphicFramePr>
        <p:xfrm>
          <a:off x="1043608" y="1124744"/>
          <a:ext cx="6792416" cy="3312368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1584176"/>
                <a:gridCol w="5208240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VY_32_INOVACE_KRISTINA_EPPICHOVA_LITERATURA_STAROVEKU_RECKA_TRAGEDIE_A_KOMEDIE_14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Český jazyk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a literatura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Literatura starověku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Literatura starověkého Řecka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Kristina Eppichová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16. 11. 2013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98904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vytvořená 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programu MS 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PowerPoint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předkládá žákům informace o základních řeckých dramatických žánrech, tragédii a komedii.</a:t>
                      </a:r>
                      <a:endParaRPr lang="cs-CZ" sz="1000" i="1" baseline="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5956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400" dirty="0" smtClean="0"/>
              <a:t>Řecká tragédie a komedie</a:t>
            </a:r>
            <a:endParaRPr lang="cs-CZ" sz="6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Literatura starověku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Drama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kolébkou starověké Řecko</a:t>
            </a:r>
            <a:endParaRPr lang="cs-CZ" sz="3200" dirty="0"/>
          </a:p>
          <a:p>
            <a:r>
              <a:rPr lang="cs-CZ" sz="3200" dirty="0"/>
              <a:t>zpočátku náboženský </a:t>
            </a:r>
            <a:r>
              <a:rPr lang="cs-CZ" sz="3200" dirty="0" smtClean="0"/>
              <a:t>ráz</a:t>
            </a:r>
            <a:endParaRPr lang="cs-CZ" sz="3200" dirty="0"/>
          </a:p>
          <a:p>
            <a:r>
              <a:rPr lang="cs-CZ" sz="3200" dirty="0"/>
              <a:t>o</a:t>
            </a:r>
            <a:r>
              <a:rPr lang="cs-CZ" sz="3200" dirty="0" smtClean="0"/>
              <a:t>slavy na počest </a:t>
            </a:r>
            <a:r>
              <a:rPr lang="cs-CZ" sz="3200" dirty="0"/>
              <a:t>boha Dionýsa</a:t>
            </a:r>
          </a:p>
          <a:p>
            <a:endParaRPr lang="cs-CZ" sz="3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6209" y="2087563"/>
            <a:ext cx="3308582" cy="3703637"/>
          </a:xfrm>
        </p:spPr>
      </p:pic>
      <p:sp>
        <p:nvSpPr>
          <p:cNvPr id="4" name="TextovéPole 3"/>
          <p:cNvSpPr txBox="1"/>
          <p:nvPr/>
        </p:nvSpPr>
        <p:spPr>
          <a:xfrm>
            <a:off x="4886209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2731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Tragédie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effectLst/>
              </a:rPr>
              <a:t>Dionýsovi průvodci</a:t>
            </a:r>
          </a:p>
          <a:p>
            <a:pPr lvl="1"/>
            <a:r>
              <a:rPr lang="cs-CZ" sz="3000" dirty="0" err="1">
                <a:effectLst/>
              </a:rPr>
              <a:t>s</a:t>
            </a:r>
            <a:r>
              <a:rPr lang="cs-CZ" sz="3000" dirty="0" err="1" smtClean="0">
                <a:effectLst/>
              </a:rPr>
              <a:t>atyrové</a:t>
            </a:r>
            <a:endParaRPr lang="cs-CZ" sz="3000" dirty="0" smtClean="0">
              <a:effectLst/>
            </a:endParaRPr>
          </a:p>
          <a:p>
            <a:pPr lvl="2"/>
            <a:r>
              <a:rPr lang="cs-CZ" sz="2800" dirty="0">
                <a:effectLst/>
              </a:rPr>
              <a:t>k</a:t>
            </a:r>
            <a:r>
              <a:rPr lang="cs-CZ" sz="2800" dirty="0" smtClean="0">
                <a:effectLst/>
              </a:rPr>
              <a:t>ozlí kůže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060478"/>
            <a:ext cx="2478845" cy="3730723"/>
          </a:xfrm>
        </p:spPr>
      </p:pic>
      <p:sp>
        <p:nvSpPr>
          <p:cNvPr id="6" name="TextovéPole 5"/>
          <p:cNvSpPr txBox="1"/>
          <p:nvPr/>
        </p:nvSpPr>
        <p:spPr>
          <a:xfrm>
            <a:off x="5292080" y="5791201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833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tragédie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>
                <a:effectLst/>
              </a:rPr>
              <a:t>obřadní písně  na Dionýsovu počest</a:t>
            </a:r>
          </a:p>
          <a:p>
            <a:pPr lvl="1"/>
            <a:r>
              <a:rPr lang="cs-CZ" sz="3000" dirty="0" smtClean="0">
                <a:effectLst/>
              </a:rPr>
              <a:t>tzv</a:t>
            </a:r>
            <a:r>
              <a:rPr lang="cs-CZ" sz="3000" dirty="0">
                <a:effectLst/>
              </a:rPr>
              <a:t>. kozlí </a:t>
            </a:r>
            <a:r>
              <a:rPr lang="cs-CZ" sz="3000" dirty="0" smtClean="0">
                <a:effectLst/>
              </a:rPr>
              <a:t>zpěvy</a:t>
            </a:r>
          </a:p>
          <a:p>
            <a:pPr lvl="2"/>
            <a:r>
              <a:rPr lang="cs-CZ" sz="2800" dirty="0" err="1" smtClean="0">
                <a:effectLst/>
              </a:rPr>
              <a:t>tragos</a:t>
            </a:r>
            <a:r>
              <a:rPr lang="cs-CZ" sz="2800" dirty="0" smtClean="0">
                <a:effectLst/>
              </a:rPr>
              <a:t> = kozel</a:t>
            </a:r>
          </a:p>
          <a:p>
            <a:pPr lvl="2"/>
            <a:r>
              <a:rPr lang="cs-CZ" sz="2800" dirty="0" err="1">
                <a:effectLst/>
              </a:rPr>
              <a:t>o</a:t>
            </a:r>
            <a:r>
              <a:rPr lang="cs-CZ" sz="2800" dirty="0" err="1" smtClean="0">
                <a:effectLst/>
              </a:rPr>
              <a:t>idé</a:t>
            </a:r>
            <a:r>
              <a:rPr lang="cs-CZ" sz="2800" dirty="0" smtClean="0">
                <a:effectLst/>
              </a:rPr>
              <a:t> = zpěv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5533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tragédie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effectLst/>
              </a:rPr>
              <a:t>děj budovaný na příběhu známém z mytologie </a:t>
            </a:r>
            <a:endParaRPr lang="cs-CZ" sz="3200" dirty="0" smtClean="0">
              <a:effectLst/>
            </a:endParaRPr>
          </a:p>
          <a:p>
            <a:r>
              <a:rPr lang="cs-CZ" sz="3200" dirty="0" smtClean="0">
                <a:effectLst/>
              </a:rPr>
              <a:t>zachycení hrdiny </a:t>
            </a:r>
            <a:r>
              <a:rPr lang="cs-CZ" sz="3200" dirty="0">
                <a:effectLst/>
              </a:rPr>
              <a:t>ve svízelné </a:t>
            </a:r>
            <a:r>
              <a:rPr lang="cs-CZ" sz="3200" dirty="0" smtClean="0">
                <a:effectLst/>
              </a:rPr>
              <a:t>situaci</a:t>
            </a:r>
          </a:p>
          <a:p>
            <a:pPr lvl="1"/>
            <a:r>
              <a:rPr lang="cs-CZ" sz="3000" dirty="0">
                <a:effectLst/>
              </a:rPr>
              <a:t>s</a:t>
            </a:r>
            <a:r>
              <a:rPr lang="cs-CZ" sz="3000" dirty="0" smtClean="0">
                <a:effectLst/>
              </a:rPr>
              <a:t>třetnutí </a:t>
            </a:r>
            <a:r>
              <a:rPr lang="cs-CZ" sz="3000" dirty="0">
                <a:effectLst/>
              </a:rPr>
              <a:t>s </a:t>
            </a:r>
            <a:r>
              <a:rPr lang="cs-CZ" sz="3000" dirty="0" smtClean="0">
                <a:effectLst/>
              </a:rPr>
              <a:t>překážkami zakončeno </a:t>
            </a:r>
            <a:r>
              <a:rPr lang="cs-CZ" sz="3000" dirty="0">
                <a:effectLst/>
              </a:rPr>
              <a:t>nezdarem, či dokonce </a:t>
            </a:r>
            <a:r>
              <a:rPr lang="cs-CZ" sz="3000" dirty="0" smtClean="0">
                <a:effectLst/>
              </a:rPr>
              <a:t>smrtí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2008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TRagédie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>
                <a:effectLst/>
              </a:rPr>
              <a:t>příběh </a:t>
            </a:r>
          </a:p>
          <a:p>
            <a:pPr lvl="1"/>
            <a:r>
              <a:rPr lang="cs-CZ" sz="2800" dirty="0" smtClean="0">
                <a:effectLst/>
              </a:rPr>
              <a:t>výpověď </a:t>
            </a:r>
            <a:r>
              <a:rPr lang="cs-CZ" sz="2800" dirty="0">
                <a:effectLst/>
              </a:rPr>
              <a:t>o základních zákonitostech lidské existence</a:t>
            </a:r>
          </a:p>
          <a:p>
            <a:pPr lvl="1"/>
            <a:r>
              <a:rPr lang="cs-CZ" sz="2800" dirty="0" smtClean="0">
                <a:effectLst/>
              </a:rPr>
              <a:t>předvedení situací, </a:t>
            </a:r>
            <a:r>
              <a:rPr lang="cs-CZ" sz="2800" dirty="0">
                <a:effectLst/>
              </a:rPr>
              <a:t>v nichž se člověk ocitá a s </a:t>
            </a:r>
            <a:r>
              <a:rPr lang="cs-CZ" sz="2800" dirty="0" smtClean="0">
                <a:effectLst/>
              </a:rPr>
              <a:t>jejich </a:t>
            </a:r>
            <a:r>
              <a:rPr lang="cs-CZ" sz="2800" dirty="0">
                <a:effectLst/>
              </a:rPr>
              <a:t>řešením si </a:t>
            </a:r>
            <a:r>
              <a:rPr lang="cs-CZ" sz="2800" dirty="0" smtClean="0">
                <a:effectLst/>
              </a:rPr>
              <a:t>neví </a:t>
            </a:r>
            <a:r>
              <a:rPr lang="cs-CZ" sz="2800" dirty="0">
                <a:effectLst/>
              </a:rPr>
              <a:t>rady</a:t>
            </a:r>
          </a:p>
          <a:p>
            <a:pPr lvl="1"/>
            <a:r>
              <a:rPr lang="cs-CZ" sz="2800" dirty="0" smtClean="0">
                <a:effectLst/>
              </a:rPr>
              <a:t>otázka </a:t>
            </a:r>
            <a:r>
              <a:rPr lang="cs-CZ" sz="2800" dirty="0">
                <a:effectLst/>
              </a:rPr>
              <a:t>lidské odpovědnosti za vlastní </a:t>
            </a:r>
            <a:r>
              <a:rPr lang="cs-CZ" sz="2800" dirty="0" smtClean="0">
                <a:effectLst/>
              </a:rPr>
              <a:t>osud</a:t>
            </a:r>
            <a:endParaRPr lang="cs-CZ" sz="2800" dirty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5782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Tragédie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Aischylos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934774"/>
            <a:ext cx="2376264" cy="3815601"/>
          </a:xfrm>
        </p:spPr>
      </p:pic>
      <p:sp>
        <p:nvSpPr>
          <p:cNvPr id="6" name="TextovéPole 5"/>
          <p:cNvSpPr txBox="1"/>
          <p:nvPr/>
        </p:nvSpPr>
        <p:spPr>
          <a:xfrm>
            <a:off x="5292080" y="5750375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5389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TRagédie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Sofokles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5500" y="1935923"/>
            <a:ext cx="2838359" cy="3855278"/>
          </a:xfrm>
        </p:spPr>
      </p:pic>
      <p:sp>
        <p:nvSpPr>
          <p:cNvPr id="6" name="TextovéPole 5"/>
          <p:cNvSpPr txBox="1"/>
          <p:nvPr/>
        </p:nvSpPr>
        <p:spPr>
          <a:xfrm>
            <a:off x="5065500" y="5791201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1262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Tragédie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Euripidés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3102" y="2087563"/>
            <a:ext cx="3134797" cy="3703637"/>
          </a:xfrm>
        </p:spPr>
      </p:pic>
      <p:sp>
        <p:nvSpPr>
          <p:cNvPr id="6" name="TextovéPole 5"/>
          <p:cNvSpPr txBox="1"/>
          <p:nvPr/>
        </p:nvSpPr>
        <p:spPr>
          <a:xfrm>
            <a:off x="4973102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1826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Komedie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effectLst/>
              </a:rPr>
              <a:t>slavnosti </a:t>
            </a:r>
            <a:r>
              <a:rPr lang="cs-CZ" sz="3200" dirty="0">
                <a:effectLst/>
              </a:rPr>
              <a:t>boha </a:t>
            </a:r>
            <a:r>
              <a:rPr lang="cs-CZ" sz="3200" dirty="0" smtClean="0">
                <a:effectLst/>
              </a:rPr>
              <a:t>Dionýsa</a:t>
            </a:r>
          </a:p>
          <a:p>
            <a:pPr lvl="1"/>
            <a:r>
              <a:rPr lang="cs-CZ" sz="3000" dirty="0">
                <a:effectLst/>
              </a:rPr>
              <a:t>z</a:t>
            </a:r>
            <a:r>
              <a:rPr lang="cs-CZ" sz="3000" dirty="0" smtClean="0">
                <a:effectLst/>
              </a:rPr>
              <a:t>akončil průvod – </a:t>
            </a:r>
            <a:r>
              <a:rPr lang="cs-CZ" sz="3000" dirty="0" err="1" smtClean="0">
                <a:effectLst/>
              </a:rPr>
              <a:t>komos</a:t>
            </a:r>
            <a:endParaRPr lang="cs-CZ" sz="3000" dirty="0" smtClean="0">
              <a:effectLst/>
            </a:endParaRPr>
          </a:p>
          <a:p>
            <a:pPr lvl="2"/>
            <a:r>
              <a:rPr lang="cs-CZ" sz="2800" dirty="0">
                <a:effectLst/>
              </a:rPr>
              <a:t>zpívány písně – </a:t>
            </a:r>
            <a:r>
              <a:rPr lang="cs-CZ" sz="2800" dirty="0" err="1" smtClean="0">
                <a:effectLst/>
              </a:rPr>
              <a:t>ódé</a:t>
            </a:r>
            <a:endParaRPr lang="cs-CZ" sz="2800" dirty="0" smtClean="0">
              <a:effectLst/>
            </a:endParaRPr>
          </a:p>
          <a:p>
            <a:pPr lvl="2"/>
            <a:r>
              <a:rPr lang="cs-CZ" sz="2800" dirty="0" smtClean="0">
                <a:effectLst/>
              </a:rPr>
              <a:t>komické scénky ze života v kostýmech</a:t>
            </a:r>
          </a:p>
          <a:p>
            <a:pPr lvl="2"/>
            <a:r>
              <a:rPr lang="cs-CZ" sz="2800" dirty="0">
                <a:effectLst/>
              </a:rPr>
              <a:t>t</a:t>
            </a:r>
            <a:r>
              <a:rPr lang="cs-CZ" sz="2800" dirty="0" smtClean="0">
                <a:effectLst/>
              </a:rPr>
              <a:t>ance ve zvířecích maskách</a:t>
            </a:r>
          </a:p>
        </p:txBody>
      </p:sp>
    </p:spTree>
    <p:extLst>
      <p:ext uri="{BB962C8B-B14F-4D97-AF65-F5344CB8AC3E}">
        <p14:creationId xmlns:p14="http://schemas.microsoft.com/office/powerpoint/2010/main" val="249095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Komedie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>
                <a:effectLst/>
              </a:rPr>
              <a:t>náměty </a:t>
            </a:r>
            <a:r>
              <a:rPr lang="cs-CZ" sz="3200" dirty="0">
                <a:effectLst/>
              </a:rPr>
              <a:t>z běžného </a:t>
            </a:r>
            <a:r>
              <a:rPr lang="cs-CZ" sz="3200" dirty="0" smtClean="0">
                <a:effectLst/>
              </a:rPr>
              <a:t>života</a:t>
            </a:r>
          </a:p>
          <a:p>
            <a:r>
              <a:rPr lang="cs-CZ" sz="3200" dirty="0">
                <a:effectLst/>
              </a:rPr>
              <a:t>c</a:t>
            </a:r>
            <a:r>
              <a:rPr lang="cs-CZ" sz="3200" dirty="0" smtClean="0">
                <a:effectLst/>
              </a:rPr>
              <a:t>íl:</a:t>
            </a:r>
            <a:endParaRPr lang="cs-CZ" sz="3200" dirty="0">
              <a:effectLst/>
            </a:endParaRPr>
          </a:p>
          <a:p>
            <a:pPr lvl="1"/>
            <a:r>
              <a:rPr lang="cs-CZ" sz="3000" dirty="0" smtClean="0">
                <a:effectLst/>
              </a:rPr>
              <a:t>pobavit </a:t>
            </a:r>
            <a:r>
              <a:rPr lang="cs-CZ" sz="3000" dirty="0">
                <a:effectLst/>
              </a:rPr>
              <a:t>a rozesmát </a:t>
            </a:r>
            <a:r>
              <a:rPr lang="cs-CZ" sz="3000" dirty="0" smtClean="0">
                <a:effectLst/>
              </a:rPr>
              <a:t>obecenstvo</a:t>
            </a:r>
          </a:p>
          <a:p>
            <a:pPr lvl="1"/>
            <a:r>
              <a:rPr lang="cs-CZ" sz="3000" dirty="0" smtClean="0">
                <a:effectLst/>
              </a:rPr>
              <a:t>vysmívat se neduhům </a:t>
            </a:r>
            <a:r>
              <a:rPr lang="cs-CZ" sz="3000" dirty="0">
                <a:effectLst/>
              </a:rPr>
              <a:t>kulturního, společenského a politického </a:t>
            </a:r>
            <a:r>
              <a:rPr lang="cs-CZ" sz="3000" dirty="0" smtClean="0">
                <a:effectLst/>
              </a:rPr>
              <a:t>života</a:t>
            </a:r>
            <a:endParaRPr lang="cs-CZ" sz="3000" dirty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7194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Komedie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Aristofanés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940668"/>
            <a:ext cx="2682538" cy="3850533"/>
          </a:xfrm>
        </p:spPr>
      </p:pic>
      <p:sp>
        <p:nvSpPr>
          <p:cNvPr id="6" name="TextovéPole 5"/>
          <p:cNvSpPr txBox="1"/>
          <p:nvPr/>
        </p:nvSpPr>
        <p:spPr>
          <a:xfrm>
            <a:off x="5148064" y="5791201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9876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POLÁŠKOVÁ, Taťána; MILOTOVÁ, Dagmar; DVOŘÁKOVÁ, Zuzana.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, 2006. Maturita. ISBN 80-902571-6-X.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Pokud není uvedeno jinak, použitý </a:t>
            </a:r>
            <a:r>
              <a:rPr lang="cs-CZ"/>
              <a:t>materiál </a:t>
            </a:r>
            <a:r>
              <a:rPr lang="cs-CZ" smtClean="0"/>
              <a:t>je </a:t>
            </a:r>
            <a:r>
              <a:rPr lang="cs-CZ" dirty="0"/>
              <a:t>z vlastních zdrojů autora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o</a:t>
            </a:r>
            <a:r>
              <a:rPr lang="cs-CZ" dirty="0" smtClean="0"/>
              <a:t>br. </a:t>
            </a:r>
            <a:r>
              <a:rPr lang="cs-CZ" dirty="0"/>
              <a:t>1: obr. 9: </a:t>
            </a:r>
            <a:r>
              <a:rPr lang="en-US" dirty="0"/>
              <a:t>KABEL, Matthias. </a:t>
            </a:r>
            <a:r>
              <a:rPr lang="en-US" i="1" dirty="0"/>
              <a:t>commons.wikimedia.org</a:t>
            </a:r>
            <a:r>
              <a:rPr lang="en-US" dirty="0"/>
              <a:t> [online]. [cit. 1</a:t>
            </a:r>
            <a:r>
              <a:rPr lang="cs-CZ" dirty="0"/>
              <a:t>0</a:t>
            </a:r>
            <a:r>
              <a:rPr lang="en-US" dirty="0"/>
              <a:t>.1</a:t>
            </a:r>
            <a:r>
              <a:rPr lang="cs-CZ" dirty="0"/>
              <a:t>1</a:t>
            </a:r>
            <a:r>
              <a:rPr lang="en-US" dirty="0"/>
              <a:t>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</a:t>
            </a:r>
            <a:r>
              <a:rPr lang="en-US" dirty="0" smtClean="0"/>
              <a:t>commons.wikimedia.org/wiki/File:Exekias_Dionysos_Staatliche_Antikensammlungen_2044.jpg?uselang=cs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</a:t>
            </a:r>
            <a:r>
              <a:rPr lang="cs-CZ" dirty="0"/>
              <a:t>2: NGUYEN, Marie-Lan.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16.11.2013</a:t>
            </a:r>
            <a:r>
              <a:rPr lang="cs-CZ" dirty="0"/>
              <a:t>]. Dostupný na WWW: http://commons.wikimedia.org/wiki/File:Satyr_France_RF64617.jpg 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3: </a:t>
            </a:r>
            <a:r>
              <a:rPr lang="cs-CZ" dirty="0"/>
              <a:t>BENUTZER, </a:t>
            </a:r>
            <a:r>
              <a:rPr lang="cs-CZ" dirty="0" err="1"/>
              <a:t>Gabor</a:t>
            </a:r>
            <a:r>
              <a:rPr lang="cs-CZ" dirty="0"/>
              <a:t>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16.11.2013</a:t>
            </a:r>
            <a:r>
              <a:rPr lang="cs-CZ" dirty="0"/>
              <a:t>]. Dostupný na WWW: http://commons.wikimedia.org/wiki/File:Aischylos_B%C3%BCste.jpg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</a:t>
            </a:r>
            <a:r>
              <a:rPr lang="cs-CZ" dirty="0"/>
              <a:t>4: SHAKKO.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16.11.2013</a:t>
            </a:r>
            <a:r>
              <a:rPr lang="cs-CZ" dirty="0"/>
              <a:t>]. Dostupný na WWW: http://commons.wikimedia.org/wiki/File:Sophocles_pushkin.jpg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5: </a:t>
            </a:r>
            <a:r>
              <a:rPr lang="cs-CZ" dirty="0"/>
              <a:t>PEDERSEN, </a:t>
            </a:r>
            <a:r>
              <a:rPr lang="cs-CZ" dirty="0" err="1"/>
              <a:t>Gunnar</a:t>
            </a:r>
            <a:r>
              <a:rPr lang="cs-CZ" dirty="0"/>
              <a:t> Bach.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16.11.2013</a:t>
            </a:r>
            <a:r>
              <a:rPr lang="cs-CZ" dirty="0"/>
              <a:t>]. Dostupný na WWW: http://commons.wikimedia.org/wiki/File:Euripides.jpg?uselang=cs 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</a:t>
            </a:r>
            <a:r>
              <a:rPr lang="cs-CZ" dirty="0"/>
              <a:t>6: TORQUEMADA.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16.11.2013</a:t>
            </a:r>
            <a:r>
              <a:rPr lang="cs-CZ" dirty="0"/>
              <a:t>]. Dostupný na WWW: http://commons.wikimedia.org/wiki/File:Aristofanes.jpg?uselang=cs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530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2914</TotalTime>
  <Words>382</Words>
  <Application>Microsoft Office PowerPoint</Application>
  <PresentationFormat>Předvádění na obrazovce (4:3)</PresentationFormat>
  <Paragraphs>82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Arial</vt:lpstr>
      <vt:lpstr>Bookman Old Style</vt:lpstr>
      <vt:lpstr>Rockwell</vt:lpstr>
      <vt:lpstr>Times New Roman</vt:lpstr>
      <vt:lpstr>Damask</vt:lpstr>
      <vt:lpstr>Prezentace aplikace PowerPoint</vt:lpstr>
      <vt:lpstr>Řecká tragédie a komedie</vt:lpstr>
      <vt:lpstr>Drama</vt:lpstr>
      <vt:lpstr>Tragédie</vt:lpstr>
      <vt:lpstr>tragédie</vt:lpstr>
      <vt:lpstr>tragédie</vt:lpstr>
      <vt:lpstr>TRagédie</vt:lpstr>
      <vt:lpstr>Tragédie</vt:lpstr>
      <vt:lpstr>TRagédie</vt:lpstr>
      <vt:lpstr>Tragédie</vt:lpstr>
      <vt:lpstr>Komedie</vt:lpstr>
      <vt:lpstr>Komedie</vt:lpstr>
      <vt:lpstr>Komedie</vt:lpstr>
      <vt:lpstr>Použité zdroje</vt:lpstr>
      <vt:lpstr>Použité obrázky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Reklamace</dc:title>
  <cp:lastModifiedBy>Kristina Eppichová</cp:lastModifiedBy>
  <cp:revision>30</cp:revision>
  <dcterms:modified xsi:type="dcterms:W3CDTF">2013-12-18T21:30:03Z</dcterms:modified>
</cp:coreProperties>
</file>