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322" r:id="rId1"/>
  </p:sldMasterIdLst>
  <p:sldIdLst>
    <p:sldId id="268" r:id="rId2"/>
    <p:sldId id="256" r:id="rId3"/>
    <p:sldId id="276" r:id="rId4"/>
    <p:sldId id="270" r:id="rId5"/>
    <p:sldId id="271" r:id="rId6"/>
    <p:sldId id="272" r:id="rId7"/>
    <p:sldId id="273" r:id="rId8"/>
    <p:sldId id="274" r:id="rId9"/>
    <p:sldId id="275" r:id="rId10"/>
    <p:sldId id="277" r:id="rId11"/>
    <p:sldId id="279" r:id="rId12"/>
    <p:sldId id="266" r:id="rId13"/>
    <p:sldId id="269" r:id="rId14"/>
    <p:sldId id="281" r:id="rId15"/>
    <p:sldId id="280" r:id="rId16"/>
    <p:sldId id="28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94" autoAdjust="0"/>
    <p:restoredTop sz="94660"/>
  </p:normalViewPr>
  <p:slideViewPr>
    <p:cSldViewPr>
      <p:cViewPr varScale="1">
        <p:scale>
          <a:sx n="70" d="100"/>
          <a:sy n="70" d="100"/>
        </p:scale>
        <p:origin x="1398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347" y="1122363"/>
            <a:ext cx="7773308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347" y="3602038"/>
            <a:ext cx="7773308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13615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09336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1933" y="657227"/>
            <a:ext cx="7300134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21933" y="3602039"/>
            <a:ext cx="7300134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23088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7" y="609601"/>
            <a:ext cx="7765321" cy="1326321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346" y="2088320"/>
            <a:ext cx="3829503" cy="3702881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0052" y="2088320"/>
            <a:ext cx="3820616" cy="3702881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06685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7" y="609601"/>
            <a:ext cx="7765321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5427" y="2088320"/>
            <a:ext cx="3600326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346" y="2912232"/>
            <a:ext cx="3830406" cy="287896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59230" y="2088320"/>
            <a:ext cx="3591437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912232"/>
            <a:ext cx="3821518" cy="287896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17. 12. 2013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70928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17. 12. 2013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49441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17. 12. 2013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59143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7921" y="609600"/>
            <a:ext cx="2949178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08548" y="609600"/>
            <a:ext cx="4642119" cy="5181600"/>
          </a:xfrm>
        </p:spPr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7921" y="2971801"/>
            <a:ext cx="2949178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74485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7921" y="609600"/>
            <a:ext cx="416760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49932" y="758881"/>
            <a:ext cx="2966938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2971800"/>
            <a:ext cx="4171242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47839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55" y="4289373"/>
            <a:ext cx="7775673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355" y="621322"/>
            <a:ext cx="7775673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5108728"/>
            <a:ext cx="7774499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91214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6" y="609601"/>
            <a:ext cx="776532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7" y="4204820"/>
            <a:ext cx="776532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30429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609600"/>
            <a:ext cx="6977064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610032"/>
            <a:ext cx="6564224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5" y="4204821"/>
            <a:ext cx="776532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extBox 9"/>
          <p:cNvSpPr txBox="1"/>
          <p:nvPr/>
        </p:nvSpPr>
        <p:spPr>
          <a:xfrm>
            <a:off x="505245" y="641749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946721" y="3073376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406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55" y="2126943"/>
            <a:ext cx="7766495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4650556"/>
            <a:ext cx="776532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344132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345" y="609601"/>
            <a:ext cx="7765322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346" y="2088320"/>
            <a:ext cx="2474217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346" y="2911624"/>
            <a:ext cx="2474217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3658" y="2088320"/>
            <a:ext cx="2473919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33659" y="2911624"/>
            <a:ext cx="247486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9974" y="2088320"/>
            <a:ext cx="246840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82260" y="2911624"/>
            <a:ext cx="2468408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17. 12. 2013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224379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346" y="609601"/>
            <a:ext cx="7765322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5347" y="3989147"/>
            <a:ext cx="247421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819015" y="2092235"/>
            <a:ext cx="2205038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5347" y="4565409"/>
            <a:ext cx="2474216" cy="122579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2026" y="3989147"/>
            <a:ext cx="2474237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426747" y="2092235"/>
            <a:ext cx="2197894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31011" y="4565408"/>
            <a:ext cx="2475252" cy="122579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80067" y="3989147"/>
            <a:ext cx="246742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6114603" y="2092235"/>
            <a:ext cx="219908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79973" y="4565410"/>
            <a:ext cx="2470694" cy="122579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17. 12. 2013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593526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323182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609600"/>
            <a:ext cx="1906993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346" y="609600"/>
            <a:ext cx="5744029" cy="51816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65298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347" y="609601"/>
            <a:ext cx="776532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346" y="2096064"/>
            <a:ext cx="776532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59052" y="5883276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17. 12. 2013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346" y="5883276"/>
            <a:ext cx="500464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5509" y="5883276"/>
            <a:ext cx="5651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133913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323" r:id="rId1"/>
    <p:sldLayoutId id="2147484324" r:id="rId2"/>
    <p:sldLayoutId id="2147484325" r:id="rId3"/>
    <p:sldLayoutId id="2147484326" r:id="rId4"/>
    <p:sldLayoutId id="2147484327" r:id="rId5"/>
    <p:sldLayoutId id="2147484328" r:id="rId6"/>
    <p:sldLayoutId id="2147484329" r:id="rId7"/>
    <p:sldLayoutId id="2147484330" r:id="rId8"/>
    <p:sldLayoutId id="2147484331" r:id="rId9"/>
    <p:sldLayoutId id="2147484332" r:id="rId10"/>
    <p:sldLayoutId id="2147484333" r:id="rId11"/>
    <p:sldLayoutId id="2147484334" r:id="rId12"/>
    <p:sldLayoutId id="2147484335" r:id="rId13"/>
    <p:sldLayoutId id="2147484336" r:id="rId14"/>
    <p:sldLayoutId id="2147484337" r:id="rId15"/>
    <p:sldLayoutId id="2147484338" r:id="rId16"/>
    <p:sldLayoutId id="214748433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www.kr-karlovarsky.cz/NR/rdonlyres/55A062E8-6A73-480F-A23D-6CE5B15DF1A2/0/logo_cb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589240"/>
            <a:ext cx="4536504" cy="994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87312875"/>
              </p:ext>
            </p:extLst>
          </p:nvPr>
        </p:nvGraphicFramePr>
        <p:xfrm>
          <a:off x="1043608" y="1124744"/>
          <a:ext cx="6792416" cy="3312368"/>
        </p:xfrm>
        <a:graphic>
          <a:graphicData uri="http://schemas.openxmlformats.org/drawingml/2006/table">
            <a:tbl>
              <a:tblPr firstRow="1">
                <a:effectLst/>
                <a:tableStyleId>{5940675A-B579-460E-94D1-54222C63F5DA}</a:tableStyleId>
              </a:tblPr>
              <a:tblGrid>
                <a:gridCol w="1584176"/>
                <a:gridCol w="5208240"/>
              </a:tblGrid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CZ.1.07/1.5.00/34.0479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VY_32_INOVACE_KRISTINA_EPPICHOVA_LITERATURA_STAROVEKU_STAROVEKE_CIVILIZACE_02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Střední škola služeb, obchodu a gastronomie Hradec Králové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1.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Jazyk a jazyková komunikace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Tematický okruh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Literatura starověku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Téma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Literatura</a:t>
                      </a:r>
                      <a:r>
                        <a:rPr lang="cs-CZ" sz="1000" i="1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starověku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Jméno autora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Mgr. Kristina Eppichová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Vytvořeno dne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12. 10. 2013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598904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Metodický popis (anotace)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Prezentace vytvořená </a:t>
                      </a:r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 programu MS </a:t>
                      </a:r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PowerPoint seznamuje žáky se starověkými civilizacemi. Sami by měli zvládnout civilizaci poznat podle nápovědy a říci,</a:t>
                      </a:r>
                      <a:r>
                        <a:rPr lang="cs-CZ" sz="1000" i="1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co o ní již ví.</a:t>
                      </a:r>
                      <a:endParaRPr lang="cs-CZ" sz="1000" i="1" baseline="0" dirty="0" smtClean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55956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6400" dirty="0" smtClean="0"/>
              <a:t>Starověké civilizace</a:t>
            </a:r>
            <a:endParaRPr lang="cs-CZ" sz="6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Literatura starověku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/>
              <a:t>Starověké civilizace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Pomocí obrázkové nápovědy poznejte civilizace, o kterých se budeme učit především z hlediska literatury a kultury.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518185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Starověké civilizace</a:t>
            </a:r>
            <a:endParaRPr lang="cs-CZ" sz="40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284" y="2088320"/>
            <a:ext cx="2468587" cy="3702881"/>
          </a:xfrm>
        </p:spPr>
      </p:pic>
      <p:pic>
        <p:nvPicPr>
          <p:cNvPr id="8" name="Zástupný symbol pro obsah 7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73855" y="2087563"/>
            <a:ext cx="2333291" cy="3703637"/>
          </a:xfrm>
        </p:spPr>
      </p:pic>
      <p:sp>
        <p:nvSpPr>
          <p:cNvPr id="3" name="TextovéPole 2"/>
          <p:cNvSpPr txBox="1"/>
          <p:nvPr/>
        </p:nvSpPr>
        <p:spPr>
          <a:xfrm>
            <a:off x="1366284" y="5791200"/>
            <a:ext cx="7807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br. 1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73855" y="5791200"/>
            <a:ext cx="7807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br.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87421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/>
              <a:t>Starověké civilizace</a:t>
            </a:r>
            <a:endParaRPr lang="cs-CZ" sz="36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5779" y="2087563"/>
            <a:ext cx="2469092" cy="3703638"/>
          </a:xfrm>
        </p:spPr>
      </p:pic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30738" y="2483400"/>
            <a:ext cx="3819525" cy="2911963"/>
          </a:xfrm>
        </p:spPr>
      </p:pic>
      <p:sp>
        <p:nvSpPr>
          <p:cNvPr id="7" name="TextovéPole 6"/>
          <p:cNvSpPr txBox="1"/>
          <p:nvPr/>
        </p:nvSpPr>
        <p:spPr>
          <a:xfrm>
            <a:off x="1365779" y="5791201"/>
            <a:ext cx="7807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br. 3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30738" y="5395363"/>
            <a:ext cx="7807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br. 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208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/>
              <a:t>Starověké civilizace</a:t>
            </a:r>
            <a:endParaRPr lang="cs-CZ" sz="3600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910104"/>
            <a:ext cx="3024336" cy="4344311"/>
          </a:xfrm>
        </p:spPr>
      </p:pic>
      <p:sp>
        <p:nvSpPr>
          <p:cNvPr id="7" name="TextovéPole 6"/>
          <p:cNvSpPr txBox="1"/>
          <p:nvPr/>
        </p:nvSpPr>
        <p:spPr>
          <a:xfrm>
            <a:off x="1187624" y="6254415"/>
            <a:ext cx="7807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br. 5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30738" y="5229200"/>
            <a:ext cx="7807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br. 6</a:t>
            </a:r>
            <a:endParaRPr lang="cs-CZ" dirty="0"/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30738" y="2667002"/>
            <a:ext cx="3819525" cy="2544758"/>
          </a:xfrm>
        </p:spPr>
      </p:pic>
    </p:spTree>
    <p:extLst>
      <p:ext uri="{BB962C8B-B14F-4D97-AF65-F5344CB8AC3E}">
        <p14:creationId xmlns:p14="http://schemas.microsoft.com/office/powerpoint/2010/main" val="3124108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/>
              <a:t>Starověké civilizace</a:t>
            </a:r>
            <a:endParaRPr lang="cs-CZ" sz="3600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800" y="2503488"/>
            <a:ext cx="3829050" cy="2871787"/>
          </a:xfrm>
        </p:spPr>
      </p:pic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2996952"/>
            <a:ext cx="3540026" cy="1944216"/>
          </a:xfrm>
          <a:effectLst>
            <a:outerShdw blurRad="50800" dist="50800" dir="5400000" algn="ctr" rotWithShape="0">
              <a:schemeClr val="tx1"/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684705" y="5375275"/>
            <a:ext cx="7807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br. 7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04048" y="5375275"/>
            <a:ext cx="7807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br. 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5851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/>
              <a:t>Starověké civilizace</a:t>
            </a:r>
            <a:endParaRPr lang="cs-CZ" sz="36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2757" y="2088320"/>
            <a:ext cx="2379163" cy="3701608"/>
          </a:xfrm>
        </p:spPr>
      </p:pic>
      <p:sp>
        <p:nvSpPr>
          <p:cNvPr id="7" name="TextovéPole 6"/>
          <p:cNvSpPr txBox="1"/>
          <p:nvPr/>
        </p:nvSpPr>
        <p:spPr>
          <a:xfrm>
            <a:off x="1472757" y="5789928"/>
            <a:ext cx="7807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br. 9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76056" y="5797752"/>
            <a:ext cx="9057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br. 10</a:t>
            </a:r>
            <a:endParaRPr lang="cs-CZ" dirty="0"/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2092642"/>
            <a:ext cx="2931905" cy="3697286"/>
          </a:xfrm>
        </p:spPr>
      </p:pic>
    </p:spTree>
    <p:extLst>
      <p:ext uri="{BB962C8B-B14F-4D97-AF65-F5344CB8AC3E}">
        <p14:creationId xmlns:p14="http://schemas.microsoft.com/office/powerpoint/2010/main" val="2490297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/>
              <a:t>Starověké civilizace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58288" y="5805264"/>
            <a:ext cx="9057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br. 11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3" y="2354994"/>
            <a:ext cx="4216319" cy="3162238"/>
          </a:xfrm>
        </p:spPr>
      </p:pic>
      <p:sp>
        <p:nvSpPr>
          <p:cNvPr id="10" name="TextovéPole 9"/>
          <p:cNvSpPr txBox="1"/>
          <p:nvPr/>
        </p:nvSpPr>
        <p:spPr>
          <a:xfrm>
            <a:off x="4427983" y="5517232"/>
            <a:ext cx="9057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br. 12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288" y="2088320"/>
            <a:ext cx="3084703" cy="3702881"/>
          </a:xfrm>
        </p:spPr>
      </p:pic>
    </p:spTree>
    <p:extLst>
      <p:ext uri="{BB962C8B-B14F-4D97-AF65-F5344CB8AC3E}">
        <p14:creationId xmlns:p14="http://schemas.microsoft.com/office/powerpoint/2010/main" val="3590865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/>
              <a:t>Starověké civilizace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25975" y="2503488"/>
            <a:ext cx="3829049" cy="2871787"/>
          </a:xfrm>
        </p:spPr>
      </p:pic>
      <p:pic>
        <p:nvPicPr>
          <p:cNvPr id="4" name="Zástupný symbol pro obsah 3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800" y="2503488"/>
            <a:ext cx="3829050" cy="2871787"/>
          </a:xfrm>
        </p:spPr>
      </p:pic>
      <p:sp>
        <p:nvSpPr>
          <p:cNvPr id="7" name="TextovéPole 6"/>
          <p:cNvSpPr txBox="1"/>
          <p:nvPr/>
        </p:nvSpPr>
        <p:spPr>
          <a:xfrm>
            <a:off x="685347" y="5375275"/>
            <a:ext cx="9057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br. 13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25975" y="5375275"/>
            <a:ext cx="9057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br. 14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06721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/>
              <a:t>Nejstarší starověké civilizace</a:t>
            </a:r>
            <a:endParaRPr lang="cs-CZ" sz="36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5426" y="2088320"/>
            <a:ext cx="7328981" cy="823912"/>
          </a:xfrm>
        </p:spPr>
        <p:txBody>
          <a:bodyPr>
            <a:noAutofit/>
          </a:bodyPr>
          <a:lstStyle/>
          <a:p>
            <a:r>
              <a:rPr lang="cs-CZ" dirty="0" smtClean="0">
                <a:effectLst/>
              </a:rPr>
              <a:t>Nacházely se v povodí řek. </a:t>
            </a:r>
          </a:p>
          <a:p>
            <a:r>
              <a:rPr lang="cs-CZ" dirty="0" smtClean="0">
                <a:effectLst/>
              </a:rPr>
              <a:t>Doplňte k řece civilizaci.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sz="2800" dirty="0" smtClean="0"/>
              <a:t>Eufrat a Tigris</a:t>
            </a:r>
          </a:p>
          <a:p>
            <a:r>
              <a:rPr lang="cs-CZ" sz="2800" dirty="0" smtClean="0"/>
              <a:t>Indus a Ganga</a:t>
            </a:r>
          </a:p>
          <a:p>
            <a:r>
              <a:rPr lang="cs-CZ" sz="2800" dirty="0" smtClean="0"/>
              <a:t>Nil</a:t>
            </a:r>
          </a:p>
          <a:p>
            <a:r>
              <a:rPr lang="cs-CZ" sz="2800" dirty="0" smtClean="0"/>
              <a:t>Žlutá a Velká řeka</a:t>
            </a:r>
            <a:endParaRPr lang="cs-CZ" sz="2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sz="2800" dirty="0" smtClean="0"/>
              <a:t>Sumer</a:t>
            </a:r>
          </a:p>
          <a:p>
            <a:r>
              <a:rPr lang="cs-CZ" sz="2800" dirty="0" smtClean="0"/>
              <a:t>Indie</a:t>
            </a:r>
          </a:p>
          <a:p>
            <a:r>
              <a:rPr lang="cs-CZ" sz="2800" dirty="0" smtClean="0"/>
              <a:t>Egypt</a:t>
            </a:r>
          </a:p>
          <a:p>
            <a:r>
              <a:rPr lang="cs-CZ" sz="2800" dirty="0" smtClean="0"/>
              <a:t>Čína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915152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POLÁŠKOVÁ, Taťána; MILOTOVÁ, Dagmar; DVOŘÁKOVÁ, Zuzana. </a:t>
            </a:r>
            <a:r>
              <a:rPr lang="cs-CZ" i="1" dirty="0"/>
              <a:t>Literatura - přehled středoškolského učiva</a:t>
            </a:r>
            <a:r>
              <a:rPr lang="cs-CZ" dirty="0"/>
              <a:t>. Třebíč: Petra </a:t>
            </a:r>
            <a:r>
              <a:rPr lang="cs-CZ" dirty="0" err="1"/>
              <a:t>Velanová</a:t>
            </a:r>
            <a:r>
              <a:rPr lang="cs-CZ" dirty="0"/>
              <a:t>, 2006. Maturita. ISBN 80-902571-6-X.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/>
              <a:t>Pokud není uvedeno jinak, použitý materiál je  </a:t>
            </a:r>
            <a:r>
              <a:rPr lang="cs-CZ" dirty="0" smtClean="0"/>
              <a:t>z </a:t>
            </a:r>
            <a:r>
              <a:rPr lang="cs-CZ" dirty="0"/>
              <a:t>vlastních </a:t>
            </a:r>
            <a:r>
              <a:rPr lang="cs-CZ"/>
              <a:t>zdrojů </a:t>
            </a:r>
            <a:r>
              <a:rPr lang="cs-CZ" smtClean="0"/>
              <a:t>autora.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/>
              <a:t>o</a:t>
            </a:r>
            <a:r>
              <a:rPr lang="cs-CZ" dirty="0" smtClean="0"/>
              <a:t>br. 1: NGUYEN</a:t>
            </a:r>
            <a:r>
              <a:rPr lang="cs-CZ" dirty="0"/>
              <a:t>, Marie-Lan. </a:t>
            </a:r>
            <a:r>
              <a:rPr lang="cs-CZ" i="1" dirty="0"/>
              <a:t>commons.wikimedia.org</a:t>
            </a:r>
            <a:r>
              <a:rPr lang="cs-CZ" dirty="0"/>
              <a:t> [online]. [cit. </a:t>
            </a:r>
            <a:r>
              <a:rPr lang="cs-CZ" dirty="0" smtClean="0"/>
              <a:t>12.10.2013</a:t>
            </a:r>
            <a:r>
              <a:rPr lang="cs-CZ" dirty="0"/>
              <a:t>]. Dostupný na WWW: http://commons.wikimedia.org/wiki/File:Gudea_of_Lagash_Girsu.jpg </a:t>
            </a:r>
          </a:p>
          <a:p>
            <a:r>
              <a:rPr lang="cs-CZ" dirty="0"/>
              <a:t>o</a:t>
            </a:r>
            <a:r>
              <a:rPr lang="cs-CZ" dirty="0" smtClean="0"/>
              <a:t>br. 2: </a:t>
            </a:r>
            <a:r>
              <a:rPr lang="en-US" dirty="0" smtClean="0"/>
              <a:t>AUTOR </a:t>
            </a:r>
            <a:r>
              <a:rPr lang="en-US" dirty="0"/>
              <a:t>NEUVEDEN. </a:t>
            </a:r>
            <a:r>
              <a:rPr lang="en-US" i="1" dirty="0"/>
              <a:t>commons.wikimedia.org</a:t>
            </a:r>
            <a:r>
              <a:rPr lang="en-US" dirty="0"/>
              <a:t> [online]. [cit. </a:t>
            </a:r>
            <a:r>
              <a:rPr lang="en-US" dirty="0" smtClean="0"/>
              <a:t>1</a:t>
            </a:r>
            <a:r>
              <a:rPr lang="cs-CZ" dirty="0" smtClean="0"/>
              <a:t>2</a:t>
            </a:r>
            <a:r>
              <a:rPr lang="en-US" dirty="0" smtClean="0"/>
              <a:t>.10.2013</a:t>
            </a:r>
            <a:r>
              <a:rPr lang="en-US" dirty="0"/>
              <a:t>]. </a:t>
            </a:r>
            <a:r>
              <a:rPr lang="en-US" dirty="0" err="1" smtClean="0"/>
              <a:t>Dostupn</a:t>
            </a:r>
            <a:r>
              <a:rPr lang="cs-CZ" dirty="0" smtClean="0"/>
              <a:t>ý </a:t>
            </a:r>
            <a:r>
              <a:rPr lang="en-US" dirty="0" err="1" smtClean="0"/>
              <a:t>na</a:t>
            </a:r>
            <a:r>
              <a:rPr lang="cs-CZ" dirty="0"/>
              <a:t> </a:t>
            </a:r>
            <a:r>
              <a:rPr lang="en-US" dirty="0" smtClean="0"/>
              <a:t>WWW</a:t>
            </a:r>
            <a:r>
              <a:rPr lang="en-US" dirty="0"/>
              <a:t>: http://</a:t>
            </a:r>
            <a:r>
              <a:rPr lang="en-US" dirty="0" smtClean="0"/>
              <a:t>commons.wikimedia.org/wiki/File:Cuneiform_script.jpg?uselang=cs</a:t>
            </a:r>
            <a:endParaRPr lang="cs-CZ" dirty="0" smtClean="0"/>
          </a:p>
          <a:p>
            <a:r>
              <a:rPr lang="cs-CZ" dirty="0"/>
              <a:t>o</a:t>
            </a:r>
            <a:r>
              <a:rPr lang="cs-CZ" dirty="0" smtClean="0"/>
              <a:t>br. 3: JAKUBEC</a:t>
            </a:r>
            <a:r>
              <a:rPr lang="cs-CZ" dirty="0"/>
              <a:t>, Karel. </a:t>
            </a:r>
            <a:r>
              <a:rPr lang="cs-CZ" i="1" dirty="0"/>
              <a:t>commons.wikimedia.org</a:t>
            </a:r>
            <a:r>
              <a:rPr lang="cs-CZ" dirty="0"/>
              <a:t> [online]. [cit. </a:t>
            </a:r>
            <a:r>
              <a:rPr lang="cs-CZ" dirty="0" smtClean="0"/>
              <a:t>12.10.2013</a:t>
            </a:r>
            <a:r>
              <a:rPr lang="cs-CZ" dirty="0"/>
              <a:t>]. Dostupný na WWW: http://commons.wikimedia.org/wiki/File:Kolos_Memnon_6.jpg?uselang=cs </a:t>
            </a:r>
            <a:endParaRPr lang="cs-CZ" dirty="0" smtClean="0"/>
          </a:p>
          <a:p>
            <a:r>
              <a:rPr lang="cs-CZ" dirty="0"/>
              <a:t>o</a:t>
            </a:r>
            <a:r>
              <a:rPr lang="cs-CZ" dirty="0" smtClean="0"/>
              <a:t>br. 4: MESKENS</a:t>
            </a:r>
            <a:r>
              <a:rPr lang="cs-CZ" dirty="0"/>
              <a:t>, Ad. </a:t>
            </a:r>
            <a:r>
              <a:rPr lang="cs-CZ" i="1" dirty="0"/>
              <a:t>commons.wikimedia.org</a:t>
            </a:r>
            <a:r>
              <a:rPr lang="cs-CZ" dirty="0"/>
              <a:t> [online]. [cit. </a:t>
            </a:r>
            <a:r>
              <a:rPr lang="cs-CZ" dirty="0" smtClean="0"/>
              <a:t>12.10.2013</a:t>
            </a:r>
            <a:r>
              <a:rPr lang="cs-CZ" dirty="0"/>
              <a:t>]. Dostupný na WWW: http://</a:t>
            </a:r>
            <a:r>
              <a:rPr lang="cs-CZ" dirty="0" smtClean="0"/>
              <a:t>commons.wikimedia.org/wiki/File:Sphinx_of_Giza_07.jpg?uselang=cs</a:t>
            </a:r>
          </a:p>
          <a:p>
            <a:r>
              <a:rPr lang="cs-CZ" dirty="0"/>
              <a:t>o</a:t>
            </a:r>
            <a:r>
              <a:rPr lang="cs-CZ" dirty="0" smtClean="0"/>
              <a:t>br. 5: </a:t>
            </a:r>
            <a:r>
              <a:rPr lang="en-US" dirty="0" smtClean="0"/>
              <a:t>AUTOR </a:t>
            </a:r>
            <a:r>
              <a:rPr lang="en-US" dirty="0"/>
              <a:t>NEUVEDEN. </a:t>
            </a:r>
            <a:r>
              <a:rPr lang="en-US" i="1" dirty="0"/>
              <a:t>commons.wikimedia.org</a:t>
            </a:r>
            <a:r>
              <a:rPr lang="en-US" dirty="0"/>
              <a:t> [online]. [cit. </a:t>
            </a:r>
            <a:r>
              <a:rPr lang="en-US" dirty="0" smtClean="0"/>
              <a:t>1</a:t>
            </a:r>
            <a:r>
              <a:rPr lang="cs-CZ" dirty="0" smtClean="0"/>
              <a:t>2</a:t>
            </a:r>
            <a:r>
              <a:rPr lang="en-US" dirty="0" smtClean="0"/>
              <a:t>.10.2013</a:t>
            </a:r>
            <a:r>
              <a:rPr lang="en-US" dirty="0"/>
              <a:t>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http://commons.wikimedia.org/wiki/File:Lord_Rama_with_arrows.jpg</a:t>
            </a:r>
            <a:endParaRPr lang="cs-CZ" dirty="0" smtClean="0"/>
          </a:p>
          <a:p>
            <a:r>
              <a:rPr lang="cs-CZ" dirty="0"/>
              <a:t>o</a:t>
            </a:r>
            <a:r>
              <a:rPr lang="cs-CZ" dirty="0" smtClean="0"/>
              <a:t>br. 6: </a:t>
            </a:r>
            <a:r>
              <a:rPr lang="cs-CZ" dirty="0"/>
              <a:t>RODIONOV, </a:t>
            </a:r>
            <a:r>
              <a:rPr lang="cs-CZ" dirty="0" err="1"/>
              <a:t>Dmitrij</a:t>
            </a:r>
            <a:r>
              <a:rPr lang="cs-CZ" dirty="0"/>
              <a:t>. </a:t>
            </a:r>
            <a:r>
              <a:rPr lang="cs-CZ" i="1" dirty="0"/>
              <a:t>commons.wikimedia.org</a:t>
            </a:r>
            <a:r>
              <a:rPr lang="cs-CZ" dirty="0"/>
              <a:t> [online]. [cit. </a:t>
            </a:r>
            <a:r>
              <a:rPr lang="cs-CZ" dirty="0" smtClean="0"/>
              <a:t>12.10.2013</a:t>
            </a:r>
            <a:r>
              <a:rPr lang="cs-CZ" dirty="0"/>
              <a:t>]. Dostupný na WWW: http://commons.wikimedia.org/wiki/File:Taj_Mahal_at_morning_from_south-east.jpg </a:t>
            </a:r>
            <a:endParaRPr lang="cs-CZ" dirty="0" smtClean="0"/>
          </a:p>
          <a:p>
            <a:r>
              <a:rPr lang="cs-CZ" dirty="0"/>
              <a:t>o</a:t>
            </a:r>
            <a:r>
              <a:rPr lang="cs-CZ" dirty="0" smtClean="0"/>
              <a:t>br.7: HIBINO</a:t>
            </a:r>
            <a:r>
              <a:rPr lang="cs-CZ" dirty="0"/>
              <a:t>, </a:t>
            </a:r>
            <a:r>
              <a:rPr lang="cs-CZ" dirty="0" err="1"/>
              <a:t>Yo</a:t>
            </a:r>
            <a:r>
              <a:rPr lang="cs-CZ" dirty="0"/>
              <a:t>. </a:t>
            </a:r>
            <a:r>
              <a:rPr lang="cs-CZ" i="1" dirty="0"/>
              <a:t>commons.wikimedia.org</a:t>
            </a:r>
            <a:r>
              <a:rPr lang="cs-CZ" dirty="0"/>
              <a:t> [online]. [cit. </a:t>
            </a:r>
            <a:r>
              <a:rPr lang="cs-CZ" dirty="0" smtClean="0"/>
              <a:t>12.10.2013</a:t>
            </a:r>
            <a:r>
              <a:rPr lang="cs-CZ" dirty="0"/>
              <a:t>]. Dostupný na WWW: http://</a:t>
            </a:r>
            <a:r>
              <a:rPr lang="cs-CZ" dirty="0" smtClean="0"/>
              <a:t>commons.wikimedia.org/wiki/File:Badaling_Great_Wall_4.jpg?uselang=cs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505307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1200" dirty="0"/>
              <a:t>obr. 8: </a:t>
            </a:r>
            <a:r>
              <a:rPr lang="en-US" sz="1200" dirty="0"/>
              <a:t>AUTOR NEUVEDEN. </a:t>
            </a:r>
            <a:r>
              <a:rPr lang="en-US" sz="1200" i="1" dirty="0"/>
              <a:t>commons.wikimedia.org</a:t>
            </a:r>
            <a:r>
              <a:rPr lang="en-US" sz="1200" dirty="0"/>
              <a:t> [online]. [cit. </a:t>
            </a:r>
            <a:r>
              <a:rPr lang="en-US" sz="1200" dirty="0" smtClean="0"/>
              <a:t>1</a:t>
            </a:r>
            <a:r>
              <a:rPr lang="cs-CZ" sz="1200" dirty="0" smtClean="0"/>
              <a:t>2</a:t>
            </a:r>
            <a:r>
              <a:rPr lang="en-US" sz="1200" dirty="0" smtClean="0"/>
              <a:t>.1</a:t>
            </a:r>
            <a:r>
              <a:rPr lang="cs-CZ" sz="1200" dirty="0" smtClean="0"/>
              <a:t>0</a:t>
            </a:r>
            <a:r>
              <a:rPr lang="en-US" sz="1200" dirty="0" smtClean="0"/>
              <a:t>.2013</a:t>
            </a:r>
            <a:r>
              <a:rPr lang="en-US" sz="1200" dirty="0"/>
              <a:t>]. </a:t>
            </a:r>
            <a:r>
              <a:rPr lang="en-US" sz="1200" dirty="0" err="1"/>
              <a:t>Dostupný</a:t>
            </a:r>
            <a:r>
              <a:rPr lang="en-US" sz="1200" dirty="0"/>
              <a:t> </a:t>
            </a:r>
            <a:r>
              <a:rPr lang="en-US" sz="1200" dirty="0" err="1"/>
              <a:t>na</a:t>
            </a:r>
            <a:r>
              <a:rPr lang="en-US" sz="1200" dirty="0"/>
              <a:t> WWW: http://cs.wikipedia.org/wiki/Soubor:Zhongwen.svg</a:t>
            </a:r>
            <a:endParaRPr lang="cs-CZ" sz="1200" dirty="0"/>
          </a:p>
          <a:p>
            <a:r>
              <a:rPr lang="cs-CZ" sz="1200" dirty="0"/>
              <a:t>o</a:t>
            </a:r>
            <a:r>
              <a:rPr lang="cs-CZ" sz="1200" dirty="0" smtClean="0"/>
              <a:t>br. 9: PENTOCELO</a:t>
            </a:r>
            <a:r>
              <a:rPr lang="cs-CZ" sz="1200" dirty="0"/>
              <a:t>. </a:t>
            </a:r>
            <a:r>
              <a:rPr lang="cs-CZ" sz="1200" i="1" dirty="0"/>
              <a:t>commons.wikimedia.org</a:t>
            </a:r>
            <a:r>
              <a:rPr lang="cs-CZ" sz="1200" dirty="0"/>
              <a:t> [online]. [cit. 12.10.2013]. Dostupný na WWW: http://commons.wikimedia.org/wiki/File:Persepolis_relief_sud_P100C.jpg?uselang=cs </a:t>
            </a:r>
            <a:endParaRPr lang="cs-CZ" sz="1200" dirty="0" smtClean="0"/>
          </a:p>
          <a:p>
            <a:r>
              <a:rPr lang="cs-CZ" sz="1200" dirty="0"/>
              <a:t>o</a:t>
            </a:r>
            <a:r>
              <a:rPr lang="cs-CZ" sz="1200" dirty="0" smtClean="0"/>
              <a:t>br. </a:t>
            </a:r>
            <a:r>
              <a:rPr lang="cs-CZ" sz="1200" dirty="0"/>
              <a:t>10: DAKE. </a:t>
            </a:r>
            <a:r>
              <a:rPr lang="cs-CZ" sz="1200" i="1" dirty="0"/>
              <a:t>commons.wikimedia.org</a:t>
            </a:r>
            <a:r>
              <a:rPr lang="cs-CZ" sz="1200" dirty="0"/>
              <a:t> [online]. [cit. </a:t>
            </a:r>
            <a:r>
              <a:rPr lang="cs-CZ" sz="1200" dirty="0" smtClean="0"/>
              <a:t>12.10.2013</a:t>
            </a:r>
            <a:r>
              <a:rPr lang="cs-CZ" sz="1200" dirty="0"/>
              <a:t>]. Dostupný na WWW: http://cs.wikipedia.org/wiki/Soubor:Noeud_senneh.jpg</a:t>
            </a:r>
            <a:endParaRPr lang="cs-CZ" sz="1200" dirty="0" smtClean="0"/>
          </a:p>
          <a:p>
            <a:r>
              <a:rPr lang="cs-CZ" sz="1200" dirty="0"/>
              <a:t>o</a:t>
            </a:r>
            <a:r>
              <a:rPr lang="cs-CZ" sz="1200" dirty="0" smtClean="0"/>
              <a:t>br. </a:t>
            </a:r>
            <a:r>
              <a:rPr lang="cs-CZ" sz="1200" dirty="0"/>
              <a:t>11: NGUYEN, Marie-Lan. </a:t>
            </a:r>
            <a:r>
              <a:rPr lang="cs-CZ" sz="1200" i="1" dirty="0"/>
              <a:t>commons.wikimedia.org</a:t>
            </a:r>
            <a:r>
              <a:rPr lang="cs-CZ" sz="1200" dirty="0"/>
              <a:t> [online]. [cit. </a:t>
            </a:r>
            <a:r>
              <a:rPr lang="cs-CZ" sz="1200" dirty="0" smtClean="0"/>
              <a:t>12.10.2013</a:t>
            </a:r>
            <a:r>
              <a:rPr lang="cs-CZ" sz="1200" dirty="0"/>
              <a:t>]. Dostupný na WWW: http://cs.wikipedia.org/wiki/Soubor:Athena_ciste.jpg </a:t>
            </a:r>
            <a:endParaRPr lang="cs-CZ" sz="1200" dirty="0" smtClean="0"/>
          </a:p>
          <a:p>
            <a:r>
              <a:rPr lang="cs-CZ" sz="1200" dirty="0"/>
              <a:t>o</a:t>
            </a:r>
            <a:r>
              <a:rPr lang="cs-CZ" sz="1200" dirty="0" smtClean="0"/>
              <a:t>br. </a:t>
            </a:r>
            <a:r>
              <a:rPr lang="cs-CZ" sz="1200" dirty="0"/>
              <a:t>12: MOUNTAIN. </a:t>
            </a:r>
            <a:r>
              <a:rPr lang="cs-CZ" sz="1200" i="1" dirty="0"/>
              <a:t>commons.wikimedia.org</a:t>
            </a:r>
            <a:r>
              <a:rPr lang="cs-CZ" sz="1200" dirty="0"/>
              <a:t> [online]. [cit. </a:t>
            </a:r>
            <a:r>
              <a:rPr lang="cs-CZ" sz="1200" dirty="0" smtClean="0"/>
              <a:t>12.10.2013</a:t>
            </a:r>
            <a:r>
              <a:rPr lang="cs-CZ" sz="1200" dirty="0"/>
              <a:t>]. Dostupný na WWW: http://cs.wikipedia.org/wiki/Soubor:Parthenon_from_west.jpg </a:t>
            </a:r>
            <a:endParaRPr lang="cs-CZ" sz="1200" dirty="0" smtClean="0"/>
          </a:p>
          <a:p>
            <a:r>
              <a:rPr lang="cs-CZ" sz="1200" dirty="0" smtClean="0"/>
              <a:t>obr. 13: </a:t>
            </a:r>
            <a:r>
              <a:rPr lang="cs-CZ" sz="1200" dirty="0"/>
              <a:t>ZARNOWSKI, </a:t>
            </a:r>
            <a:r>
              <a:rPr lang="cs-CZ" sz="1200" dirty="0" err="1"/>
              <a:t>Franciszek</a:t>
            </a:r>
            <a:r>
              <a:rPr lang="cs-CZ" sz="1200" dirty="0"/>
              <a:t>. </a:t>
            </a:r>
            <a:r>
              <a:rPr lang="cs-CZ" sz="1200" i="1" dirty="0"/>
              <a:t>commons.wikimedia.org</a:t>
            </a:r>
            <a:r>
              <a:rPr lang="cs-CZ" sz="1200" dirty="0"/>
              <a:t> [online]. [cit. </a:t>
            </a:r>
            <a:r>
              <a:rPr lang="cs-CZ" sz="1200" dirty="0" smtClean="0"/>
              <a:t>12.10.2013</a:t>
            </a:r>
            <a:r>
              <a:rPr lang="cs-CZ" sz="1200" dirty="0"/>
              <a:t>]. Dostupný na WWW: http://commons.wikimedia.org/wiki/File:Koloseum_Roma_fc08.jpg </a:t>
            </a:r>
          </a:p>
          <a:p>
            <a:r>
              <a:rPr lang="cs-CZ" sz="1200" dirty="0" smtClean="0"/>
              <a:t>obr. 14</a:t>
            </a:r>
            <a:r>
              <a:rPr lang="cs-CZ" sz="1200" dirty="0"/>
              <a:t>:  GROH, Jan. </a:t>
            </a:r>
            <a:r>
              <a:rPr lang="cs-CZ" sz="1200" i="1" dirty="0"/>
              <a:t>commons.wikimedia.org</a:t>
            </a:r>
            <a:r>
              <a:rPr lang="cs-CZ" sz="1200" dirty="0"/>
              <a:t> [online]. [cit. </a:t>
            </a:r>
            <a:r>
              <a:rPr lang="cs-CZ" sz="1200" dirty="0" smtClean="0"/>
              <a:t>12.10.2013</a:t>
            </a:r>
            <a:r>
              <a:rPr lang="cs-CZ" sz="1200" dirty="0"/>
              <a:t>]. Dostupný na WWW: http://commons.wikimedia.org/wiki/File:%C5%98%C3%ADm,_kapitolsk%C3%A1_vl%C4%8Dice.jpg?uselang=cs</a:t>
            </a:r>
          </a:p>
        </p:txBody>
      </p:sp>
    </p:spTree>
    <p:extLst>
      <p:ext uri="{BB962C8B-B14F-4D97-AF65-F5344CB8AC3E}">
        <p14:creationId xmlns:p14="http://schemas.microsoft.com/office/powerpoint/2010/main" val="1794231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DOplnění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o</a:t>
            </a:r>
            <a:r>
              <a:rPr lang="cs-CZ" dirty="0" smtClean="0"/>
              <a:t>br. 1:  soška vládce města </a:t>
            </a:r>
            <a:r>
              <a:rPr lang="cs-CZ" dirty="0" err="1" smtClean="0"/>
              <a:t>Lagaše</a:t>
            </a:r>
            <a:endParaRPr lang="cs-CZ" dirty="0" smtClean="0"/>
          </a:p>
          <a:p>
            <a:r>
              <a:rPr lang="cs-CZ" dirty="0" smtClean="0"/>
              <a:t>obr. 2: klínové písmo</a:t>
            </a:r>
          </a:p>
          <a:p>
            <a:r>
              <a:rPr lang="cs-CZ" dirty="0"/>
              <a:t>o</a:t>
            </a:r>
            <a:r>
              <a:rPr lang="cs-CZ" dirty="0" smtClean="0"/>
              <a:t>br. 3: kamenn</a:t>
            </a:r>
            <a:r>
              <a:rPr lang="cs-CZ" dirty="0" smtClean="0"/>
              <a:t>á deska s hieroglyfy</a:t>
            </a:r>
            <a:endParaRPr lang="cs-CZ" dirty="0" smtClean="0"/>
          </a:p>
          <a:p>
            <a:r>
              <a:rPr lang="cs-CZ" dirty="0"/>
              <a:t>o</a:t>
            </a:r>
            <a:r>
              <a:rPr lang="cs-CZ" dirty="0" smtClean="0"/>
              <a:t>br. 4: sfinga a pyramida</a:t>
            </a:r>
          </a:p>
          <a:p>
            <a:r>
              <a:rPr lang="cs-CZ" dirty="0"/>
              <a:t>o</a:t>
            </a:r>
            <a:r>
              <a:rPr lang="cs-CZ" dirty="0" smtClean="0"/>
              <a:t>br. 5: princ </a:t>
            </a:r>
            <a:r>
              <a:rPr lang="cs-CZ" dirty="0" err="1" smtClean="0"/>
              <a:t>Ráma</a:t>
            </a:r>
            <a:endParaRPr lang="cs-CZ" dirty="0" smtClean="0"/>
          </a:p>
          <a:p>
            <a:r>
              <a:rPr lang="cs-CZ" dirty="0"/>
              <a:t>o</a:t>
            </a:r>
            <a:r>
              <a:rPr lang="cs-CZ" dirty="0" smtClean="0"/>
              <a:t>br. 6: Taj </a:t>
            </a:r>
            <a:r>
              <a:rPr lang="cs-CZ" dirty="0" err="1" smtClean="0"/>
              <a:t>Mahal</a:t>
            </a:r>
            <a:endParaRPr lang="cs-CZ" dirty="0" smtClean="0"/>
          </a:p>
          <a:p>
            <a:r>
              <a:rPr lang="cs-CZ" dirty="0"/>
              <a:t>o</a:t>
            </a:r>
            <a:r>
              <a:rPr lang="cs-CZ" dirty="0" smtClean="0"/>
              <a:t>br. 7: Velká čínská zeď</a:t>
            </a:r>
          </a:p>
        </p:txBody>
      </p:sp>
    </p:spTree>
    <p:extLst>
      <p:ext uri="{BB962C8B-B14F-4D97-AF65-F5344CB8AC3E}">
        <p14:creationId xmlns:p14="http://schemas.microsoft.com/office/powerpoint/2010/main" val="2009558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DoplNĚNí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</a:t>
            </a:r>
            <a:r>
              <a:rPr lang="cs-CZ" dirty="0"/>
              <a:t>. </a:t>
            </a:r>
            <a:r>
              <a:rPr lang="cs-CZ" dirty="0" smtClean="0"/>
              <a:t>8: čínské znaky</a:t>
            </a:r>
            <a:endParaRPr lang="cs-CZ" dirty="0"/>
          </a:p>
          <a:p>
            <a:r>
              <a:rPr lang="cs-CZ" dirty="0" smtClean="0"/>
              <a:t>obr</a:t>
            </a:r>
            <a:r>
              <a:rPr lang="cs-CZ" dirty="0"/>
              <a:t>. </a:t>
            </a:r>
            <a:r>
              <a:rPr lang="cs-CZ" dirty="0" smtClean="0"/>
              <a:t>9: starověké město Persepolis</a:t>
            </a:r>
            <a:endParaRPr lang="cs-CZ" dirty="0"/>
          </a:p>
          <a:p>
            <a:r>
              <a:rPr lang="cs-CZ" dirty="0" smtClean="0"/>
              <a:t>obr</a:t>
            </a:r>
            <a:r>
              <a:rPr lang="cs-CZ" dirty="0"/>
              <a:t>. </a:t>
            </a:r>
            <a:r>
              <a:rPr lang="cs-CZ" dirty="0" smtClean="0"/>
              <a:t>10: koberec – schéma perského uzlu</a:t>
            </a:r>
          </a:p>
          <a:p>
            <a:r>
              <a:rPr lang="cs-CZ" dirty="0" smtClean="0"/>
              <a:t>obr</a:t>
            </a:r>
            <a:r>
              <a:rPr lang="cs-CZ" dirty="0"/>
              <a:t>. </a:t>
            </a:r>
            <a:r>
              <a:rPr lang="cs-CZ" dirty="0" smtClean="0"/>
              <a:t>11: Pallas Athéna</a:t>
            </a:r>
            <a:endParaRPr lang="cs-CZ" dirty="0"/>
          </a:p>
          <a:p>
            <a:r>
              <a:rPr lang="cs-CZ" dirty="0" smtClean="0"/>
              <a:t>obr</a:t>
            </a:r>
            <a:r>
              <a:rPr lang="cs-CZ" dirty="0"/>
              <a:t>. </a:t>
            </a:r>
            <a:r>
              <a:rPr lang="cs-CZ" dirty="0" smtClean="0"/>
              <a:t>12: Parthenón</a:t>
            </a:r>
            <a:endParaRPr lang="cs-CZ" dirty="0"/>
          </a:p>
          <a:p>
            <a:r>
              <a:rPr lang="cs-CZ" dirty="0" smtClean="0"/>
              <a:t>obr</a:t>
            </a:r>
            <a:r>
              <a:rPr lang="cs-CZ" dirty="0"/>
              <a:t>. </a:t>
            </a:r>
            <a:r>
              <a:rPr lang="cs-CZ" dirty="0" smtClean="0"/>
              <a:t>13: Koloseum</a:t>
            </a:r>
            <a:endParaRPr lang="cs-CZ" dirty="0"/>
          </a:p>
          <a:p>
            <a:r>
              <a:rPr lang="cs-CZ" dirty="0" smtClean="0"/>
              <a:t>obr</a:t>
            </a:r>
            <a:r>
              <a:rPr lang="cs-CZ" dirty="0"/>
              <a:t>. </a:t>
            </a:r>
            <a:r>
              <a:rPr lang="cs-CZ" dirty="0" smtClean="0"/>
              <a:t>14: římská vlčice (Romulus a Remus)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6351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2A5B7F"/>
      </a:dk2>
      <a:lt2>
        <a:srgbClr val="ABDAFC"/>
      </a:lt2>
      <a:accent1>
        <a:srgbClr val="9EC544"/>
      </a:accent1>
      <a:accent2>
        <a:srgbClr val="50BEA3"/>
      </a:accent2>
      <a:accent3>
        <a:srgbClr val="4A9CCC"/>
      </a:accent3>
      <a:accent4>
        <a:srgbClr val="9A66CA"/>
      </a:accent4>
      <a:accent5>
        <a:srgbClr val="C54F71"/>
      </a:accent5>
      <a:accent6>
        <a:srgbClr val="DE9C3C"/>
      </a:accent6>
      <a:hlink>
        <a:srgbClr val="6BA9DA"/>
      </a:hlink>
      <a:folHlink>
        <a:srgbClr val="A0BCD3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746EEEEA-FB6A-406B-B510-531588D5481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2764</TotalTime>
  <Words>681</Words>
  <Application>Microsoft Office PowerPoint</Application>
  <PresentationFormat>Předvádění na obrazovce (4:3)</PresentationFormat>
  <Paragraphs>96</Paragraphs>
  <Slides>16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21" baseType="lpstr">
      <vt:lpstr>Arial</vt:lpstr>
      <vt:lpstr>Bookman Old Style</vt:lpstr>
      <vt:lpstr>Rockwell</vt:lpstr>
      <vt:lpstr>Times New Roman</vt:lpstr>
      <vt:lpstr>Damask</vt:lpstr>
      <vt:lpstr>Prezentace aplikace PowerPoint</vt:lpstr>
      <vt:lpstr>Starověké civilizace</vt:lpstr>
      <vt:lpstr>Starověké civilizace</vt:lpstr>
      <vt:lpstr>Starověké civilizace</vt:lpstr>
      <vt:lpstr>Starověké civilizace</vt:lpstr>
      <vt:lpstr>Starověké civilizace</vt:lpstr>
      <vt:lpstr>Starověké civilizace</vt:lpstr>
      <vt:lpstr>Starověké civilizace</vt:lpstr>
      <vt:lpstr>Starověké civilizace</vt:lpstr>
      <vt:lpstr>Starověké civilizace</vt:lpstr>
      <vt:lpstr>Nejstarší starověké civilizace</vt:lpstr>
      <vt:lpstr>Použité zdroje</vt:lpstr>
      <vt:lpstr>Použité obrázky</vt:lpstr>
      <vt:lpstr>Použité obrázky</vt:lpstr>
      <vt:lpstr>DOplnění</vt:lpstr>
      <vt:lpstr>DoplNĚNí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Reklamace</dc:title>
  <cp:lastModifiedBy>Kristina Eppichová</cp:lastModifiedBy>
  <cp:revision>41</cp:revision>
  <dcterms:modified xsi:type="dcterms:W3CDTF">2013-12-17T14:04:32Z</dcterms:modified>
</cp:coreProperties>
</file>