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3" r:id="rId4"/>
    <p:sldId id="270" r:id="rId5"/>
    <p:sldId id="271" r:id="rId6"/>
    <p:sldId id="272" r:id="rId7"/>
    <p:sldId id="274" r:id="rId8"/>
    <p:sldId id="275" r:id="rId9"/>
    <p:sldId id="276" r:id="rId10"/>
    <p:sldId id="278" r:id="rId11"/>
    <p:sldId id="279" r:id="rId12"/>
    <p:sldId id="280" r:id="rId13"/>
    <p:sldId id="281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1860945"/>
              </p:ext>
            </p:extLst>
          </p:nvPr>
        </p:nvGraphicFramePr>
        <p:xfrm>
          <a:off x="1043608" y="1124744"/>
          <a:ext cx="6792416" cy="3175301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VY_32_INOVACE_KRISTINA_EPPICHOVA_LITERATURA_STAROVEKU_STARY_ZAKON_06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Bible – Starý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zákon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24. 10. 2013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předkládá žákům základní informace o první části Bible.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400" dirty="0" smtClean="0"/>
              <a:t>Starý zákon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1. část Bible</a:t>
            </a:r>
          </a:p>
          <a:p>
            <a:r>
              <a:rPr lang="cs-CZ" sz="3200" dirty="0">
                <a:effectLst/>
              </a:rPr>
              <a:t>texty vznikaly v průběhu 1. tisíciletí př. n. l. 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2331" y="2087563"/>
            <a:ext cx="2156339" cy="3703637"/>
          </a:xfrm>
        </p:spPr>
      </p:pic>
      <p:sp>
        <p:nvSpPr>
          <p:cNvPr id="4" name="TextovéPole 3"/>
          <p:cNvSpPr txBox="1"/>
          <p:nvPr/>
        </p:nvSpPr>
        <p:spPr>
          <a:xfrm>
            <a:off x="5462331" y="5795972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95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>
                <a:effectLst/>
              </a:rPr>
              <a:t>v</a:t>
            </a:r>
            <a:r>
              <a:rPr lang="cs-CZ" sz="2800" dirty="0" smtClean="0">
                <a:effectLst/>
              </a:rPr>
              <a:t>znik v době katastrof postihujících </a:t>
            </a:r>
            <a:r>
              <a:rPr lang="cs-CZ" sz="2800" dirty="0">
                <a:effectLst/>
              </a:rPr>
              <a:t>izraelský národ </a:t>
            </a:r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autoři pojali </a:t>
            </a:r>
            <a:r>
              <a:rPr lang="cs-CZ" sz="2800" dirty="0">
                <a:effectLst/>
              </a:rPr>
              <a:t>vyprávění jako naléhavou otázku </a:t>
            </a:r>
            <a:r>
              <a:rPr lang="cs-CZ" sz="2800" dirty="0" smtClean="0">
                <a:effectLst/>
              </a:rPr>
              <a:t> po </a:t>
            </a:r>
            <a:r>
              <a:rPr lang="cs-CZ" sz="2800" dirty="0">
                <a:effectLst/>
              </a:rPr>
              <a:t>tom, kdo a jak řídí kroky člověka po této zemi a co způsobilo, že běh lidského života je často provázen nezdary a </a:t>
            </a:r>
            <a:r>
              <a:rPr lang="cs-CZ" sz="2800" dirty="0" smtClean="0">
                <a:effectLst/>
              </a:rPr>
              <a:t>tragédiemi</a:t>
            </a:r>
          </a:p>
          <a:p>
            <a:r>
              <a:rPr lang="cs-CZ" sz="2800" dirty="0">
                <a:effectLst/>
              </a:rPr>
              <a:t>o</a:t>
            </a:r>
            <a:r>
              <a:rPr lang="cs-CZ" sz="2800" dirty="0" smtClean="0">
                <a:effectLst/>
              </a:rPr>
              <a:t>dpověď opírali </a:t>
            </a:r>
            <a:r>
              <a:rPr lang="cs-CZ" sz="2800" dirty="0">
                <a:effectLst/>
              </a:rPr>
              <a:t>o přesvědčení, že o lidském osudu rozhoduje </a:t>
            </a:r>
            <a:r>
              <a:rPr lang="cs-CZ" sz="2800" dirty="0" smtClean="0">
                <a:effectLst/>
              </a:rPr>
              <a:t>Bůh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363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dirty="0" smtClean="0">
                <a:effectLst/>
              </a:rPr>
              <a:t>texty čerpaly </a:t>
            </a:r>
            <a:r>
              <a:rPr lang="cs-CZ" sz="3400" dirty="0">
                <a:effectLst/>
              </a:rPr>
              <a:t>z nejrůznějších </a:t>
            </a:r>
            <a:r>
              <a:rPr lang="cs-CZ" sz="3400" dirty="0" smtClean="0">
                <a:effectLst/>
              </a:rPr>
              <a:t>zdrojů </a:t>
            </a:r>
          </a:p>
          <a:p>
            <a:pPr lvl="1"/>
            <a:r>
              <a:rPr lang="cs-CZ" sz="3100" dirty="0" smtClean="0">
                <a:effectLst/>
              </a:rPr>
              <a:t>žánrově pestré</a:t>
            </a:r>
          </a:p>
          <a:p>
            <a:pPr lvl="2"/>
            <a:r>
              <a:rPr lang="cs-CZ" sz="2600" dirty="0" smtClean="0">
                <a:effectLst/>
              </a:rPr>
              <a:t>příběhy </a:t>
            </a:r>
            <a:r>
              <a:rPr lang="cs-CZ" sz="2600" dirty="0">
                <a:effectLst/>
              </a:rPr>
              <a:t>ze </a:t>
            </a:r>
            <a:r>
              <a:rPr lang="cs-CZ" sz="2600" dirty="0" smtClean="0">
                <a:effectLst/>
              </a:rPr>
              <a:t>života</a:t>
            </a:r>
          </a:p>
          <a:p>
            <a:pPr lvl="2"/>
            <a:r>
              <a:rPr lang="cs-CZ" sz="2600" dirty="0" smtClean="0">
                <a:effectLst/>
              </a:rPr>
              <a:t>mytická </a:t>
            </a:r>
            <a:r>
              <a:rPr lang="cs-CZ" sz="2600" dirty="0">
                <a:effectLst/>
              </a:rPr>
              <a:t>či historická </a:t>
            </a:r>
            <a:r>
              <a:rPr lang="cs-CZ" sz="2600" dirty="0" smtClean="0">
                <a:effectLst/>
              </a:rPr>
              <a:t>vyprávění</a:t>
            </a:r>
          </a:p>
          <a:p>
            <a:pPr lvl="2"/>
            <a:r>
              <a:rPr lang="cs-CZ" sz="2600" dirty="0">
                <a:effectLst/>
              </a:rPr>
              <a:t>ú</a:t>
            </a:r>
            <a:r>
              <a:rPr lang="cs-CZ" sz="2600" dirty="0" smtClean="0">
                <a:effectLst/>
              </a:rPr>
              <a:t>vahy</a:t>
            </a:r>
          </a:p>
          <a:p>
            <a:pPr lvl="2"/>
            <a:r>
              <a:rPr lang="cs-CZ" sz="2600" dirty="0" smtClean="0">
                <a:effectLst/>
              </a:rPr>
              <a:t>milostné </a:t>
            </a:r>
            <a:r>
              <a:rPr lang="cs-CZ" sz="2600" dirty="0">
                <a:effectLst/>
              </a:rPr>
              <a:t>a duchovní </a:t>
            </a:r>
            <a:r>
              <a:rPr lang="cs-CZ" sz="2600" dirty="0" smtClean="0">
                <a:effectLst/>
              </a:rPr>
              <a:t>písně</a:t>
            </a:r>
          </a:p>
          <a:p>
            <a:pPr lvl="2"/>
            <a:r>
              <a:rPr lang="cs-CZ" sz="2600" dirty="0">
                <a:effectLst/>
              </a:rPr>
              <a:t>ž</a:t>
            </a:r>
            <a:r>
              <a:rPr lang="cs-CZ" sz="2600" dirty="0" smtClean="0">
                <a:effectLst/>
              </a:rPr>
              <a:t>almy</a:t>
            </a:r>
          </a:p>
          <a:p>
            <a:pPr lvl="2"/>
            <a:r>
              <a:rPr lang="cs-CZ" sz="2600" dirty="0">
                <a:effectLst/>
              </a:rPr>
              <a:t>p</a:t>
            </a:r>
            <a:r>
              <a:rPr lang="cs-CZ" sz="2600" dirty="0" smtClean="0">
                <a:effectLst/>
              </a:rPr>
              <a:t>řísloví</a:t>
            </a:r>
          </a:p>
          <a:p>
            <a:pPr lvl="2"/>
            <a:r>
              <a:rPr lang="cs-CZ" sz="2600" dirty="0" smtClean="0">
                <a:effectLst/>
              </a:rPr>
              <a:t>mravní zásady</a:t>
            </a:r>
          </a:p>
          <a:p>
            <a:pPr lvl="2"/>
            <a:r>
              <a:rPr lang="cs-CZ" sz="2600" dirty="0" smtClean="0">
                <a:effectLst/>
              </a:rPr>
              <a:t>podobenství</a:t>
            </a:r>
            <a:endParaRPr lang="cs-CZ" sz="26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24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j</a:t>
            </a:r>
            <a:r>
              <a:rPr lang="cs-CZ" sz="3200" dirty="0" smtClean="0">
                <a:effectLst/>
              </a:rPr>
              <a:t>e </a:t>
            </a:r>
            <a:r>
              <a:rPr lang="cs-CZ" sz="3200" dirty="0">
                <a:effectLst/>
              </a:rPr>
              <a:t>psán </a:t>
            </a:r>
            <a:endParaRPr lang="cs-CZ" sz="3200" dirty="0" smtClean="0">
              <a:effectLst/>
            </a:endParaRPr>
          </a:p>
          <a:p>
            <a:pPr lvl="1"/>
            <a:r>
              <a:rPr lang="cs-CZ" sz="3000" dirty="0">
                <a:effectLst/>
              </a:rPr>
              <a:t>h</a:t>
            </a:r>
            <a:r>
              <a:rPr lang="cs-CZ" sz="3000" dirty="0" smtClean="0">
                <a:effectLst/>
              </a:rPr>
              <a:t>ebrejsky</a:t>
            </a:r>
          </a:p>
          <a:p>
            <a:pPr lvl="1"/>
            <a:r>
              <a:rPr lang="cs-CZ" sz="3000" dirty="0" smtClean="0">
                <a:effectLst/>
              </a:rPr>
              <a:t>aramejsky</a:t>
            </a:r>
            <a:endParaRPr lang="cs-CZ" sz="30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3671" y="2087563"/>
            <a:ext cx="2893659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099387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1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Pět knih Mojžíšových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první                           a </a:t>
            </a:r>
            <a:r>
              <a:rPr lang="cs-CZ" sz="3200" dirty="0">
                <a:effectLst/>
              </a:rPr>
              <a:t>nejvýznamnější </a:t>
            </a:r>
            <a:r>
              <a:rPr lang="cs-CZ" sz="3200" dirty="0" smtClean="0">
                <a:effectLst/>
              </a:rPr>
              <a:t>část </a:t>
            </a:r>
            <a:r>
              <a:rPr lang="cs-CZ" sz="3200" dirty="0">
                <a:effectLst/>
              </a:rPr>
              <a:t>Starého </a:t>
            </a:r>
            <a:r>
              <a:rPr lang="cs-CZ" sz="3200" dirty="0" smtClean="0">
                <a:effectLst/>
              </a:rPr>
              <a:t>zákona</a:t>
            </a:r>
          </a:p>
          <a:p>
            <a:r>
              <a:rPr lang="cs-CZ" sz="3200" dirty="0" smtClean="0">
                <a:effectLst/>
              </a:rPr>
              <a:t>5 částí</a:t>
            </a:r>
            <a:endParaRPr lang="cs-CZ" sz="3200" dirty="0">
              <a:effectLst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1185" y="2564904"/>
            <a:ext cx="3799483" cy="2764124"/>
          </a:xfrm>
        </p:spPr>
      </p:pic>
      <p:sp>
        <p:nvSpPr>
          <p:cNvPr id="6" name="TextovéPole 5"/>
          <p:cNvSpPr txBox="1"/>
          <p:nvPr/>
        </p:nvSpPr>
        <p:spPr>
          <a:xfrm>
            <a:off x="4651185" y="5329313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12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i="1" dirty="0" smtClean="0"/>
              <a:t>Genesis (stvoření)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000" dirty="0" smtClean="0">
                <a:effectLst/>
              </a:rPr>
              <a:t>stvoření světa </a:t>
            </a:r>
          </a:p>
          <a:p>
            <a:r>
              <a:rPr lang="cs-CZ" sz="3000" dirty="0" smtClean="0">
                <a:effectLst/>
              </a:rPr>
              <a:t>první lidé </a:t>
            </a:r>
          </a:p>
          <a:p>
            <a:r>
              <a:rPr lang="cs-CZ" sz="3000" dirty="0" smtClean="0">
                <a:effectLst/>
              </a:rPr>
              <a:t>hřích </a:t>
            </a:r>
            <a:r>
              <a:rPr lang="cs-CZ" sz="3000" dirty="0">
                <a:effectLst/>
              </a:rPr>
              <a:t>Adama a </a:t>
            </a:r>
            <a:r>
              <a:rPr lang="cs-CZ" sz="3000" dirty="0" smtClean="0">
                <a:effectLst/>
              </a:rPr>
              <a:t>Evy</a:t>
            </a:r>
          </a:p>
          <a:p>
            <a:r>
              <a:rPr lang="cs-CZ" sz="3000" dirty="0" smtClean="0">
                <a:effectLst/>
              </a:rPr>
              <a:t>zavraždění Ábela</a:t>
            </a:r>
          </a:p>
          <a:p>
            <a:r>
              <a:rPr lang="cs-CZ" sz="3000" dirty="0" smtClean="0">
                <a:effectLst/>
              </a:rPr>
              <a:t>potopa světa</a:t>
            </a:r>
          </a:p>
          <a:p>
            <a:r>
              <a:rPr lang="cs-CZ" sz="3000" dirty="0" smtClean="0">
                <a:effectLst/>
              </a:rPr>
              <a:t>stavění věže</a:t>
            </a:r>
          </a:p>
          <a:p>
            <a:r>
              <a:rPr lang="cs-CZ" sz="3000" dirty="0" smtClean="0">
                <a:effectLst/>
              </a:rPr>
              <a:t>zmatení </a:t>
            </a:r>
            <a:r>
              <a:rPr lang="cs-CZ" sz="3000" dirty="0">
                <a:effectLst/>
              </a:rPr>
              <a:t>jazyků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236" y="2636912"/>
            <a:ext cx="3697432" cy="2694504"/>
          </a:xfrm>
        </p:spPr>
      </p:pic>
      <p:sp>
        <p:nvSpPr>
          <p:cNvPr id="6" name="TextovéPole 5"/>
          <p:cNvSpPr txBox="1"/>
          <p:nvPr/>
        </p:nvSpPr>
        <p:spPr>
          <a:xfrm>
            <a:off x="4753236" y="5331416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615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i="1" dirty="0" smtClean="0"/>
              <a:t>Exodus (odchod z </a:t>
            </a:r>
            <a:r>
              <a:rPr lang="cs-CZ" i="1" dirty="0" err="1" smtClean="0"/>
              <a:t>egypta</a:t>
            </a:r>
            <a:r>
              <a:rPr lang="cs-CZ" i="1" dirty="0" smtClean="0"/>
              <a:t>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effectLst/>
              </a:rPr>
              <a:t>vyvedení </a:t>
            </a:r>
            <a:r>
              <a:rPr lang="cs-CZ" sz="2400" dirty="0">
                <a:effectLst/>
              </a:rPr>
              <a:t>Izraelců z Egypta </a:t>
            </a:r>
            <a:r>
              <a:rPr lang="cs-CZ" sz="2400" dirty="0" smtClean="0">
                <a:effectLst/>
              </a:rPr>
              <a:t>Mojžíšem</a:t>
            </a:r>
          </a:p>
          <a:p>
            <a:r>
              <a:rPr lang="cs-CZ" sz="2400" dirty="0" smtClean="0">
                <a:effectLst/>
              </a:rPr>
              <a:t>Mojžíšovo </a:t>
            </a:r>
            <a:r>
              <a:rPr lang="cs-CZ" sz="2400" dirty="0">
                <a:effectLst/>
              </a:rPr>
              <a:t>setkání s Bohem </a:t>
            </a:r>
            <a:r>
              <a:rPr lang="cs-CZ" sz="2400" dirty="0" smtClean="0">
                <a:effectLst/>
              </a:rPr>
              <a:t>a smlouva s</a:t>
            </a:r>
            <a:r>
              <a:rPr lang="cs-CZ" sz="2400" dirty="0">
                <a:effectLst/>
              </a:rPr>
              <a:t> ním </a:t>
            </a:r>
          </a:p>
          <a:p>
            <a:pPr lvl="1"/>
            <a:r>
              <a:rPr lang="cs-CZ" sz="2000" dirty="0" smtClean="0">
                <a:effectLst/>
              </a:rPr>
              <a:t>Desatero </a:t>
            </a:r>
            <a:r>
              <a:rPr lang="cs-CZ" sz="2000" dirty="0">
                <a:effectLst/>
              </a:rPr>
              <a:t>přikázání </a:t>
            </a:r>
            <a:endParaRPr lang="cs-CZ" sz="2000" dirty="0" smtClean="0">
              <a:effectLst/>
            </a:endParaRPr>
          </a:p>
          <a:p>
            <a:r>
              <a:rPr lang="cs-CZ" sz="2400" dirty="0" smtClean="0">
                <a:effectLst/>
              </a:rPr>
              <a:t>putování </a:t>
            </a:r>
            <a:r>
              <a:rPr lang="cs-CZ" sz="2400" dirty="0">
                <a:effectLst/>
              </a:rPr>
              <a:t>do Zaslíbené </a:t>
            </a:r>
            <a:r>
              <a:rPr lang="cs-CZ" sz="2400" dirty="0" smtClean="0">
                <a:effectLst/>
              </a:rPr>
              <a:t>země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769" y="2087563"/>
            <a:ext cx="2819463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130769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82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</a:t>
            </a:r>
            <a:r>
              <a:rPr lang="cs-CZ" i="1" dirty="0" smtClean="0"/>
              <a:t>LEVITICUS (kniha lévijská neboli kněžská)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obsahuje </a:t>
            </a:r>
            <a:r>
              <a:rPr lang="cs-CZ" sz="3200" dirty="0">
                <a:effectLst/>
              </a:rPr>
              <a:t>kultické a rituální </a:t>
            </a:r>
            <a:r>
              <a:rPr lang="cs-CZ" sz="3200" dirty="0" smtClean="0">
                <a:effectLst/>
              </a:rPr>
              <a:t>předpisy</a:t>
            </a:r>
            <a:endParaRPr lang="cs-CZ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63056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</a:t>
            </a:r>
            <a:r>
              <a:rPr lang="cs-CZ" i="1" dirty="0" smtClean="0"/>
              <a:t>NUMERI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věnována výčtům </a:t>
            </a:r>
          </a:p>
          <a:p>
            <a:pPr lvl="1"/>
            <a:r>
              <a:rPr lang="cs-CZ" sz="2800" dirty="0" smtClean="0">
                <a:effectLst/>
              </a:rPr>
              <a:t>bojovníků</a:t>
            </a:r>
          </a:p>
          <a:p>
            <a:pPr lvl="1"/>
            <a:r>
              <a:rPr lang="cs-CZ" sz="2800" dirty="0" smtClean="0">
                <a:effectLst/>
              </a:rPr>
              <a:t>velitelů</a:t>
            </a:r>
          </a:p>
          <a:p>
            <a:pPr lvl="1"/>
            <a:r>
              <a:rPr lang="cs-CZ" sz="2800" dirty="0" smtClean="0">
                <a:effectLst/>
              </a:rPr>
              <a:t>darů </a:t>
            </a:r>
            <a:r>
              <a:rPr lang="cs-CZ" sz="2800" dirty="0">
                <a:effectLst/>
              </a:rPr>
              <a:t>pro </a:t>
            </a:r>
            <a:r>
              <a:rPr lang="cs-CZ" sz="2800" dirty="0" smtClean="0">
                <a:effectLst/>
              </a:rPr>
              <a:t>oltář</a:t>
            </a:r>
          </a:p>
          <a:p>
            <a:pPr lvl="1"/>
            <a:r>
              <a:rPr lang="cs-CZ" sz="2800" dirty="0">
                <a:effectLst/>
              </a:rPr>
              <a:t>o</a:t>
            </a:r>
            <a:r>
              <a:rPr lang="cs-CZ" sz="2800" dirty="0" smtClean="0">
                <a:effectLst/>
              </a:rPr>
              <a:t>bětí</a:t>
            </a:r>
          </a:p>
          <a:p>
            <a:pPr lvl="1"/>
            <a:r>
              <a:rPr lang="cs-CZ" sz="2800" dirty="0" smtClean="0">
                <a:effectLst/>
              </a:rPr>
              <a:t>kořistí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644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</a:t>
            </a:r>
            <a:r>
              <a:rPr lang="cs-CZ" i="1" dirty="0" smtClean="0"/>
              <a:t>DEUTERONOMIUM (druhý zákon, opakování zákona)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opakování Desatera a bohoslužebných </a:t>
            </a:r>
            <a:r>
              <a:rPr lang="cs-CZ" sz="3200" dirty="0">
                <a:effectLst/>
              </a:rPr>
              <a:t>řádů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93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Další části starého zákona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Knihy prorocké</a:t>
            </a:r>
          </a:p>
          <a:p>
            <a:r>
              <a:rPr lang="cs-CZ" sz="3200" dirty="0">
                <a:effectLst/>
              </a:rPr>
              <a:t>příběh o </a:t>
            </a:r>
            <a:r>
              <a:rPr lang="cs-CZ" sz="3200" dirty="0" err="1">
                <a:effectLst/>
              </a:rPr>
              <a:t>Jóbovi</a:t>
            </a:r>
            <a:endParaRPr lang="cs-CZ" sz="3200" dirty="0">
              <a:effectLst/>
            </a:endParaRPr>
          </a:p>
          <a:p>
            <a:r>
              <a:rPr lang="cs-CZ" sz="3200" dirty="0">
                <a:effectLst/>
              </a:rPr>
              <a:t>cyklus žalmů </a:t>
            </a:r>
          </a:p>
          <a:p>
            <a:r>
              <a:rPr lang="cs-CZ" sz="3200" dirty="0">
                <a:effectLst/>
              </a:rPr>
              <a:t>kniha přísloví</a:t>
            </a:r>
          </a:p>
          <a:p>
            <a:r>
              <a:rPr lang="cs-CZ" sz="3200" dirty="0" smtClean="0">
                <a:effectLst/>
              </a:rPr>
              <a:t>prorocké </a:t>
            </a:r>
            <a:r>
              <a:rPr lang="cs-CZ" sz="3200" dirty="0">
                <a:effectLst/>
              </a:rPr>
              <a:t>vize </a:t>
            </a:r>
            <a:r>
              <a:rPr lang="cs-CZ" sz="3200" dirty="0" smtClean="0">
                <a:effectLst/>
              </a:rPr>
              <a:t>budoucnosti</a:t>
            </a:r>
            <a:endParaRPr lang="cs-CZ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5483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obr. 1: </a:t>
            </a:r>
            <a:r>
              <a:rPr lang="cs-CZ" dirty="0"/>
              <a:t>PILSAK, Walter J..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24.10.2013</a:t>
            </a:r>
            <a:r>
              <a:rPr lang="cs-CZ" dirty="0"/>
              <a:t>]. Dostupný na WWW: http://commons.wikimedia.org/wiki/File:Bibel-1.jpg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2: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0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http://commons.wikimedia.org/wiki/File:Uzijas-hrob.jpg?uselang=cs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3: </a:t>
            </a:r>
            <a:r>
              <a:rPr lang="cs-CZ" dirty="0"/>
              <a:t>TERZIO, Francesco.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24.10.2013</a:t>
            </a:r>
            <a:r>
              <a:rPr lang="cs-CZ" dirty="0"/>
              <a:t>]. Dostupný na WWW: http://commons.wikimedia.org/wiki/File:Melantrich50.jpg?uselang=cs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4: </a:t>
            </a:r>
            <a:r>
              <a:rPr lang="en-US" dirty="0"/>
              <a:t>PADGETT, Jim.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0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http://commons.wikimedia.org/wiki/File:Book_of_Genesis_Chapter_2-3_%28Bible_Illustrations_by_Sweet_Media%29.jpg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5: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0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http://commons.wikimedia.org/wiki/File:Rembrandt_Harmensz._van_Rijn_079.jpg?uselang=cs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868</TotalTime>
  <Words>444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Starý zákon</vt:lpstr>
      <vt:lpstr>Starý zákon</vt:lpstr>
      <vt:lpstr>Starý zákon</vt:lpstr>
      <vt:lpstr>Starý zákon</vt:lpstr>
      <vt:lpstr>Starý zákon</vt:lpstr>
      <vt:lpstr>Pět knih Mojžíšových</vt:lpstr>
      <vt:lpstr>1) Genesis (stvoření)</vt:lpstr>
      <vt:lpstr>2) Exodus (odchod z egypta)</vt:lpstr>
      <vt:lpstr>3) LEVITICUS (kniha lévijská neboli kněžská)</vt:lpstr>
      <vt:lpstr>4) NUMERI</vt:lpstr>
      <vt:lpstr>5) DEUTERONOMIUM (druhý zákon, opakování zákona)</vt:lpstr>
      <vt:lpstr>Další části starého zákona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24</cp:revision>
  <dcterms:modified xsi:type="dcterms:W3CDTF">2013-12-18T18:34:41Z</dcterms:modified>
</cp:coreProperties>
</file>