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2" r:id="rId1"/>
  </p:sldMasterIdLst>
  <p:sldIdLst>
    <p:sldId id="268" r:id="rId2"/>
    <p:sldId id="256" r:id="rId3"/>
    <p:sldId id="271" r:id="rId4"/>
    <p:sldId id="275" r:id="rId5"/>
    <p:sldId id="272" r:id="rId6"/>
    <p:sldId id="276" r:id="rId7"/>
    <p:sldId id="273" r:id="rId8"/>
    <p:sldId id="277" r:id="rId9"/>
    <p:sldId id="274" r:id="rId10"/>
    <p:sldId id="278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6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2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91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8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2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42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43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3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3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2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39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23" r:id="rId1"/>
    <p:sldLayoutId id="2147484324" r:id="rId2"/>
    <p:sldLayoutId id="2147484325" r:id="rId3"/>
    <p:sldLayoutId id="2147484326" r:id="rId4"/>
    <p:sldLayoutId id="2147484327" r:id="rId5"/>
    <p:sldLayoutId id="2147484328" r:id="rId6"/>
    <p:sldLayoutId id="2147484329" r:id="rId7"/>
    <p:sldLayoutId id="2147484330" r:id="rId8"/>
    <p:sldLayoutId id="2147484331" r:id="rId9"/>
    <p:sldLayoutId id="2147484332" r:id="rId10"/>
    <p:sldLayoutId id="2147484333" r:id="rId11"/>
    <p:sldLayoutId id="2147484334" r:id="rId12"/>
    <p:sldLayoutId id="2147484335" r:id="rId13"/>
    <p:sldLayoutId id="2147484336" r:id="rId14"/>
    <p:sldLayoutId id="2147484337" r:id="rId15"/>
    <p:sldLayoutId id="2147484338" r:id="rId16"/>
    <p:sldLayoutId id="21474843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9414079"/>
              </p:ext>
            </p:extLst>
          </p:nvPr>
        </p:nvGraphicFramePr>
        <p:xfrm>
          <a:off x="1043608" y="1124744"/>
          <a:ext cx="6792416" cy="331236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VY_32_INOVACE_KRISTINA_EPPICHOVA_LITERATURA_STAROVEKU_VYZNAMNI_RECTI_DRAMATICI_15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starověkého Řecka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20.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11. 2013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9890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představuje významné řecké dramatiky a jejich dílo. K prezentaci lze použít pracovní list stejného názvu.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59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347" y="1761480"/>
            <a:ext cx="7773308" cy="2387600"/>
          </a:xfrm>
        </p:spPr>
        <p:txBody>
          <a:bodyPr>
            <a:normAutofit fontScale="90000"/>
          </a:bodyPr>
          <a:lstStyle/>
          <a:p>
            <a:r>
              <a:rPr lang="cs-CZ" sz="6400" dirty="0" smtClean="0"/>
              <a:t>Významní  dramatici </a:t>
            </a:r>
            <a:r>
              <a:rPr lang="cs-CZ" sz="6400" dirty="0" err="1" smtClean="0"/>
              <a:t>StarovĚkÉho</a:t>
            </a:r>
            <a:r>
              <a:rPr lang="cs-CZ" sz="6400" dirty="0" smtClean="0"/>
              <a:t> Řecka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347" y="4437534"/>
            <a:ext cx="7773308" cy="165576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Literatura starověku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Aischylos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525 – 455 př. n. l.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akladatel antické tragédi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 scénu uvedl druhého herce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34775"/>
            <a:ext cx="2401689" cy="3856426"/>
          </a:xfrm>
        </p:spPr>
      </p:pic>
    </p:spTree>
    <p:extLst>
      <p:ext uri="{BB962C8B-B14F-4D97-AF65-F5344CB8AC3E}">
        <p14:creationId xmlns:p14="http://schemas.microsoft.com/office/powerpoint/2010/main" val="405493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/>
              <a:t>Aischylos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/>
              <a:t>mnoho her</a:t>
            </a:r>
          </a:p>
          <a:p>
            <a:pPr lvl="1"/>
            <a:r>
              <a:rPr lang="cs-CZ" sz="3000" dirty="0" smtClean="0"/>
              <a:t>známe </a:t>
            </a:r>
            <a:r>
              <a:rPr lang="cs-CZ" sz="3000" dirty="0"/>
              <a:t>82 podle </a:t>
            </a:r>
            <a:r>
              <a:rPr lang="cs-CZ" sz="3000" dirty="0" smtClean="0"/>
              <a:t>názvu</a:t>
            </a:r>
          </a:p>
          <a:p>
            <a:pPr lvl="1"/>
            <a:r>
              <a:rPr lang="cs-CZ" sz="3000" dirty="0"/>
              <a:t>v</a:t>
            </a:r>
            <a:r>
              <a:rPr lang="cs-CZ" sz="3000" dirty="0" smtClean="0"/>
              <a:t> úplnosti 7 her</a:t>
            </a:r>
            <a:endParaRPr lang="cs-CZ" sz="30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Peršané</a:t>
            </a:r>
          </a:p>
          <a:p>
            <a:r>
              <a:rPr lang="cs-CZ" sz="3200" dirty="0" smtClean="0">
                <a:effectLst/>
              </a:rPr>
              <a:t>Oresteia</a:t>
            </a:r>
          </a:p>
          <a:p>
            <a:pPr lvl="1"/>
            <a:r>
              <a:rPr lang="cs-CZ" sz="3000" dirty="0">
                <a:effectLst/>
              </a:rPr>
              <a:t>trilogie</a:t>
            </a:r>
            <a:endParaRPr lang="cs-CZ" sz="3000" dirty="0" smtClean="0">
              <a:effectLst/>
            </a:endParaRPr>
          </a:p>
          <a:p>
            <a:r>
              <a:rPr lang="cs-CZ" sz="3200" dirty="0" smtClean="0">
                <a:effectLst/>
              </a:rPr>
              <a:t>Elektra</a:t>
            </a:r>
            <a:endParaRPr lang="cs-CZ" sz="32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632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Sofokles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smtClean="0"/>
              <a:t>496 – 406 př. n. l.</a:t>
            </a:r>
          </a:p>
          <a:p>
            <a:r>
              <a:rPr lang="cs-CZ" sz="3200" dirty="0" smtClean="0"/>
              <a:t>tragédie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avedl na scénu třetího herce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7142" y="2087563"/>
            <a:ext cx="2726717" cy="3703637"/>
          </a:xfrm>
        </p:spPr>
      </p:pic>
    </p:spTree>
    <p:extLst>
      <p:ext uri="{BB962C8B-B14F-4D97-AF65-F5344CB8AC3E}">
        <p14:creationId xmlns:p14="http://schemas.microsoft.com/office/powerpoint/2010/main" val="121522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Sofokles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/>
              <a:t>123 her</a:t>
            </a:r>
          </a:p>
          <a:p>
            <a:pPr lvl="1"/>
            <a:r>
              <a:rPr lang="cs-CZ" sz="3000" dirty="0"/>
              <a:t>zachovány jen některé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Elektra</a:t>
            </a:r>
          </a:p>
          <a:p>
            <a:r>
              <a:rPr lang="cs-CZ" sz="3200" dirty="0" err="1" smtClean="0">
                <a:effectLst/>
              </a:rPr>
              <a:t>Antigona</a:t>
            </a:r>
            <a:endParaRPr lang="cs-CZ" sz="3200" dirty="0" smtClean="0">
              <a:effectLst/>
            </a:endParaRPr>
          </a:p>
          <a:p>
            <a:r>
              <a:rPr lang="cs-CZ" sz="3200" dirty="0" smtClean="0">
                <a:effectLst/>
              </a:rPr>
              <a:t>Král </a:t>
            </a:r>
            <a:r>
              <a:rPr lang="cs-CZ" sz="3200" dirty="0" err="1">
                <a:effectLst/>
              </a:rPr>
              <a:t>Oidipús</a:t>
            </a:r>
            <a:endParaRPr lang="cs-CZ" sz="32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571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EuripidÉs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485 (480) – 406 př. n. l.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ragédie</a:t>
            </a:r>
          </a:p>
          <a:p>
            <a:pPr lvl="1"/>
            <a:r>
              <a:rPr lang="cs-CZ" sz="3000" dirty="0" smtClean="0"/>
              <a:t>80 – 90</a:t>
            </a:r>
          </a:p>
          <a:p>
            <a:pPr lvl="1"/>
            <a:r>
              <a:rPr lang="cs-CZ" sz="3000" dirty="0"/>
              <a:t>z</a:t>
            </a:r>
            <a:r>
              <a:rPr lang="cs-CZ" sz="3000" dirty="0" smtClean="0"/>
              <a:t>achovány jen některé</a:t>
            </a:r>
            <a:endParaRPr lang="cs-CZ" sz="3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102" y="2087563"/>
            <a:ext cx="3134797" cy="3703637"/>
          </a:xfrm>
        </p:spPr>
      </p:pic>
    </p:spTree>
    <p:extLst>
      <p:ext uri="{BB962C8B-B14F-4D97-AF65-F5344CB8AC3E}">
        <p14:creationId xmlns:p14="http://schemas.microsoft.com/office/powerpoint/2010/main" val="307094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err="1"/>
              <a:t>EuripidÉs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000" dirty="0">
                <a:effectLst/>
              </a:rPr>
              <a:t>k</a:t>
            </a:r>
            <a:r>
              <a:rPr lang="cs-CZ" sz="3000" dirty="0" smtClean="0">
                <a:effectLst/>
              </a:rPr>
              <a:t>ritika společnosti a jejích představ náboženských        a mravních </a:t>
            </a:r>
          </a:p>
          <a:p>
            <a:r>
              <a:rPr lang="cs-CZ" sz="3000" dirty="0" smtClean="0">
                <a:effectLst/>
              </a:rPr>
              <a:t>první </a:t>
            </a:r>
            <a:r>
              <a:rPr lang="cs-CZ" sz="3000" dirty="0">
                <a:effectLst/>
              </a:rPr>
              <a:t>pokusy </a:t>
            </a:r>
            <a:r>
              <a:rPr lang="cs-CZ" sz="3000" dirty="0" smtClean="0">
                <a:effectLst/>
              </a:rPr>
              <a:t>         o </a:t>
            </a:r>
            <a:r>
              <a:rPr lang="cs-CZ" sz="3000" dirty="0">
                <a:effectLst/>
              </a:rPr>
              <a:t>psychologické </a:t>
            </a:r>
            <a:r>
              <a:rPr lang="cs-CZ" sz="3000" dirty="0" smtClean="0">
                <a:effectLst/>
              </a:rPr>
              <a:t>drama</a:t>
            </a:r>
            <a:endParaRPr lang="cs-CZ" sz="3000" dirty="0">
              <a:effectLst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Elektra</a:t>
            </a:r>
          </a:p>
          <a:p>
            <a:r>
              <a:rPr lang="cs-CZ" sz="3200" dirty="0" err="1" smtClean="0">
                <a:effectLst/>
              </a:rPr>
              <a:t>Trójanky</a:t>
            </a:r>
            <a:endParaRPr lang="cs-CZ" sz="3200" dirty="0" smtClean="0">
              <a:effectLst/>
            </a:endParaRPr>
          </a:p>
          <a:p>
            <a:r>
              <a:rPr lang="cs-CZ" sz="3200" dirty="0" smtClean="0">
                <a:effectLst/>
              </a:rPr>
              <a:t>Médeia</a:t>
            </a:r>
            <a:endParaRPr lang="cs-CZ" sz="32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45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Aristofanés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446 – 388 př. n. l.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omedie</a:t>
            </a:r>
          </a:p>
          <a:p>
            <a:pPr lvl="1"/>
            <a:r>
              <a:rPr lang="cs-CZ" sz="3000" dirty="0" smtClean="0"/>
              <a:t>44 her</a:t>
            </a:r>
          </a:p>
          <a:p>
            <a:pPr lvl="2"/>
            <a:r>
              <a:rPr lang="cs-CZ" sz="2800" dirty="0"/>
              <a:t>d</a:t>
            </a:r>
            <a:r>
              <a:rPr lang="cs-CZ" sz="2800" dirty="0" smtClean="0"/>
              <a:t>ochováno 11</a:t>
            </a:r>
          </a:p>
          <a:p>
            <a:pPr lvl="1"/>
            <a:endParaRPr lang="cs-CZ" sz="3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40668"/>
            <a:ext cx="2682538" cy="3850533"/>
          </a:xfrm>
        </p:spPr>
      </p:pic>
    </p:spTree>
    <p:extLst>
      <p:ext uri="{BB962C8B-B14F-4D97-AF65-F5344CB8AC3E}">
        <p14:creationId xmlns:p14="http://schemas.microsoft.com/office/powerpoint/2010/main" val="305125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/>
              <a:t>Aristofanés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/>
              <a:t>ú</a:t>
            </a:r>
            <a:r>
              <a:rPr lang="cs-CZ" sz="3200" dirty="0" smtClean="0"/>
              <a:t>točí na: </a:t>
            </a:r>
          </a:p>
          <a:p>
            <a:pPr lvl="1"/>
            <a:r>
              <a:rPr lang="cs-CZ" sz="3000" dirty="0" smtClean="0"/>
              <a:t>různé stránky života obce</a:t>
            </a:r>
          </a:p>
          <a:p>
            <a:pPr lvl="1"/>
            <a:r>
              <a:rPr lang="cs-CZ" sz="3000" dirty="0"/>
              <a:t>v</a:t>
            </a:r>
            <a:r>
              <a:rPr lang="cs-CZ" sz="3000" dirty="0" smtClean="0"/>
              <a:t>ůdce</a:t>
            </a:r>
          </a:p>
          <a:p>
            <a:pPr lvl="1"/>
            <a:r>
              <a:rPr lang="cs-CZ" sz="3000" dirty="0"/>
              <a:t>p</a:t>
            </a:r>
            <a:r>
              <a:rPr lang="cs-CZ" sz="3000" dirty="0" smtClean="0"/>
              <a:t>odobu vlády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Jezdci</a:t>
            </a:r>
          </a:p>
          <a:p>
            <a:r>
              <a:rPr lang="cs-CZ" sz="3200" dirty="0" smtClean="0"/>
              <a:t>Žáby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7727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</a:t>
            </a:r>
            <a:r>
              <a:rPr lang="cs-CZ" dirty="0" smtClean="0"/>
              <a:t>.</a:t>
            </a:r>
          </a:p>
          <a:p>
            <a:r>
              <a:rPr lang="cs-CZ" dirty="0"/>
              <a:t>KARPATSKÝ, Dušan. </a:t>
            </a:r>
            <a:r>
              <a:rPr lang="cs-CZ" i="1" dirty="0"/>
              <a:t>Malý labyrint literatury</a:t>
            </a:r>
            <a:r>
              <a:rPr lang="cs-CZ" dirty="0"/>
              <a:t>. Praha: Albatros, 1997, ISBN 80-00-00527-1.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Pokud není uvedeno jinak, použitý materiál </a:t>
            </a:r>
            <a:r>
              <a:rPr lang="cs-CZ" dirty="0" smtClean="0"/>
              <a:t>je </a:t>
            </a:r>
            <a:r>
              <a:rPr lang="cs-CZ" dirty="0"/>
              <a:t>z vlastních zdrojů autora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obr. </a:t>
            </a:r>
            <a:r>
              <a:rPr lang="cs-CZ" dirty="0" smtClean="0"/>
              <a:t>1: </a:t>
            </a:r>
            <a:r>
              <a:rPr lang="cs-CZ" dirty="0"/>
              <a:t>BENUTZER, </a:t>
            </a:r>
            <a:r>
              <a:rPr lang="cs-CZ" dirty="0" err="1"/>
              <a:t>Gabor</a:t>
            </a:r>
            <a:r>
              <a:rPr lang="cs-CZ" dirty="0"/>
              <a:t>. </a:t>
            </a:r>
            <a:r>
              <a:rPr lang="cs-CZ" i="1" dirty="0"/>
              <a:t>commons.wikimedia.org</a:t>
            </a:r>
            <a:r>
              <a:rPr lang="cs-CZ" dirty="0"/>
              <a:t> [online]. [cit. 16.11.2013]. Dostupný na WWW: http://commons.wikimedia.org/wiki/File:Aischylos_B%C3%BCste.jpg</a:t>
            </a:r>
          </a:p>
          <a:p>
            <a:r>
              <a:rPr lang="cs-CZ" dirty="0"/>
              <a:t>obr. </a:t>
            </a:r>
            <a:r>
              <a:rPr lang="cs-CZ" dirty="0" smtClean="0"/>
              <a:t>2: </a:t>
            </a:r>
            <a:r>
              <a:rPr lang="cs-CZ" dirty="0"/>
              <a:t>SHAKKO. </a:t>
            </a:r>
            <a:r>
              <a:rPr lang="cs-CZ" i="1" dirty="0"/>
              <a:t>commons.wikimedia.org</a:t>
            </a:r>
            <a:r>
              <a:rPr lang="cs-CZ" dirty="0"/>
              <a:t> [online]. [cit. 16.11.2013]. Dostupný na WWW: http://commons.wikimedia.org/wiki/File:Sophocles_pushkin.jpg</a:t>
            </a:r>
          </a:p>
          <a:p>
            <a:r>
              <a:rPr lang="cs-CZ" dirty="0"/>
              <a:t>obr. </a:t>
            </a:r>
            <a:r>
              <a:rPr lang="cs-CZ" dirty="0" smtClean="0"/>
              <a:t>3: </a:t>
            </a:r>
            <a:r>
              <a:rPr lang="cs-CZ" dirty="0"/>
              <a:t>PEDERSEN, </a:t>
            </a:r>
            <a:r>
              <a:rPr lang="cs-CZ" dirty="0" err="1"/>
              <a:t>Gunnar</a:t>
            </a:r>
            <a:r>
              <a:rPr lang="cs-CZ" dirty="0"/>
              <a:t> Bach. </a:t>
            </a:r>
            <a:r>
              <a:rPr lang="cs-CZ" i="1" dirty="0"/>
              <a:t>commons.wikimedia.org</a:t>
            </a:r>
            <a:r>
              <a:rPr lang="cs-CZ" dirty="0"/>
              <a:t> [online]. [cit. 16.11.2013]. Dostupný na WWW: http://commons.wikimedia.org/wiki/File:Euripides.jpg?uselang=cs </a:t>
            </a:r>
          </a:p>
          <a:p>
            <a:r>
              <a:rPr lang="cs-CZ" dirty="0"/>
              <a:t>obr. </a:t>
            </a:r>
            <a:r>
              <a:rPr lang="cs-CZ" dirty="0" smtClean="0"/>
              <a:t>4: </a:t>
            </a:r>
            <a:r>
              <a:rPr lang="cs-CZ" dirty="0"/>
              <a:t>TORQUEMADA. </a:t>
            </a:r>
            <a:r>
              <a:rPr lang="cs-CZ" i="1" dirty="0"/>
              <a:t>commons.wikimedia.org</a:t>
            </a:r>
            <a:r>
              <a:rPr lang="cs-CZ" dirty="0"/>
              <a:t> [online]. [cit. 16.11.2013]. Dostupný na WWW: http://commons.wikimedia.org/wiki/File:Aristofanes.jpg?uselang=cs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3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7935</TotalTime>
  <Words>367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Bookman Old Style</vt:lpstr>
      <vt:lpstr>Rockwell</vt:lpstr>
      <vt:lpstr>Times New Roman</vt:lpstr>
      <vt:lpstr>Damask</vt:lpstr>
      <vt:lpstr>Prezentace aplikace PowerPoint</vt:lpstr>
      <vt:lpstr>Významní  dramatici StarovĚkÉho Řecka</vt:lpstr>
      <vt:lpstr>Aischylos</vt:lpstr>
      <vt:lpstr>Aischylos</vt:lpstr>
      <vt:lpstr>Sofokles</vt:lpstr>
      <vt:lpstr>Sofokles</vt:lpstr>
      <vt:lpstr>EuripidÉs</vt:lpstr>
      <vt:lpstr>EuripidÉs</vt:lpstr>
      <vt:lpstr>Aristofanés</vt:lpstr>
      <vt:lpstr>Aristofanés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cp:lastModifiedBy>Kristina Eppichová</cp:lastModifiedBy>
  <cp:revision>25</cp:revision>
  <dcterms:modified xsi:type="dcterms:W3CDTF">2013-12-19T22:40:40Z</dcterms:modified>
</cp:coreProperties>
</file>