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0" r:id="rId8"/>
    <p:sldId id="266" r:id="rId9"/>
    <p:sldId id="267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5AF9529-F8B6-4515-9DAB-BC01B21A931F}" type="datetimeFigureOut">
              <a:rPr lang="cs-CZ" smtClean="0"/>
              <a:t>17. 2. 2014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71FE32A-755A-4E39-A919-FABE51BDDC3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ynthese-.svg" TargetMode="External"/><Relationship Id="rId2" Type="http://schemas.openxmlformats.org/officeDocument/2006/relationships/hyperlink" Target="http://cs.wikipedia.org/wiki/Soubor:AdditiveColorMixiing.sv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332656"/>
            <a:ext cx="4953744" cy="1106585"/>
          </a:xfrm>
        </p:spPr>
        <p:txBody>
          <a:bodyPr/>
          <a:lstStyle/>
          <a:p>
            <a:r>
              <a:rPr lang="cs-CZ" dirty="0" smtClean="0"/>
              <a:t>Barevné modely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749652"/>
              </p:ext>
            </p:extLst>
          </p:nvPr>
        </p:nvGraphicFramePr>
        <p:xfrm>
          <a:off x="900111" y="1593055"/>
          <a:ext cx="7343775" cy="439261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VY_LENKA_KLOUCKOVA_GRAFIKA_BAREVNE_MODELY_12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Barevné modely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Informuje studenty o barevných modelech.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002" y="6101857"/>
            <a:ext cx="326199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260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056784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</a:t>
            </a:r>
            <a:r>
              <a:rPr lang="cs-CZ" sz="2800" dirty="0" smtClean="0"/>
              <a:t>základ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76872"/>
            <a:ext cx="8050088" cy="4032488"/>
          </a:xfrm>
        </p:spPr>
        <p:txBody>
          <a:bodyPr/>
          <a:lstStyle/>
          <a:p>
            <a:pPr algn="just"/>
            <a:r>
              <a:rPr lang="cs-CZ" dirty="0" smtClean="0"/>
              <a:t>Lidské oko zachytává na sítnici určité frekvence, které jsou následně přetvářeny na viditelné barvy v rozsahu od barvy černé až po bílou.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Barvy se mění lomem dopadajícího světelného záření na předměty a jejich odraz je dále zachycován naším okem.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19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128792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050088" cy="3960481"/>
          </a:xfrm>
        </p:spPr>
        <p:txBody>
          <a:bodyPr>
            <a:normAutofit fontScale="92500" lnSpcReduction="20000"/>
          </a:bodyPr>
          <a:lstStyle/>
          <a:p>
            <a:pPr marL="45720" indent="0" algn="just">
              <a:lnSpc>
                <a:spcPct val="160000"/>
              </a:lnSpc>
              <a:buNone/>
            </a:pPr>
            <a:r>
              <a:rPr lang="cs-CZ" dirty="0" smtClean="0"/>
              <a:t>Lidstvo chtělo zobrazovat barvy tak, jak je vidí a za tímto účelem se snažilo experimentovat  a vytvářet různé metody,  jak docílit co možná nejvěrnějšího ztvárnění okem viditelných barev.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Tím vznikly dva druhy míchání barev - Subtraktivní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			      - Aditivní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89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984776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Aditivní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6156176" y="2599835"/>
            <a:ext cx="2729924" cy="2961643"/>
            <a:chOff x="6156176" y="2780928"/>
            <a:chExt cx="2729924" cy="2961643"/>
          </a:xfrm>
        </p:grpSpPr>
        <p:pic>
          <p:nvPicPr>
            <p:cNvPr id="1026" name="Picture 2" descr="Soubor:AdditiveColorMixiing.svg" title="Aditivní model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2780928"/>
              <a:ext cx="2729924" cy="2599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293815" y="5373239"/>
              <a:ext cx="24546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1 - Aditivní model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95536" y="2453418"/>
            <a:ext cx="5400600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1900" dirty="0" smtClean="0"/>
              <a:t>Tento model je založený na principu přidávání barev a jejich vzájemném prolínání. Abychom dosáhli plného barevného spektra, potřebujeme k tomu tři základní barvy -  </a:t>
            </a:r>
            <a:r>
              <a:rPr lang="cs-CZ" sz="1900" dirty="0" smtClean="0">
                <a:solidFill>
                  <a:srgbClr val="FF0000"/>
                </a:solidFill>
              </a:rPr>
              <a:t>Červenou</a:t>
            </a:r>
          </a:p>
          <a:p>
            <a:pPr algn="just">
              <a:lnSpc>
                <a:spcPct val="150000"/>
              </a:lnSpc>
            </a:pPr>
            <a:r>
              <a:rPr lang="cs-CZ" sz="1900" dirty="0"/>
              <a:t>	</a:t>
            </a:r>
            <a:r>
              <a:rPr lang="cs-CZ" sz="1900" dirty="0" smtClean="0"/>
              <a:t>		   </a:t>
            </a:r>
            <a:r>
              <a:rPr lang="cs-CZ" sz="1900" dirty="0" smtClean="0">
                <a:solidFill>
                  <a:srgbClr val="92D050"/>
                </a:solidFill>
              </a:rPr>
              <a:t>Zelenou</a:t>
            </a:r>
          </a:p>
          <a:p>
            <a:pPr algn="just">
              <a:lnSpc>
                <a:spcPct val="150000"/>
              </a:lnSpc>
            </a:pPr>
            <a:r>
              <a:rPr lang="cs-CZ" sz="1900" dirty="0"/>
              <a:t>	</a:t>
            </a:r>
            <a:r>
              <a:rPr lang="cs-CZ" sz="1900" dirty="0" smtClean="0"/>
              <a:t>		   </a:t>
            </a:r>
            <a:r>
              <a:rPr lang="cs-CZ" sz="1900" dirty="0" smtClean="0">
                <a:solidFill>
                  <a:srgbClr val="0070C0"/>
                </a:solidFill>
              </a:rPr>
              <a:t>Modrou</a:t>
            </a:r>
            <a:endParaRPr lang="cs-CZ" sz="19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64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696744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RGB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338120" cy="424851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Jedná se o aditivní barevný model.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Využívá plně vlastnosti oka, které je nejcitlivější na tři barvy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	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err="1" smtClean="0"/>
              <a:t>ed</a:t>
            </a:r>
            <a:r>
              <a:rPr lang="cs-CZ" dirty="0" smtClean="0"/>
              <a:t> (červenou)		</a:t>
            </a:r>
            <a:r>
              <a:rPr lang="cs-CZ" dirty="0" smtClean="0">
                <a:solidFill>
                  <a:srgbClr val="00B050"/>
                </a:solidFill>
              </a:rPr>
              <a:t>G</a:t>
            </a:r>
            <a:r>
              <a:rPr lang="cs-CZ" dirty="0" smtClean="0"/>
              <a:t>reen (zelenou)	</a:t>
            </a:r>
            <a:r>
              <a:rPr lang="cs-CZ" dirty="0" smtClean="0">
                <a:solidFill>
                  <a:srgbClr val="0070C0"/>
                </a:solidFill>
              </a:rPr>
              <a:t>B</a:t>
            </a:r>
            <a:r>
              <a:rPr lang="cs-CZ" dirty="0" smtClean="0"/>
              <a:t>lue (modrou)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z toho vychází název barevného modelu  RGB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19672" y="3933056"/>
            <a:ext cx="3600400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83968" y="3789040"/>
            <a:ext cx="1152128" cy="9361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724128" y="3789040"/>
            <a:ext cx="1224136" cy="93610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6444207" y="4445818"/>
            <a:ext cx="2103916" cy="1993575"/>
            <a:chOff x="5807825" y="2780928"/>
            <a:chExt cx="3078275" cy="2969259"/>
          </a:xfrm>
        </p:grpSpPr>
        <p:pic>
          <p:nvPicPr>
            <p:cNvPr id="17" name="Picture 2" descr="Soubor:AdditiveColorMixiing.svg" title="Aditivní model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2780928"/>
              <a:ext cx="2729924" cy="2599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807825" y="5380856"/>
              <a:ext cx="2454646" cy="369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1 - Aditivní model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94723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696744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RGB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338120" cy="424851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Barevný model RGB má následující vlastnosti: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- Pokud mají všechny barvy nulovou intenzitu, dostaneme 	černou barvu.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- Pokud mají naopak všechny barvy plnou intenzitu, dostaneme 	barvu bílou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Použití:	  Monitory, televizory, displeje mobilních 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  zařízení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6444207" y="4445818"/>
            <a:ext cx="2103916" cy="1993575"/>
            <a:chOff x="5807825" y="2780928"/>
            <a:chExt cx="3078275" cy="2969259"/>
          </a:xfrm>
        </p:grpSpPr>
        <p:pic>
          <p:nvPicPr>
            <p:cNvPr id="10" name="Picture 2" descr="Soubor:AdditiveColorMixiing.svg" title="Aditivní model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2780928"/>
              <a:ext cx="2729924" cy="2599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807825" y="5380856"/>
              <a:ext cx="2454646" cy="369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1 - Aditivní model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86187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44816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Subtraktivní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453418"/>
            <a:ext cx="5544616" cy="3162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1900" dirty="0" smtClean="0"/>
              <a:t>Tento model je založený na principu odebírání barev, kdy přes vzájemně prolnuté barvy ubíráme na jejich intenzitě.  K dosažení plného spektra tentokrát potřebujeme barvy - </a:t>
            </a:r>
            <a:r>
              <a:rPr lang="cs-CZ" sz="1900" dirty="0" smtClean="0">
                <a:solidFill>
                  <a:srgbClr val="00B0F0"/>
                </a:solidFill>
              </a:rPr>
              <a:t>azurovou</a:t>
            </a:r>
          </a:p>
          <a:p>
            <a:pPr algn="just">
              <a:lnSpc>
                <a:spcPct val="150000"/>
              </a:lnSpc>
            </a:pPr>
            <a:r>
              <a:rPr lang="cs-CZ" sz="1900" dirty="0"/>
              <a:t>	</a:t>
            </a:r>
            <a:r>
              <a:rPr lang="cs-CZ" sz="1900" dirty="0" smtClean="0"/>
              <a:t>	</a:t>
            </a:r>
            <a:r>
              <a:rPr lang="cs-CZ" sz="1900" dirty="0"/>
              <a:t>	</a:t>
            </a:r>
            <a:r>
              <a:rPr lang="cs-CZ" sz="1900" dirty="0" smtClean="0"/>
              <a:t>     - </a:t>
            </a:r>
            <a:r>
              <a:rPr lang="cs-CZ" sz="1900" dirty="0" smtClean="0">
                <a:solidFill>
                  <a:srgbClr val="FF0066"/>
                </a:solidFill>
              </a:rPr>
              <a:t>purpurovou</a:t>
            </a:r>
          </a:p>
          <a:p>
            <a:pPr algn="just">
              <a:lnSpc>
                <a:spcPct val="150000"/>
              </a:lnSpc>
            </a:pPr>
            <a:r>
              <a:rPr lang="cs-CZ" sz="1900" dirty="0"/>
              <a:t>	</a:t>
            </a:r>
            <a:r>
              <a:rPr lang="cs-CZ" sz="1900" dirty="0" smtClean="0"/>
              <a:t>		     - </a:t>
            </a:r>
            <a:r>
              <a:rPr lang="cs-CZ" sz="1900" dirty="0" smtClean="0">
                <a:solidFill>
                  <a:srgbClr val="FFFF00"/>
                </a:solidFill>
              </a:rPr>
              <a:t>žlutou</a:t>
            </a:r>
          </a:p>
          <a:p>
            <a:pPr algn="just">
              <a:lnSpc>
                <a:spcPct val="150000"/>
              </a:lnSpc>
            </a:pPr>
            <a:r>
              <a:rPr lang="cs-CZ" sz="1900" dirty="0"/>
              <a:t>	</a:t>
            </a:r>
            <a:r>
              <a:rPr lang="cs-CZ" sz="1900" dirty="0" smtClean="0"/>
              <a:t>		     - </a:t>
            </a:r>
            <a:r>
              <a:rPr lang="cs-CZ" sz="1900" dirty="0" smtClean="0">
                <a:solidFill>
                  <a:schemeClr val="bg1"/>
                </a:solidFill>
              </a:rPr>
              <a:t>černou</a:t>
            </a:r>
            <a:endParaRPr lang="cs-CZ" sz="1900" dirty="0">
              <a:solidFill>
                <a:schemeClr val="bg1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992253" y="2636350"/>
            <a:ext cx="2980368" cy="3188314"/>
            <a:chOff x="5992253" y="2636350"/>
            <a:chExt cx="2980368" cy="3188314"/>
          </a:xfrm>
        </p:grpSpPr>
        <p:pic>
          <p:nvPicPr>
            <p:cNvPr id="2050" name="Picture 2" descr="Soubor:SubtractiveColorMixing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2636350"/>
              <a:ext cx="2796539" cy="27965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992253" y="5455332"/>
              <a:ext cx="2980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 – Subtraktivní model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4853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696744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CMYK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38120" cy="504056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Jde o subtraktivní barevný model, který byl původně zastoupený pouze třemi barvami a to: 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	Cyan (azurovou)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	Magenta (purpurovou)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err="1" smtClean="0"/>
              <a:t>Yellow</a:t>
            </a:r>
            <a:r>
              <a:rPr lang="cs-CZ" dirty="0" smtClean="0"/>
              <a:t> (žlutou)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Problém se však vyskytnul v momentě, kdy byly</a:t>
            </a:r>
          </a:p>
          <a:p>
            <a:pPr marL="45720" indent="0">
              <a:buNone/>
            </a:pPr>
            <a:r>
              <a:rPr lang="cs-CZ" dirty="0" smtClean="0"/>
              <a:t>všechny barvy nastaveny na plnou intenzitu a </a:t>
            </a:r>
          </a:p>
          <a:p>
            <a:pPr marL="45720" indent="0">
              <a:buNone/>
            </a:pPr>
            <a:r>
              <a:rPr lang="cs-CZ" dirty="0"/>
              <a:t>v</a:t>
            </a:r>
            <a:r>
              <a:rPr lang="cs-CZ" dirty="0" smtClean="0"/>
              <a:t>ýsledná barva byla místo černé tmavě hnědá.</a:t>
            </a:r>
          </a:p>
          <a:p>
            <a:pPr marL="45720" indent="0">
              <a:buNone/>
            </a:pPr>
            <a:r>
              <a:rPr lang="cs-CZ" dirty="0" smtClean="0"/>
              <a:t>Proto se později dodala ještě barva s označením: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	    </a:t>
            </a:r>
            <a:r>
              <a:rPr lang="cs-CZ" dirty="0" err="1" smtClean="0"/>
              <a:t>blacK</a:t>
            </a:r>
            <a:r>
              <a:rPr lang="cs-CZ" dirty="0" smtClean="0"/>
              <a:t> (černá)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Označovaná také jako Klíčová.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113646" y="4437112"/>
            <a:ext cx="2284861" cy="2045161"/>
            <a:chOff x="5318709" y="2636350"/>
            <a:chExt cx="3561998" cy="3188314"/>
          </a:xfrm>
        </p:grpSpPr>
        <p:pic>
          <p:nvPicPr>
            <p:cNvPr id="9" name="Picture 2" descr="Soubor:SubtractiveColorMixing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2636350"/>
              <a:ext cx="2796539" cy="27965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318709" y="5455332"/>
              <a:ext cx="2980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 – Subtraktivní model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18914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6696744" cy="781980"/>
          </a:xfrm>
        </p:spPr>
        <p:txBody>
          <a:bodyPr>
            <a:normAutofit/>
          </a:bodyPr>
          <a:lstStyle/>
          <a:p>
            <a:r>
              <a:rPr lang="cs-CZ" dirty="0" smtClean="0"/>
              <a:t>Barevné modely - CMYK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338120" cy="424851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Barevný model CMYK má následující vlastnosti: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- Pokud mají všechny barvy nulovou intenzitu, dostaneme 	bílou barvu.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	- Pokud mají naopak všechny barvy plnou intenzitu, dostaneme 	barvu černou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Použití:	  Zejména u zařízení, které tvoří barvy, jako </a:t>
            </a:r>
          </a:p>
          <a:p>
            <a:pPr marL="45720" indent="0">
              <a:buNone/>
            </a:pPr>
            <a:r>
              <a:rPr lang="cs-CZ" dirty="0"/>
              <a:t>	</a:t>
            </a:r>
            <a:r>
              <a:rPr lang="cs-CZ" dirty="0" smtClean="0"/>
              <a:t>  jsou tiskárny a kopírky.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113646" y="4437112"/>
            <a:ext cx="2284861" cy="2045161"/>
            <a:chOff x="5318709" y="2636350"/>
            <a:chExt cx="3561998" cy="3188314"/>
          </a:xfrm>
        </p:grpSpPr>
        <p:pic>
          <p:nvPicPr>
            <p:cNvPr id="9" name="Picture 2" descr="Soubor:SubtractiveColorMixing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2636350"/>
              <a:ext cx="2796539" cy="27965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318709" y="5455332"/>
              <a:ext cx="2980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 – Subtraktivní model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32604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4521696" cy="781980"/>
          </a:xfrm>
        </p:spPr>
        <p:txBody>
          <a:bodyPr/>
          <a:lstStyle/>
          <a:p>
            <a:r>
              <a:rPr lang="cs-CZ" dirty="0" smtClean="0"/>
              <a:t>Použité </a:t>
            </a:r>
            <a:r>
              <a:rPr lang="cs-CZ" dirty="0" smtClean="0"/>
              <a:t>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424936" cy="4464536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Obr. 1 - </a:t>
            </a:r>
            <a:r>
              <a:rPr lang="cs-CZ" dirty="0"/>
              <a:t>QUARK67. </a:t>
            </a:r>
            <a:r>
              <a:rPr lang="cs-CZ" i="1" dirty="0"/>
              <a:t>Barevný model</a:t>
            </a:r>
            <a:r>
              <a:rPr lang="cs-CZ" dirty="0"/>
              <a:t> [online]. [cit. 17.10.2013].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cs.wikipedia.org/wiki/Soubor:AdditiveColorMixiing.svg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Obr. 2 - </a:t>
            </a:r>
            <a:r>
              <a:rPr lang="cs-CZ" dirty="0"/>
              <a:t>QUARK67. </a:t>
            </a:r>
            <a:r>
              <a:rPr lang="cs-CZ" i="1" dirty="0"/>
              <a:t>Barevný model</a:t>
            </a:r>
            <a:r>
              <a:rPr lang="cs-CZ" dirty="0"/>
              <a:t> [online]. [cit. 17.10.2013]. Dostupný na WWW: </a:t>
            </a:r>
            <a:r>
              <a:rPr lang="cs-CZ" dirty="0">
                <a:hlinkClick r:id="rId3"/>
              </a:rPr>
              <a:t>http://cs.wikipedia.org/wiki/Soubor:Synthese-.</a:t>
            </a:r>
            <a:r>
              <a:rPr lang="cs-CZ" dirty="0" smtClean="0">
                <a:hlinkClick r:id="rId3"/>
              </a:rPr>
              <a:t>svg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006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348880"/>
            <a:ext cx="4521696" cy="7819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626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76</TotalTime>
  <Words>329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Wingdings</vt:lpstr>
      <vt:lpstr>Prostor</vt:lpstr>
      <vt:lpstr>Barevné modely</vt:lpstr>
      <vt:lpstr>Barevné modely - základ</vt:lpstr>
      <vt:lpstr>Barevné modely </vt:lpstr>
      <vt:lpstr>Barevné modely - Aditivní</vt:lpstr>
      <vt:lpstr>Barevné modely - RGB</vt:lpstr>
      <vt:lpstr>Barevné modely - RGB</vt:lpstr>
      <vt:lpstr>Barevné modely - Subtraktivní</vt:lpstr>
      <vt:lpstr>Barevné modely - CMYK</vt:lpstr>
      <vt:lpstr>Barevné modely - CMYK</vt:lpstr>
      <vt:lpstr>Použité materiály</vt:lpstr>
      <vt:lpstr>Děkuji za pozornost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Barevné modely</dc:title>
  <dc:creator>Tony</dc:creator>
  <cp:lastModifiedBy>Petra</cp:lastModifiedBy>
  <cp:revision>60</cp:revision>
  <dcterms:created xsi:type="dcterms:W3CDTF">2013-10-17T11:08:57Z</dcterms:created>
  <dcterms:modified xsi:type="dcterms:W3CDTF">2014-02-17T17:09:59Z</dcterms:modified>
</cp:coreProperties>
</file>