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61" r:id="rId5"/>
    <p:sldId id="260" r:id="rId6"/>
    <p:sldId id="259" r:id="rId7"/>
    <p:sldId id="263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61CC35F-7E59-4E34-B17A-DDBA4C60EAB8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FEFC6F5-F15D-4751-A587-3EEFDC004D7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1CC35F-7E59-4E34-B17A-DDBA4C60EAB8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EFC6F5-F15D-4751-A587-3EEFDC004D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61CC35F-7E59-4E34-B17A-DDBA4C60EAB8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FEFC6F5-F15D-4751-A587-3EEFDC004D7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1CC35F-7E59-4E34-B17A-DDBA4C60EAB8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CFEFC6F5-F15D-4751-A587-3EEFDC004D7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1CC35F-7E59-4E34-B17A-DDBA4C60EAB8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>
            <a:extLst/>
          </a:lstStyle>
          <a:p>
            <a:fld id="{CFEFC6F5-F15D-4751-A587-3EEFDC004D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1CC35F-7E59-4E34-B17A-DDBA4C60EAB8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EFC6F5-F15D-4751-A587-3EEFDC004D70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1CC35F-7E59-4E34-B17A-DDBA4C60EAB8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EFC6F5-F15D-4751-A587-3EEFDC004D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9" name="Zástupný symbol pro datum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>
            <a:extLst/>
          </a:lstStyle>
          <a:p>
            <a:fld id="{561CC35F-7E59-4E34-B17A-DDBA4C60EAB8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FEFC6F5-F15D-4751-A587-3EEFDC004D7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cs-CZ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Kliknutím na ikonu přidáte obrázek.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>
            <a:extLst/>
          </a:lstStyle>
          <a:p>
            <a:fld id="{561CC35F-7E59-4E34-B17A-DDBA4C60EAB8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CFEFC6F5-F15D-4751-A587-3EEFDC004D7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>
            <a:extLst/>
          </a:lstStyle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1CC35F-7E59-4E34-B17A-DDBA4C60EAB8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EFC6F5-F15D-4751-A587-3EEFDC004D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61CC35F-7E59-4E34-B17A-DDBA4C60EAB8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EFC6F5-F15D-4751-A587-3EEFDC004D7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se zakulaceným příčným rohem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561CC35F-7E59-4E34-B17A-DDBA4C60EAB8}" type="datetimeFigureOut">
              <a:rPr lang="cs-CZ" smtClean="0"/>
              <a:t>3.1.2014</a:t>
            </a:fld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CFEFC6F5-F15D-4751-A587-3EEFDC004D7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prehravac.rozhlas.cz/audio/2563443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189515" cy="1109985"/>
          </a:xfrm>
        </p:spPr>
        <p:txBody>
          <a:bodyPr>
            <a:noAutofit/>
          </a:bodyPr>
          <a:lstStyle/>
          <a:p>
            <a:pPr marL="182880" indent="0" algn="ctr">
              <a:buNone/>
            </a:pPr>
            <a:r>
              <a:rPr lang="cs-CZ" sz="3200" dirty="0" smtClean="0"/>
              <a:t>Barvy a jejich </a:t>
            </a:r>
            <a:br>
              <a:rPr lang="cs-CZ" sz="3200" dirty="0" smtClean="0"/>
            </a:br>
            <a:r>
              <a:rPr lang="cs-CZ" sz="3200" dirty="0" smtClean="0"/>
              <a:t>působení na lidský organismus</a:t>
            </a:r>
            <a:endParaRPr lang="cs-CZ" sz="3200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1950265"/>
              </p:ext>
            </p:extLst>
          </p:nvPr>
        </p:nvGraphicFramePr>
        <p:xfrm>
          <a:off x="1043608" y="1628800"/>
          <a:ext cx="7343775" cy="4392614"/>
        </p:xfrm>
        <a:graphic>
          <a:graphicData uri="http://schemas.openxmlformats.org/drawingml/2006/table">
            <a:tbl>
              <a:tblPr firstRow="1">
                <a:effectLst/>
                <a:tableStyleId>{5940675A-B579-460E-94D1-54222C63F5DA}</a:tableStyleId>
              </a:tblPr>
              <a:tblGrid>
                <a:gridCol w="2197186"/>
                <a:gridCol w="5146589"/>
              </a:tblGrid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projektu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CZ.1.07/1.5.00/34.0479                                                                          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Číslo materiálu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smtClean="0">
                          <a:solidFill>
                            <a:schemeClr val="bg1"/>
                          </a:solidFill>
                        </a:rPr>
                        <a:t>VY_LENKA_KLOUCKOVA_GRAFIKA_BARVY_A_JEJICH_PUSOBENI_11                               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Název školy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Střední škola služeb, obchodu a gastronomie Hradec Králové             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Ročník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3.                                                                                                  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oblast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Informační a komunikační technologie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Vzdělávací obor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Informační technologie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Tematický okruh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Práce s grafikou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Téma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Barvy a jejich působení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Jméno autora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Mgr. Lenka Kloučková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62520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Vytvořeno dne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                            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767414">
                <a:tc>
                  <a:txBody>
                    <a:bodyPr/>
                    <a:lstStyle/>
                    <a:p>
                      <a:r>
                        <a:rPr lang="cs-CZ" sz="1000" b="1" i="1" dirty="0" smtClean="0">
                          <a:solidFill>
                            <a:schemeClr val="bg1"/>
                          </a:solidFill>
                        </a:rPr>
                        <a:t>Metodický popis (anotace)</a:t>
                      </a:r>
                      <a:endParaRPr lang="cs-CZ" sz="1000" b="1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Prezentace vytvořená v programu MS </a:t>
                      </a:r>
                      <a:r>
                        <a:rPr lang="cs-CZ" sz="1000" i="1" dirty="0" err="1" smtClean="0">
                          <a:solidFill>
                            <a:schemeClr val="bg1"/>
                          </a:solidFill>
                        </a:rPr>
                        <a:t>Powerpoint</a:t>
                      </a:r>
                      <a:r>
                        <a:rPr lang="cs-CZ" sz="1000" i="1" dirty="0" smtClean="0">
                          <a:solidFill>
                            <a:schemeClr val="bg1"/>
                          </a:solidFill>
                        </a:rPr>
                        <a:t>.</a:t>
                      </a:r>
                      <a:r>
                        <a:rPr lang="cs-CZ" sz="1000" i="1" baseline="0" dirty="0" smtClean="0">
                          <a:solidFill>
                            <a:schemeClr val="bg1"/>
                          </a:solidFill>
                        </a:rPr>
                        <a:t> Informuje studenty </a:t>
                      </a:r>
                      <a:r>
                        <a:rPr lang="cs-CZ" sz="1000" i="1" baseline="0" dirty="0" smtClean="0">
                          <a:solidFill>
                            <a:schemeClr val="bg1"/>
                          </a:solidFill>
                        </a:rPr>
                        <a:t>působení barev na lidský organismus.</a:t>
                      </a:r>
                      <a:endParaRPr lang="cs-CZ" sz="1000" i="1" dirty="0">
                        <a:solidFill>
                          <a:schemeClr val="bg1"/>
                        </a:solidFill>
                      </a:endParaRPr>
                    </a:p>
                  </a:txBody>
                  <a:tcPr marL="91436" marR="91436" marT="45717" marB="457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Picture 2" descr="http://www.kr-karlovarsky.cz/NR/rdonlyres/55A062E8-6A73-480F-A23D-6CE5B15DF1A2/0/logo_cb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6137275"/>
            <a:ext cx="326199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752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cs-CZ" sz="2400" dirty="0" smtClean="0"/>
              <a:t>Úkol – Připravte si papír a tužku, a pokuste se k jednotlivým barvám napsat, jaké pocity ve vás vzbuzují.</a:t>
            </a:r>
          </a:p>
          <a:p>
            <a:pPr marL="45720" indent="0" algn="just">
              <a:buNone/>
            </a:pPr>
            <a:endParaRPr lang="cs-CZ" sz="2400" dirty="0"/>
          </a:p>
          <a:p>
            <a:pPr marL="45720" indent="0" algn="just">
              <a:buNone/>
            </a:pPr>
            <a:r>
              <a:rPr lang="cs-CZ" sz="2400" dirty="0" smtClean="0"/>
              <a:t>		</a:t>
            </a:r>
          </a:p>
          <a:p>
            <a:pPr marL="45720" indent="0" algn="just">
              <a:buNone/>
            </a:pPr>
            <a:r>
              <a:rPr lang="cs-CZ" sz="2400" dirty="0"/>
              <a:t>	 </a:t>
            </a:r>
            <a:r>
              <a:rPr lang="cs-CZ" sz="2400" dirty="0" smtClean="0"/>
              <a:t>     Žlutá 					Červená</a:t>
            </a:r>
          </a:p>
          <a:p>
            <a:pPr marL="45720" indent="0" algn="just">
              <a:buNone/>
            </a:pPr>
            <a:endParaRPr lang="cs-CZ" sz="2400" dirty="0"/>
          </a:p>
          <a:p>
            <a:pPr marL="45720" indent="0" algn="just">
              <a:buNone/>
            </a:pPr>
            <a:endParaRPr lang="cs-CZ" sz="2400" dirty="0" smtClean="0"/>
          </a:p>
          <a:p>
            <a:pPr marL="45720" indent="0" algn="just">
              <a:buNone/>
            </a:pPr>
            <a:r>
              <a:rPr lang="cs-CZ" sz="2400" dirty="0"/>
              <a:t>	 </a:t>
            </a:r>
            <a:r>
              <a:rPr lang="cs-CZ" sz="2400" dirty="0" smtClean="0"/>
              <a:t>     Zelená					Modrá</a:t>
            </a:r>
          </a:p>
          <a:p>
            <a:pPr marL="45720" indent="0" algn="just">
              <a:buNone/>
            </a:pPr>
            <a:endParaRPr lang="cs-CZ" sz="2400" dirty="0"/>
          </a:p>
          <a:p>
            <a:pPr marL="45720" indent="0" algn="just">
              <a:buNone/>
            </a:pPr>
            <a:endParaRPr lang="cs-CZ" sz="2400" dirty="0" smtClean="0"/>
          </a:p>
          <a:p>
            <a:pPr marL="45720" indent="0" algn="just">
              <a:buNone/>
            </a:pPr>
            <a:r>
              <a:rPr lang="cs-CZ" sz="2400" dirty="0"/>
              <a:t>	</a:t>
            </a:r>
            <a:r>
              <a:rPr lang="cs-CZ" sz="2400" dirty="0" smtClean="0"/>
              <a:t>      Černá 					Bílá</a:t>
            </a:r>
            <a:endParaRPr lang="cs-CZ" sz="2400" dirty="0"/>
          </a:p>
          <a:p>
            <a:pPr marL="45720" indent="0" algn="just">
              <a:buNone/>
            </a:pPr>
            <a:endParaRPr lang="cs-CZ" sz="2400" dirty="0"/>
          </a:p>
        </p:txBody>
      </p:sp>
      <p:sp>
        <p:nvSpPr>
          <p:cNvPr id="4" name="Zaoblený obdélník 3"/>
          <p:cNvSpPr/>
          <p:nvPr/>
        </p:nvSpPr>
        <p:spPr>
          <a:xfrm>
            <a:off x="742832" y="2864338"/>
            <a:ext cx="936104" cy="864096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742832" y="4005064"/>
            <a:ext cx="936104" cy="864096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5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742832" y="5157192"/>
            <a:ext cx="936104" cy="86409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00B05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220072" y="2874465"/>
            <a:ext cx="936104" cy="864096"/>
          </a:xfrm>
          <a:prstGeom prst="roundRect">
            <a:avLst/>
          </a:prstGeom>
          <a:solidFill>
            <a:srgbClr val="FF0000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5220072" y="4005064"/>
            <a:ext cx="936104" cy="864096"/>
          </a:xfrm>
          <a:prstGeom prst="roundRect">
            <a:avLst/>
          </a:prstGeom>
          <a:solidFill>
            <a:srgbClr val="0070C0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5220072" y="5157192"/>
            <a:ext cx="936104" cy="864096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Nadpis 1"/>
          <p:cNvSpPr txBox="1">
            <a:spLocks/>
          </p:cNvSpPr>
          <p:nvPr/>
        </p:nvSpPr>
        <p:spPr>
          <a:xfrm>
            <a:off x="457200" y="253536"/>
            <a:ext cx="8229600" cy="871208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lvl1pPr marL="54864" algn="r" rtl="0" eaLnBrk="1" latinLnBrk="0" hangingPunct="1">
              <a:spcBef>
                <a:spcPct val="0"/>
              </a:spcBef>
              <a:buNone/>
              <a:defRPr kumimoji="0" sz="4600" kern="1200">
                <a:solidFill>
                  <a:schemeClr val="tx2">
                    <a:tint val="100000"/>
                    <a:shade val="90000"/>
                    <a:satMod val="250000"/>
                    <a:alpha val="100000"/>
                  </a:schemeClr>
                </a:solidFill>
                <a:effectLst>
                  <a:outerShdw blurRad="38100" dist="25500" dir="5400000" algn="tl" rotWithShape="0">
                    <a:srgbClr val="000000">
                      <a:satMod val="180000"/>
                      <a:alpha val="7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marL="0" algn="ctr"/>
            <a:r>
              <a:rPr lang="cs-CZ" sz="4000" smtClean="0"/>
              <a:t>K zamyšlení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97143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 smtClean="0"/>
              <a:t>Barvy a pocit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03757"/>
          </a:xfrm>
        </p:spPr>
        <p:txBody>
          <a:bodyPr>
            <a:normAutofit fontScale="85000" lnSpcReduction="20000"/>
          </a:bodyPr>
          <a:lstStyle/>
          <a:p>
            <a:pPr marL="45720" indent="0" algn="just">
              <a:buNone/>
            </a:pPr>
            <a:endParaRPr lang="cs-CZ" sz="2400" dirty="0"/>
          </a:p>
          <a:p>
            <a:pPr marL="388620" indent="-342900" algn="just">
              <a:buFontTx/>
              <a:buChar char="-"/>
            </a:pPr>
            <a:r>
              <a:rPr lang="cs-CZ" sz="2400" dirty="0" smtClean="0">
                <a:solidFill>
                  <a:srgbClr val="FFFF00"/>
                </a:solidFill>
              </a:rPr>
              <a:t>Žlutá</a:t>
            </a:r>
            <a:r>
              <a:rPr lang="cs-CZ" sz="2400" dirty="0" smtClean="0"/>
              <a:t> – teplá sluneční barva. Je dobré ji použít např. v obýváku nebo kuchyni. </a:t>
            </a:r>
          </a:p>
          <a:p>
            <a:pPr marL="388620" indent="-342900" algn="just">
              <a:buFontTx/>
              <a:buChar char="-"/>
            </a:pPr>
            <a:endParaRPr lang="cs-CZ" sz="2400" dirty="0"/>
          </a:p>
          <a:p>
            <a:pPr marL="388620" indent="-342900" algn="just">
              <a:buFontTx/>
              <a:buChar char="-"/>
            </a:pPr>
            <a:r>
              <a:rPr lang="cs-CZ" sz="2400" dirty="0" smtClean="0">
                <a:solidFill>
                  <a:srgbClr val="00B050"/>
                </a:solidFill>
              </a:rPr>
              <a:t>Zelená </a:t>
            </a:r>
            <a:r>
              <a:rPr lang="cs-CZ" sz="2400" dirty="0" smtClean="0"/>
              <a:t>– barva přírody, nové energie. Je naplňující a motivační k činnostem.</a:t>
            </a:r>
            <a:endParaRPr lang="cs-CZ" sz="2400" dirty="0" smtClean="0">
              <a:solidFill>
                <a:srgbClr val="00B050"/>
              </a:solidFill>
            </a:endParaRPr>
          </a:p>
          <a:p>
            <a:pPr marL="388620" indent="-342900" algn="just">
              <a:buFontTx/>
              <a:buChar char="-"/>
            </a:pPr>
            <a:endParaRPr lang="cs-CZ" sz="2400" dirty="0"/>
          </a:p>
          <a:p>
            <a:pPr marL="388620" indent="-342900" algn="just">
              <a:buFontTx/>
              <a:buChar char="-"/>
            </a:pPr>
            <a:r>
              <a:rPr lang="cs-CZ" sz="2400" dirty="0" smtClean="0">
                <a:solidFill>
                  <a:schemeClr val="bg1"/>
                </a:solidFill>
              </a:rPr>
              <a:t>Černá </a:t>
            </a:r>
            <a:r>
              <a:rPr lang="cs-CZ" sz="2400" dirty="0" smtClean="0"/>
              <a:t>– smutná, chladná, depresivní, zádumčivá. Může však i zaujmout a působit elegantně.</a:t>
            </a:r>
            <a:endParaRPr lang="cs-CZ" sz="2400" dirty="0" smtClean="0">
              <a:solidFill>
                <a:schemeClr val="bg1"/>
              </a:solidFill>
            </a:endParaRPr>
          </a:p>
          <a:p>
            <a:pPr marL="388620" indent="-342900" algn="just">
              <a:buFontTx/>
              <a:buChar char="-"/>
            </a:pPr>
            <a:endParaRPr lang="cs-CZ" sz="2400" dirty="0"/>
          </a:p>
          <a:p>
            <a:pPr marL="388620" indent="-342900" algn="just">
              <a:buFontTx/>
              <a:buChar char="-"/>
            </a:pPr>
            <a:r>
              <a:rPr lang="cs-CZ" sz="2400" dirty="0" smtClean="0">
                <a:solidFill>
                  <a:srgbClr val="FF0000"/>
                </a:solidFill>
              </a:rPr>
              <a:t>Červená</a:t>
            </a:r>
            <a:r>
              <a:rPr lang="cs-CZ" sz="2400" dirty="0" smtClean="0"/>
              <a:t> – agresivní, vášnivá, extrovertní, optimistická. Vhodná k šatům…</a:t>
            </a:r>
          </a:p>
          <a:p>
            <a:pPr marL="388620" indent="-342900" algn="just">
              <a:buFontTx/>
              <a:buChar char="-"/>
            </a:pPr>
            <a:endParaRPr lang="cs-CZ" sz="2400" dirty="0"/>
          </a:p>
          <a:p>
            <a:pPr marL="388620" indent="-342900" algn="just">
              <a:buFontTx/>
              <a:buChar char="-"/>
            </a:pPr>
            <a:endParaRPr lang="cs-CZ" sz="2400" dirty="0"/>
          </a:p>
          <a:p>
            <a:pPr marL="388620" indent="-342900" algn="just">
              <a:buFontTx/>
              <a:buChar char="-"/>
            </a:pPr>
            <a:r>
              <a:rPr lang="cs-CZ" sz="2400" dirty="0" smtClean="0">
                <a:solidFill>
                  <a:srgbClr val="00B0F0"/>
                </a:solidFill>
              </a:rPr>
              <a:t>Modrá </a:t>
            </a:r>
            <a:r>
              <a:rPr lang="cs-CZ" sz="2400" dirty="0" smtClean="0"/>
              <a:t>- klidná introvertnější barva. Tichá, přemýšlivá meditační. Modrou barvu vnímají ženy mírně odlišně než muži. Působí na ně tvrdě a vytváří určitý respekt.</a:t>
            </a:r>
            <a:endParaRPr lang="cs-CZ" sz="2400" dirty="0" smtClean="0">
              <a:solidFill>
                <a:srgbClr val="00B0F0"/>
              </a:solidFill>
            </a:endParaRPr>
          </a:p>
          <a:p>
            <a:pPr marL="388620" indent="-342900" algn="just">
              <a:buFontTx/>
              <a:buChar char="-"/>
            </a:pPr>
            <a:endParaRPr lang="cs-CZ" sz="2400" dirty="0"/>
          </a:p>
          <a:p>
            <a:pPr marL="388620" indent="-342900" algn="just">
              <a:buFontTx/>
              <a:buChar char="-"/>
            </a:pPr>
            <a:r>
              <a:rPr lang="cs-CZ" sz="2400" dirty="0" smtClean="0"/>
              <a:t>Bílá – Barva neutrální, čistá, nevinná…</a:t>
            </a:r>
          </a:p>
        </p:txBody>
      </p:sp>
    </p:spTree>
    <p:extLst>
      <p:ext uri="{BB962C8B-B14F-4D97-AF65-F5344CB8AC3E}">
        <p14:creationId xmlns:p14="http://schemas.microsoft.com/office/powerpoint/2010/main" val="369408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 smtClean="0"/>
              <a:t>Barvy a pocit - </a:t>
            </a:r>
            <a:r>
              <a:rPr lang="cs-CZ" sz="2800" b="1" i="1" dirty="0" smtClean="0"/>
              <a:t>Úkol</a:t>
            </a:r>
            <a:endParaRPr lang="cs-CZ" sz="2800" b="1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03757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endParaRPr lang="cs-CZ" sz="2400" dirty="0"/>
          </a:p>
          <a:p>
            <a:pPr marL="388620" indent="-342900" algn="just">
              <a:buFontTx/>
              <a:buChar char="-"/>
            </a:pPr>
            <a:r>
              <a:rPr lang="cs-CZ" sz="2400" dirty="0" smtClean="0"/>
              <a:t>Vyberte si barvu, o které jsme se zatím nebavili a s pomocí internetu vyhledejte její působení na lidskou psychiku. </a:t>
            </a:r>
          </a:p>
        </p:txBody>
      </p:sp>
    </p:spTree>
    <p:extLst>
      <p:ext uri="{BB962C8B-B14F-4D97-AF65-F5344CB8AC3E}">
        <p14:creationId xmlns:p14="http://schemas.microsoft.com/office/powerpoint/2010/main" val="3945545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 smtClean="0"/>
              <a:t>Vnímání barev muži vs. ženy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03757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endParaRPr lang="cs-CZ" sz="2400" dirty="0"/>
          </a:p>
          <a:p>
            <a:pPr marL="388620" indent="-342900" algn="just">
              <a:buFontTx/>
              <a:buChar char="-"/>
            </a:pPr>
            <a:r>
              <a:rPr lang="cs-CZ" sz="2400" dirty="0" smtClean="0"/>
              <a:t>Barevné vnímání je založeno na snímání dopadajícího světla z okolí na čípky v oku.</a:t>
            </a:r>
          </a:p>
          <a:p>
            <a:pPr marL="388620" indent="-342900" algn="just">
              <a:buFontTx/>
              <a:buChar char="-"/>
            </a:pPr>
            <a:endParaRPr lang="cs-CZ" sz="2400" dirty="0" smtClean="0"/>
          </a:p>
          <a:p>
            <a:pPr marL="388620" indent="-342900" algn="just">
              <a:buFontTx/>
              <a:buChar char="-"/>
            </a:pPr>
            <a:endParaRPr lang="cs-CZ" sz="2400" dirty="0"/>
          </a:p>
          <a:p>
            <a:pPr marL="388620" indent="-342900" algn="just">
              <a:buFontTx/>
              <a:buChar char="-"/>
            </a:pPr>
            <a:r>
              <a:rPr lang="cs-CZ" sz="2400" dirty="0" smtClean="0"/>
              <a:t>Rozpoznáváme tři základní barvy – červenou, zelenou a modrou.</a:t>
            </a:r>
          </a:p>
          <a:p>
            <a:pPr marL="45720" indent="0" algn="just">
              <a:buNone/>
            </a:pPr>
            <a:endParaRPr lang="cs-CZ" sz="2400" dirty="0" smtClean="0"/>
          </a:p>
          <a:p>
            <a:pPr marL="45720" indent="0" algn="just">
              <a:buNone/>
            </a:pPr>
            <a:endParaRPr lang="cs-CZ" sz="2400" dirty="0" smtClean="0"/>
          </a:p>
          <a:p>
            <a:pPr marL="388620" indent="-342900" algn="just">
              <a:buFontTx/>
              <a:buChar char="-"/>
            </a:pPr>
            <a:r>
              <a:rPr lang="cs-CZ" sz="2400" dirty="0" smtClean="0"/>
              <a:t>Muži </a:t>
            </a:r>
            <a:r>
              <a:rPr lang="cs-CZ" sz="2400" dirty="0"/>
              <a:t>vnímají barvy jinak a v menší barevné škále než </a:t>
            </a:r>
            <a:r>
              <a:rPr lang="cs-CZ" sz="2400" dirty="0" smtClean="0"/>
              <a:t>ženy</a:t>
            </a:r>
          </a:p>
        </p:txBody>
      </p:sp>
    </p:spTree>
    <p:extLst>
      <p:ext uri="{BB962C8B-B14F-4D97-AF65-F5344CB8AC3E}">
        <p14:creationId xmlns:p14="http://schemas.microsoft.com/office/powerpoint/2010/main" val="1373372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 smtClean="0"/>
              <a:t>Vnímání barev muži vs. ženy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03757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endParaRPr lang="cs-CZ" sz="2400" dirty="0"/>
          </a:p>
          <a:p>
            <a:pPr marL="388620" indent="-342900" algn="just">
              <a:buFontTx/>
              <a:buChar char="-"/>
            </a:pPr>
            <a:r>
              <a:rPr lang="cs-CZ" sz="2400" dirty="0" smtClean="0"/>
              <a:t>U žen se hypoteticky  vyvinul větší cit pro barvy z důvodu rozeznávání čerstvosti, zralosti nebo zkrátka poživatelnosti potravin.</a:t>
            </a:r>
          </a:p>
          <a:p>
            <a:pPr marL="388620" indent="-342900" algn="just">
              <a:buFontTx/>
              <a:buChar char="-"/>
            </a:pPr>
            <a:endParaRPr lang="cs-CZ" sz="2400" dirty="0" smtClean="0"/>
          </a:p>
          <a:p>
            <a:pPr marL="388620" indent="-342900" algn="just">
              <a:buFontTx/>
              <a:buChar char="-"/>
            </a:pPr>
            <a:endParaRPr lang="cs-CZ" sz="2400" dirty="0" smtClean="0"/>
          </a:p>
          <a:p>
            <a:pPr marL="388620" indent="-342900" algn="just">
              <a:buFontTx/>
              <a:buChar char="-"/>
            </a:pPr>
            <a:r>
              <a:rPr lang="cs-CZ" sz="2400" dirty="0" smtClean="0"/>
              <a:t>Muži vnímají citlivěji barvu modrou, červenou a černou.</a:t>
            </a:r>
          </a:p>
          <a:p>
            <a:pPr marL="45720" indent="0" algn="just">
              <a:buNone/>
            </a:pPr>
            <a:endParaRPr lang="cs-CZ" sz="2400" dirty="0" smtClean="0"/>
          </a:p>
          <a:p>
            <a:pPr marL="45720" indent="0" algn="just">
              <a:buNone/>
            </a:pPr>
            <a:endParaRPr lang="cs-CZ" sz="2400" dirty="0" smtClean="0"/>
          </a:p>
          <a:p>
            <a:pPr marL="388620" indent="-342900" algn="just">
              <a:buFontTx/>
              <a:buChar char="-"/>
            </a:pPr>
            <a:r>
              <a:rPr lang="cs-CZ" sz="2400" dirty="0" smtClean="0"/>
              <a:t>Větší citlivost na barvu černou u mužů způsobuje jejich větší míru pesimismu než u žen.</a:t>
            </a:r>
          </a:p>
        </p:txBody>
      </p:sp>
    </p:spTree>
    <p:extLst>
      <p:ext uri="{BB962C8B-B14F-4D97-AF65-F5344CB8AC3E}">
        <p14:creationId xmlns:p14="http://schemas.microsoft.com/office/powerpoint/2010/main" val="193387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992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4000" dirty="0" smtClean="0"/>
              <a:t>Vnímání barev muži vs. ženy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03757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endParaRPr lang="cs-CZ" sz="2400" dirty="0" smtClean="0"/>
          </a:p>
          <a:p>
            <a:pPr marL="45720" indent="0" algn="just">
              <a:buNone/>
            </a:pPr>
            <a:endParaRPr lang="cs-CZ" sz="2400" dirty="0"/>
          </a:p>
          <a:p>
            <a:pPr marL="45720" indent="0" algn="just">
              <a:buNone/>
            </a:pPr>
            <a:endParaRPr lang="cs-CZ" sz="2400" dirty="0" smtClean="0"/>
          </a:p>
          <a:p>
            <a:pPr marL="45720" indent="0" algn="just">
              <a:buNone/>
            </a:pPr>
            <a:r>
              <a:rPr lang="cs-CZ" sz="2400" dirty="0" smtClean="0"/>
              <a:t>Více se dozvíte poslechem na adrese:</a:t>
            </a:r>
          </a:p>
          <a:p>
            <a:pPr marL="45720" indent="0" algn="just">
              <a:buNone/>
            </a:pPr>
            <a:endParaRPr lang="cs-CZ" sz="2400" dirty="0"/>
          </a:p>
          <a:p>
            <a:pPr marL="45720" indent="0" algn="just">
              <a:buNone/>
            </a:pPr>
            <a:r>
              <a:rPr lang="cs-CZ" sz="2400" dirty="0" smtClean="0"/>
              <a:t>	</a:t>
            </a:r>
            <a:r>
              <a:rPr lang="cs-CZ" sz="2400" dirty="0">
                <a:hlinkClick r:id="rId2"/>
              </a:rPr>
              <a:t>http://prehravac.rozhlas.cz/audio/2563443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917270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36912"/>
            <a:ext cx="8229600" cy="1143000"/>
          </a:xfrm>
        </p:spPr>
        <p:txBody>
          <a:bodyPr/>
          <a:lstStyle/>
          <a:p>
            <a:pPr algn="ctr"/>
            <a:r>
              <a:rPr lang="cs-CZ" dirty="0" smtClean="0"/>
              <a:t>Děkuji za pozornost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6955557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ití písma">
  <a:themeElements>
    <a:clrScheme name="Došky">
      <a:dk1>
        <a:sysClr val="windowText" lastClr="000000"/>
      </a:dk1>
      <a:lt1>
        <a:sysClr val="window" lastClr="FFFFFF"/>
      </a:lt1>
      <a:dk2>
        <a:srgbClr val="1D3641"/>
      </a:dk2>
      <a:lt2>
        <a:srgbClr val="DFE6D0"/>
      </a:lt2>
      <a:accent1>
        <a:srgbClr val="759AA5"/>
      </a:accent1>
      <a:accent2>
        <a:srgbClr val="CFC60D"/>
      </a:accent2>
      <a:accent3>
        <a:srgbClr val="99987F"/>
      </a:accent3>
      <a:accent4>
        <a:srgbClr val="90AC97"/>
      </a:accent4>
      <a:accent5>
        <a:srgbClr val="FFAD1C"/>
      </a:accent5>
      <a:accent6>
        <a:srgbClr val="B9AB6F"/>
      </a:accent6>
      <a:hlink>
        <a:srgbClr val="66AACD"/>
      </a:hlink>
      <a:folHlink>
        <a:srgbClr val="809DB3"/>
      </a:folHlink>
    </a:clrScheme>
    <a:fontScheme name="Lití písma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63</TotalTime>
  <Words>338</Words>
  <Application>Microsoft Office PowerPoint</Application>
  <PresentationFormat>Předvádění na obrazovce (4:3)</PresentationFormat>
  <Paragraphs>77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Lití písma</vt:lpstr>
      <vt:lpstr>Barvy a jejich  působení na lidský organismus</vt:lpstr>
      <vt:lpstr>Prezentace aplikace PowerPoint</vt:lpstr>
      <vt:lpstr>Barvy a pocit</vt:lpstr>
      <vt:lpstr>Barvy a pocit - Úkol</vt:lpstr>
      <vt:lpstr>Vnímání barev muži vs. ženy</vt:lpstr>
      <vt:lpstr>Vnímání barev muži vs. ženy</vt:lpstr>
      <vt:lpstr>Vnímání barev muži vs. ženy</vt:lpstr>
      <vt:lpstr>Děkuji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Působení barev  na lidské vnímání</dc:title>
  <dc:creator>Tony</dc:creator>
  <cp:lastModifiedBy>Tony</cp:lastModifiedBy>
  <cp:revision>44</cp:revision>
  <dcterms:created xsi:type="dcterms:W3CDTF">2013-10-20T08:41:10Z</dcterms:created>
  <dcterms:modified xsi:type="dcterms:W3CDTF">2014-01-03T13:55:35Z</dcterms:modified>
</cp:coreProperties>
</file>