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handoutMasterIdLst>
    <p:handoutMasterId r:id="rId19"/>
  </p:handoutMasterIdLst>
  <p:sldIdLst>
    <p:sldId id="267" r:id="rId2"/>
    <p:sldId id="268" r:id="rId3"/>
    <p:sldId id="277" r:id="rId4"/>
    <p:sldId id="300" r:id="rId5"/>
    <p:sldId id="308" r:id="rId6"/>
    <p:sldId id="301" r:id="rId7"/>
    <p:sldId id="302" r:id="rId8"/>
    <p:sldId id="303" r:id="rId9"/>
    <p:sldId id="304" r:id="rId10"/>
    <p:sldId id="305" r:id="rId11"/>
    <p:sldId id="307" r:id="rId12"/>
    <p:sldId id="310" r:id="rId13"/>
    <p:sldId id="309" r:id="rId14"/>
    <p:sldId id="311" r:id="rId15"/>
    <p:sldId id="274" r:id="rId16"/>
    <p:sldId id="294" r:id="rId17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  <a:srgbClr val="996633"/>
    <a:srgbClr val="0033CC"/>
    <a:srgbClr val="99CC00"/>
    <a:srgbClr val="33CC33"/>
    <a:srgbClr val="FF3399"/>
    <a:srgbClr val="CC0000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4" d="100"/>
          <a:sy n="84" d="100"/>
        </p:scale>
        <p:origin x="-629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2E2DD58E-01C9-4AA7-943C-60249C2992F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819543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229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noProof="0" smtClean="0"/>
              <a:t>Klepnutím lze upravit styly předlohy textu.</a:t>
            </a:r>
          </a:p>
          <a:p>
            <a:pPr lvl="1"/>
            <a:r>
              <a:rPr lang="cs-CZ" altLang="cs-CZ" noProof="0" smtClean="0"/>
              <a:t>Druhá úroveň</a:t>
            </a:r>
          </a:p>
          <a:p>
            <a:pPr lvl="2"/>
            <a:r>
              <a:rPr lang="cs-CZ" altLang="cs-CZ" noProof="0" smtClean="0"/>
              <a:t>Třetí úroveň</a:t>
            </a:r>
          </a:p>
          <a:p>
            <a:pPr lvl="3"/>
            <a:r>
              <a:rPr lang="cs-CZ" altLang="cs-CZ" noProof="0" smtClean="0"/>
              <a:t>Čtvrtá úroveň</a:t>
            </a:r>
          </a:p>
          <a:p>
            <a:pPr lvl="4"/>
            <a:r>
              <a:rPr lang="cs-CZ" altLang="cs-CZ" noProof="0" smtClean="0"/>
              <a:t>Pátá úroveň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66A0B58D-095C-4834-8DF0-FA486C0C326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381321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6A0B58D-095C-4834-8DF0-FA486C0C326E}" type="slidenum">
              <a:rPr lang="cs-CZ" altLang="cs-CZ" smtClean="0"/>
              <a:pPr>
                <a:defRPr/>
              </a:pPr>
              <a:t>6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620628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6A0B58D-095C-4834-8DF0-FA486C0C326E}" type="slidenum">
              <a:rPr lang="cs-CZ" altLang="cs-CZ" smtClean="0"/>
              <a:pPr>
                <a:defRPr/>
              </a:pPr>
              <a:t>7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620628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6A0B58D-095C-4834-8DF0-FA486C0C326E}" type="slidenum">
              <a:rPr lang="cs-CZ" altLang="cs-CZ" smtClean="0"/>
              <a:pPr>
                <a:defRPr/>
              </a:pPr>
              <a:t>8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620628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6A0B58D-095C-4834-8DF0-FA486C0C326E}" type="slidenum">
              <a:rPr lang="cs-CZ" altLang="cs-CZ" smtClean="0"/>
              <a:pPr>
                <a:defRPr/>
              </a:pPr>
              <a:t>9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620628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6A0B58D-095C-4834-8DF0-FA486C0C326E}" type="slidenum">
              <a:rPr lang="cs-CZ" altLang="cs-CZ" smtClean="0"/>
              <a:pPr>
                <a:defRPr/>
              </a:pPr>
              <a:t>10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620628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6A0B58D-095C-4834-8DF0-FA486C0C326E}" type="slidenum">
              <a:rPr lang="cs-CZ" altLang="cs-CZ" smtClean="0"/>
              <a:pPr>
                <a:defRPr/>
              </a:pPr>
              <a:t>11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620628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6A0B58D-095C-4834-8DF0-FA486C0C326E}" type="slidenum">
              <a:rPr lang="cs-CZ" altLang="cs-CZ" smtClean="0"/>
              <a:pPr>
                <a:defRPr/>
              </a:pPr>
              <a:t>12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6206280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6A0B58D-095C-4834-8DF0-FA486C0C326E}" type="slidenum">
              <a:rPr lang="cs-CZ" altLang="cs-CZ" smtClean="0"/>
              <a:pPr>
                <a:defRPr/>
              </a:pPr>
              <a:t>13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620628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6A0B58D-095C-4834-8DF0-FA486C0C326E}" type="slidenum">
              <a:rPr lang="cs-CZ" altLang="cs-CZ" smtClean="0"/>
              <a:pPr>
                <a:defRPr/>
              </a:pPr>
              <a:t>14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620628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CBDE3F-8100-4EC5-BE1D-0757D51669C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860724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282509-5CA7-4109-A041-352F50A0C50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96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C7C9C5-58C9-4AC8-A736-89850A65878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15555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A3F6F3-8F9D-4FA8-8C43-51E351840A0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81466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B2FB54-2BB8-4689-8388-B9C22EB8CDC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38482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313FF9-DBAA-4CE2-A994-8E9E006CF83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76944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740573-39AA-492A-85E1-F45050D911B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80277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301AAE-82D2-4D27-B98C-AA52A8BC734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65485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C5B6D4-2ABF-4BE1-BD2C-4F4A403E852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99358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9B980E-95A7-481B-B09B-34085B6A118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81908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C1BAD6-3FDE-4003-AD2E-2C58F8D5D8D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45455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E72499DF-BCDB-4B83-83D1-F6985901940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692108"/>
              </p:ext>
            </p:extLst>
          </p:nvPr>
        </p:nvGraphicFramePr>
        <p:xfrm>
          <a:off x="750888" y="2060575"/>
          <a:ext cx="7705049" cy="3851464"/>
        </p:xfrm>
        <a:graphic>
          <a:graphicData uri="http://schemas.openxmlformats.org/drawingml/2006/table">
            <a:tbl>
              <a:tblPr/>
              <a:tblGrid>
                <a:gridCol w="2268537"/>
                <a:gridCol w="5436512"/>
              </a:tblGrid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37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Identifikace regulovaných 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soustav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Regulovaná soustava, přechodová charakteristika, 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vstupní a výstupní 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veličina, 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dynamické vlastnosti, rovnovážný stav, zesílení, činitel samoregulace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Mechatronika, Automatizace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1964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Josef Sýkora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prezentace, vyhledávání informací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škola, učiliště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3. ročník, žáci 17 – 18 let, obor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Mechatronik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Vlastní zdroje - viz poslední strana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749"/>
            <a:ext cx="75596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 dirty="0">
                <a:cs typeface="Times New Roman" pitchFamily="18" charset="0"/>
              </a:rPr>
              <a:t>Identifikace regulovaných soustav</a:t>
            </a:r>
            <a:endParaRPr lang="cs-CZ" altLang="cs-CZ" sz="2400" b="1" dirty="0" smtClean="0"/>
          </a:p>
        </p:txBody>
      </p:sp>
      <p:sp>
        <p:nvSpPr>
          <p:cNvPr id="210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6336B0F9-8685-47AA-A485-322CDDDFBAB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712"/>
            <a:ext cx="75612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None/>
            </a:pPr>
            <a:r>
              <a:rPr lang="cs-CZ" altLang="cs-CZ" sz="2400" b="1" dirty="0" smtClean="0"/>
              <a:t>VY_32_INOVACE_37_753</a:t>
            </a:r>
            <a:endParaRPr lang="cs-CZ" altLang="cs-CZ" sz="2400" b="1" dirty="0"/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65163" y="414338"/>
            <a:ext cx="7772400" cy="1470025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b="1" i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MECHATRONIKA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15924" y="1946496"/>
            <a:ext cx="8337550" cy="3503690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66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Identifikace</a:t>
            </a:r>
          </a:p>
          <a:p>
            <a:pPr eaLnBrk="1" hangingPunct="1">
              <a:defRPr/>
            </a:pPr>
            <a:r>
              <a:rPr lang="cs-CZ" altLang="cs-CZ" sz="66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regulovaných</a:t>
            </a:r>
          </a:p>
          <a:p>
            <a:pPr eaLnBrk="1" hangingPunct="1">
              <a:defRPr/>
            </a:pPr>
            <a:r>
              <a:rPr lang="cs-CZ" altLang="cs-CZ" sz="66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soustav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32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2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2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200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2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2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48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200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2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2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76951" y="588474"/>
            <a:ext cx="6672404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>
                <a:latin typeface="Calibri" panose="020F0502020204030204" pitchFamily="34" charset="0"/>
              </a:rPr>
              <a:t>VYŠETŘOVÁNÍ REGULOVANÝCH SOUSTAV</a:t>
            </a:r>
            <a:endParaRPr lang="cs-CZ" sz="2800" b="1" u="sng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44956" y="1663575"/>
            <a:ext cx="6877238" cy="3813771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Při vyšetřování regulovaných soustav zjišťujeme jejich dynamické vlastnosti, které potřebujeme </a:t>
            </a:r>
            <a:r>
              <a:rPr lang="cs-CZ" sz="2400" dirty="0" smtClean="0">
                <a:latin typeface="Calibri" panose="020F0502020204030204" pitchFamily="34" charset="0"/>
              </a:rPr>
              <a:t>znát</a:t>
            </a:r>
          </a:p>
          <a:p>
            <a:pPr lvl="2" algn="just"/>
            <a:r>
              <a:rPr lang="cs-CZ" dirty="0" smtClean="0">
                <a:latin typeface="Calibri" panose="020F0502020204030204" pitchFamily="34" charset="0"/>
              </a:rPr>
              <a:t>pro </a:t>
            </a:r>
            <a:r>
              <a:rPr lang="cs-CZ" dirty="0">
                <a:latin typeface="Calibri" panose="020F0502020204030204" pitchFamily="34" charset="0"/>
              </a:rPr>
              <a:t>určení vhodného </a:t>
            </a:r>
            <a:r>
              <a:rPr lang="cs-CZ" dirty="0" smtClean="0">
                <a:latin typeface="Calibri" panose="020F0502020204030204" pitchFamily="34" charset="0"/>
              </a:rPr>
              <a:t>regulátoru</a:t>
            </a:r>
          </a:p>
          <a:p>
            <a:pPr lvl="2" algn="just"/>
            <a:r>
              <a:rPr lang="cs-CZ" dirty="0" smtClean="0">
                <a:latin typeface="Calibri" panose="020F0502020204030204" pitchFamily="34" charset="0"/>
              </a:rPr>
              <a:t>pro </a:t>
            </a:r>
            <a:r>
              <a:rPr lang="cs-CZ" dirty="0">
                <a:latin typeface="Calibri" panose="020F0502020204030204" pitchFamily="34" charset="0"/>
              </a:rPr>
              <a:t>jeho optimální </a:t>
            </a:r>
            <a:r>
              <a:rPr lang="cs-CZ" dirty="0" smtClean="0">
                <a:latin typeface="Calibri" panose="020F0502020204030204" pitchFamily="34" charset="0"/>
              </a:rPr>
              <a:t>seřízení</a:t>
            </a:r>
          </a:p>
          <a:p>
            <a:pPr lvl="2" algn="just"/>
            <a:r>
              <a:rPr lang="cs-CZ" dirty="0" smtClean="0">
                <a:latin typeface="Calibri" panose="020F0502020204030204" pitchFamily="34" charset="0"/>
              </a:rPr>
              <a:t>a </a:t>
            </a:r>
            <a:r>
              <a:rPr lang="cs-CZ" dirty="0">
                <a:latin typeface="Calibri" panose="020F0502020204030204" pitchFamily="34" charset="0"/>
              </a:rPr>
              <a:t>pro kontrolu stability regulačního </a:t>
            </a:r>
            <a:r>
              <a:rPr lang="cs-CZ" dirty="0" smtClean="0">
                <a:latin typeface="Calibri" panose="020F0502020204030204" pitchFamily="34" charset="0"/>
              </a:rPr>
              <a:t>obvodu</a:t>
            </a:r>
          </a:p>
          <a:p>
            <a:pPr marL="0" indent="0" algn="just">
              <a:buNone/>
            </a:pPr>
            <a:r>
              <a:rPr lang="cs-CZ" sz="1000" dirty="0" smtClean="0">
                <a:latin typeface="Calibri" panose="020F0502020204030204" pitchFamily="34" charset="0"/>
              </a:rPr>
              <a:t>        </a:t>
            </a:r>
          </a:p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 </a:t>
            </a:r>
            <a:r>
              <a:rPr lang="cs-CZ" sz="2400" dirty="0" smtClean="0">
                <a:latin typeface="Calibri" panose="020F0502020204030204" pitchFamily="34" charset="0"/>
              </a:rPr>
              <a:t>    Zpravidla </a:t>
            </a:r>
            <a:r>
              <a:rPr lang="cs-CZ" sz="2400" dirty="0">
                <a:latin typeface="Calibri" panose="020F0502020204030204" pitchFamily="34" charset="0"/>
              </a:rPr>
              <a:t>vystačíme se zjištěním přechodové </a:t>
            </a:r>
            <a:r>
              <a:rPr lang="cs-CZ" sz="2400" dirty="0" smtClean="0">
                <a:latin typeface="Calibri" panose="020F0502020204030204" pitchFamily="34" charset="0"/>
              </a:rPr>
              <a:t>charakteristiky, </a:t>
            </a:r>
            <a:r>
              <a:rPr lang="cs-CZ" sz="2400" dirty="0">
                <a:latin typeface="Calibri" panose="020F0502020204030204" pitchFamily="34" charset="0"/>
              </a:rPr>
              <a:t>z níž lze potřebné údaje odměřit nebo vypočítat.</a:t>
            </a: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7448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47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62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95058" y="597528"/>
            <a:ext cx="6491334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>
                <a:latin typeface="Calibri" panose="020F0502020204030204" pitchFamily="34" charset="0"/>
              </a:rPr>
              <a:t>VYŠETŘOVÁNÍ REGULOVANÝCH SOUSTAV</a:t>
            </a:r>
            <a:endParaRPr lang="cs-CZ" sz="2800" b="1" u="sng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53186" y="1826539"/>
            <a:ext cx="6596580" cy="2645874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Při </a:t>
            </a:r>
            <a:r>
              <a:rPr lang="cs-CZ" sz="2400" dirty="0">
                <a:latin typeface="Calibri" panose="020F0502020204030204" pitchFamily="34" charset="0"/>
              </a:rPr>
              <a:t>měření vycházíme </a:t>
            </a:r>
            <a:r>
              <a:rPr lang="cs-CZ" sz="2400" b="1" i="1" dirty="0">
                <a:latin typeface="Calibri" panose="020F0502020204030204" pitchFamily="34" charset="0"/>
              </a:rPr>
              <a:t>z ustáleného </a:t>
            </a:r>
            <a:r>
              <a:rPr lang="cs-CZ" sz="2400" dirty="0">
                <a:latin typeface="Calibri" panose="020F0502020204030204" pitchFamily="34" charset="0"/>
              </a:rPr>
              <a:t>(rovnovážného) </a:t>
            </a:r>
            <a:r>
              <a:rPr lang="cs-CZ" sz="2400" b="1" i="1" dirty="0">
                <a:latin typeface="Calibri" panose="020F0502020204030204" pitchFamily="34" charset="0"/>
              </a:rPr>
              <a:t>stavu</a:t>
            </a:r>
            <a:r>
              <a:rPr lang="cs-CZ" sz="2400" dirty="0">
                <a:latin typeface="Calibri" panose="020F0502020204030204" pitchFamily="34" charset="0"/>
              </a:rPr>
              <a:t> tzn., </a:t>
            </a:r>
            <a:r>
              <a:rPr lang="cs-CZ" sz="2400" dirty="0" smtClean="0">
                <a:latin typeface="Calibri" panose="020F0502020204030204" pitchFamily="34" charset="0"/>
              </a:rPr>
              <a:t>že:</a:t>
            </a:r>
          </a:p>
          <a:p>
            <a:r>
              <a:rPr lang="cs-CZ" sz="2400" dirty="0" smtClean="0">
                <a:latin typeface="Calibri" panose="020F0502020204030204" pitchFamily="34" charset="0"/>
              </a:rPr>
              <a:t>akční </a:t>
            </a:r>
            <a:r>
              <a:rPr lang="cs-CZ" sz="2400" dirty="0">
                <a:latin typeface="Calibri" panose="020F0502020204030204" pitchFamily="34" charset="0"/>
              </a:rPr>
              <a:t>veličina je nastavena na určitou </a:t>
            </a:r>
            <a:r>
              <a:rPr lang="cs-CZ" sz="2400" dirty="0" smtClean="0">
                <a:latin typeface="Calibri" panose="020F0502020204030204" pitchFamily="34" charset="0"/>
              </a:rPr>
              <a:t>hodnotu</a:t>
            </a:r>
          </a:p>
          <a:p>
            <a:r>
              <a:rPr lang="cs-CZ" sz="2400" dirty="0" smtClean="0">
                <a:latin typeface="Calibri" panose="020F0502020204030204" pitchFamily="34" charset="0"/>
              </a:rPr>
              <a:t>regulovaná </a:t>
            </a:r>
            <a:r>
              <a:rPr lang="cs-CZ" sz="2400" dirty="0">
                <a:latin typeface="Calibri" panose="020F0502020204030204" pitchFamily="34" charset="0"/>
              </a:rPr>
              <a:t>veličina má hodnotu, </a:t>
            </a:r>
            <a:r>
              <a:rPr lang="cs-CZ" sz="2400" dirty="0" smtClean="0">
                <a:latin typeface="Calibri" panose="020F0502020204030204" pitchFamily="34" charset="0"/>
              </a:rPr>
              <a:t>která je úměrná </a:t>
            </a:r>
            <a:r>
              <a:rPr lang="cs-CZ" sz="2400" dirty="0">
                <a:latin typeface="Calibri" panose="020F0502020204030204" pitchFamily="34" charset="0"/>
              </a:rPr>
              <a:t>tomuto </a:t>
            </a:r>
            <a:r>
              <a:rPr lang="cs-CZ" sz="2400" dirty="0" smtClean="0">
                <a:latin typeface="Calibri" panose="020F0502020204030204" pitchFamily="34" charset="0"/>
              </a:rPr>
              <a:t>nastavení</a:t>
            </a:r>
          </a:p>
          <a:p>
            <a:r>
              <a:rPr lang="cs-CZ" sz="2400" dirty="0" smtClean="0">
                <a:latin typeface="Calibri" panose="020F0502020204030204" pitchFamily="34" charset="0"/>
              </a:rPr>
              <a:t>obě </a:t>
            </a:r>
            <a:r>
              <a:rPr lang="cs-CZ" sz="2400" b="1" i="1" dirty="0">
                <a:latin typeface="Calibri" panose="020F0502020204030204" pitchFamily="34" charset="0"/>
              </a:rPr>
              <a:t>veličiny se po určitou dobu nesmí </a:t>
            </a:r>
            <a:r>
              <a:rPr lang="cs-CZ" sz="2400" b="1" i="1" dirty="0" smtClean="0">
                <a:latin typeface="Calibri" panose="020F0502020204030204" pitchFamily="34" charset="0"/>
              </a:rPr>
              <a:t>měnit</a:t>
            </a:r>
            <a:endParaRPr lang="cs-CZ" sz="24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6963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33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43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95058" y="597528"/>
            <a:ext cx="6491334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>
                <a:latin typeface="Calibri" panose="020F0502020204030204" pitchFamily="34" charset="0"/>
              </a:rPr>
              <a:t>VYŠETŘOVÁNÍ REGULOVANÝCH SOUSTAV</a:t>
            </a:r>
            <a:endParaRPr lang="cs-CZ" sz="2800" b="1" u="sng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8329" y="1799378"/>
            <a:ext cx="6542260" cy="4601422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Dále pokračujeme:</a:t>
            </a:r>
          </a:p>
          <a:p>
            <a:pPr algn="just"/>
            <a:r>
              <a:rPr lang="cs-CZ" sz="2400" dirty="0" smtClean="0">
                <a:latin typeface="Calibri" panose="020F0502020204030204" pitchFamily="34" charset="0"/>
              </a:rPr>
              <a:t>změníme </a:t>
            </a:r>
            <a:r>
              <a:rPr lang="cs-CZ" sz="2400" dirty="0">
                <a:latin typeface="Calibri" panose="020F0502020204030204" pitchFamily="34" charset="0"/>
              </a:rPr>
              <a:t>skokem vstupní </a:t>
            </a:r>
            <a:r>
              <a:rPr lang="cs-CZ" sz="2400" dirty="0" smtClean="0">
                <a:latin typeface="Calibri" panose="020F0502020204030204" pitchFamily="34" charset="0"/>
              </a:rPr>
              <a:t>veličinu</a:t>
            </a:r>
          </a:p>
          <a:p>
            <a:pPr algn="just"/>
            <a:r>
              <a:rPr lang="cs-CZ" sz="2400" dirty="0" smtClean="0">
                <a:latin typeface="Calibri" panose="020F0502020204030204" pitchFamily="34" charset="0"/>
              </a:rPr>
              <a:t>v </a:t>
            </a:r>
            <a:r>
              <a:rPr lang="cs-CZ" sz="2400" dirty="0">
                <a:latin typeface="Calibri" panose="020F0502020204030204" pitchFamily="34" charset="0"/>
              </a:rPr>
              <a:t>pravidelných intervalech (např. jednou za 20 s) odečítáme a zapisujeme hodnoty </a:t>
            </a:r>
            <a:r>
              <a:rPr lang="cs-CZ" sz="2400" dirty="0" smtClean="0">
                <a:latin typeface="Calibri" panose="020F0502020204030204" pitchFamily="34" charset="0"/>
              </a:rPr>
              <a:t>výstupní (regulované) </a:t>
            </a:r>
            <a:r>
              <a:rPr lang="cs-CZ" sz="2400" dirty="0">
                <a:latin typeface="Calibri" panose="020F0502020204030204" pitchFamily="34" charset="0"/>
              </a:rPr>
              <a:t>veličiny tak dlouho, až se ustálí na nové </a:t>
            </a:r>
            <a:r>
              <a:rPr lang="cs-CZ" sz="2400" dirty="0" smtClean="0">
                <a:latin typeface="Calibri" panose="020F0502020204030204" pitchFamily="34" charset="0"/>
              </a:rPr>
              <a:t>hodnotě</a:t>
            </a:r>
          </a:p>
          <a:p>
            <a:pPr algn="just"/>
            <a:r>
              <a:rPr lang="cs-CZ" sz="2400" dirty="0" smtClean="0">
                <a:latin typeface="Calibri" panose="020F0502020204030204" pitchFamily="34" charset="0"/>
              </a:rPr>
              <a:t>z </a:t>
            </a:r>
            <a:r>
              <a:rPr lang="cs-CZ" sz="2400" dirty="0">
                <a:latin typeface="Calibri" panose="020F0502020204030204" pitchFamily="34" charset="0"/>
              </a:rPr>
              <a:t>naměřených hodnot potom sestrojíme </a:t>
            </a:r>
            <a:r>
              <a:rPr lang="cs-CZ" sz="2400" dirty="0" smtClean="0">
                <a:latin typeface="Calibri" panose="020F0502020204030204" pitchFamily="34" charset="0"/>
              </a:rPr>
              <a:t>graf</a:t>
            </a:r>
          </a:p>
          <a:p>
            <a:pPr algn="just"/>
            <a:r>
              <a:rPr lang="cs-CZ" sz="2400" dirty="0" smtClean="0">
                <a:latin typeface="Calibri" panose="020F0502020204030204" pitchFamily="34" charset="0"/>
              </a:rPr>
              <a:t>čímž </a:t>
            </a:r>
            <a:r>
              <a:rPr lang="cs-CZ" sz="2400" b="1" i="1" dirty="0">
                <a:latin typeface="Calibri" panose="020F0502020204030204" pitchFamily="34" charset="0"/>
              </a:rPr>
              <a:t>získáme přechodovou </a:t>
            </a:r>
            <a:r>
              <a:rPr lang="cs-CZ" sz="2400" b="1" i="1" dirty="0" smtClean="0">
                <a:latin typeface="Calibri" panose="020F0502020204030204" pitchFamily="34" charset="0"/>
              </a:rPr>
              <a:t>charakteristiku</a:t>
            </a:r>
            <a:endParaRPr lang="cs-CZ" sz="24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8397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34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nodeType="withEffect">
                                  <p:stCondLst>
                                    <p:cond delay="57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95058" y="597528"/>
            <a:ext cx="659997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>
                <a:latin typeface="Calibri" panose="020F0502020204030204" pitchFamily="34" charset="0"/>
              </a:rPr>
              <a:t>VYŠETŘOVÁNÍ REGULOVANÝCH SOUSTAV</a:t>
            </a:r>
            <a:endParaRPr lang="cs-CZ" sz="2800" b="1" u="sng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62239" y="1618308"/>
            <a:ext cx="6650901" cy="4592369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Pokud </a:t>
            </a:r>
            <a:r>
              <a:rPr lang="cs-CZ" sz="2400" dirty="0">
                <a:latin typeface="Calibri" panose="020F0502020204030204" pitchFamily="34" charset="0"/>
              </a:rPr>
              <a:t>je k dispozici vhodný zapisovač, s výhodou jej použijeme.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Z </a:t>
            </a:r>
            <a:r>
              <a:rPr lang="cs-CZ" sz="2400" dirty="0">
                <a:latin typeface="Calibri" panose="020F0502020204030204" pitchFamily="34" charset="0"/>
              </a:rPr>
              <a:t>charakteristiky potom </a:t>
            </a:r>
            <a:r>
              <a:rPr lang="cs-CZ" sz="2400" b="1" i="1" dirty="0" smtClean="0">
                <a:latin typeface="Calibri" panose="020F0502020204030204" pitchFamily="34" charset="0"/>
              </a:rPr>
              <a:t>odečteme</a:t>
            </a: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</a:rPr>
              <a:t>o </a:t>
            </a:r>
            <a:r>
              <a:rPr lang="cs-CZ" sz="2400" dirty="0">
                <a:latin typeface="Calibri" panose="020F0502020204030204" pitchFamily="34" charset="0"/>
              </a:rPr>
              <a:t>kolik se změnila výstupní </a:t>
            </a:r>
            <a:r>
              <a:rPr lang="cs-CZ" sz="2400" dirty="0" smtClean="0">
                <a:latin typeface="Calibri" panose="020F0502020204030204" pitchFamily="34" charset="0"/>
              </a:rPr>
              <a:t>veličina</a:t>
            </a: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</a:rPr>
              <a:t> </a:t>
            </a:r>
            <a:r>
              <a:rPr lang="cs-CZ" sz="2400" dirty="0">
                <a:latin typeface="Calibri" panose="020F0502020204030204" pitchFamily="34" charset="0"/>
              </a:rPr>
              <a:t>zkonstruujeme dobu průtahu a dobu </a:t>
            </a:r>
            <a:r>
              <a:rPr lang="cs-CZ" sz="2400" dirty="0" smtClean="0">
                <a:latin typeface="Calibri" panose="020F0502020204030204" pitchFamily="34" charset="0"/>
              </a:rPr>
              <a:t>náběhu</a:t>
            </a: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</a:rPr>
              <a:t>a </a:t>
            </a:r>
            <a:r>
              <a:rPr lang="cs-CZ" sz="2400" dirty="0" smtClean="0">
                <a:latin typeface="Calibri" panose="020F0502020204030204" pitchFamily="34" charset="0"/>
              </a:rPr>
              <a:t>z těchto údajů </a:t>
            </a:r>
            <a:r>
              <a:rPr lang="cs-CZ" sz="2400" b="1" i="1" dirty="0" smtClean="0">
                <a:latin typeface="Calibri" panose="020F0502020204030204" pitchFamily="34" charset="0"/>
              </a:rPr>
              <a:t>vypočítáme </a:t>
            </a:r>
            <a:endParaRPr lang="cs-CZ" sz="2400" b="1" i="1" dirty="0" smtClean="0">
              <a:latin typeface="Calibri" panose="020F0502020204030204" pitchFamily="34" charset="0"/>
            </a:endParaRPr>
          </a:p>
          <a:p>
            <a:pPr lvl="2" algn="just">
              <a:buFont typeface="Calibri" panose="020F0502020204030204" pitchFamily="34" charset="0"/>
              <a:buChar char="−"/>
            </a:pPr>
            <a:r>
              <a:rPr lang="cs-CZ" dirty="0" smtClean="0">
                <a:latin typeface="Calibri" panose="020F0502020204030204" pitchFamily="34" charset="0"/>
              </a:rPr>
              <a:t>činitel samoregulace</a:t>
            </a:r>
          </a:p>
          <a:p>
            <a:pPr lvl="2" algn="just">
              <a:buFont typeface="Calibri" panose="020F0502020204030204" pitchFamily="34" charset="0"/>
              <a:buChar char="−"/>
            </a:pPr>
            <a:r>
              <a:rPr lang="cs-CZ" dirty="0" smtClean="0">
                <a:latin typeface="Calibri" panose="020F0502020204030204" pitchFamily="34" charset="0"/>
              </a:rPr>
              <a:t>zesílení </a:t>
            </a:r>
            <a:r>
              <a:rPr lang="cs-CZ" dirty="0">
                <a:latin typeface="Calibri" panose="020F0502020204030204" pitchFamily="34" charset="0"/>
              </a:rPr>
              <a:t>regulované </a:t>
            </a:r>
            <a:r>
              <a:rPr lang="cs-CZ" dirty="0" smtClean="0">
                <a:latin typeface="Calibri" panose="020F0502020204030204" pitchFamily="34" charset="0"/>
              </a:rPr>
              <a:t>soustavy</a:t>
            </a:r>
            <a:endParaRPr lang="cs-CZ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4145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31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1" presetClass="entr" presetSubtype="0" fill="hold" nodeType="withEffect">
                                  <p:stCondLst>
                                    <p:cond delay="34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1" presetClass="entr" presetSubtype="0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1" presetClass="entr" presetSubtype="0" fill="hold" nodeType="withEffect">
                                  <p:stCondLst>
                                    <p:cond delay="57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95058" y="597528"/>
            <a:ext cx="659997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>
                <a:latin typeface="Calibri" panose="020F0502020204030204" pitchFamily="34" charset="0"/>
              </a:rPr>
              <a:t>VYŠETŘOVÁNÍ REGULOVANÝCH SOUSTAV</a:t>
            </a:r>
            <a:endParaRPr lang="cs-CZ" sz="2800" b="1" u="sng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4132" y="1473452"/>
            <a:ext cx="6650901" cy="1315015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i="1" u="sng" dirty="0">
                <a:latin typeface="Calibri" panose="020F0502020204030204" pitchFamily="34" charset="0"/>
              </a:rPr>
              <a:t>Příklad</a:t>
            </a:r>
            <a:r>
              <a:rPr lang="cs-CZ" sz="2400" dirty="0">
                <a:latin typeface="Calibri" panose="020F0502020204030204" pitchFamily="34" charset="0"/>
              </a:rPr>
              <a:t>: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b="1" i="1" dirty="0" smtClean="0">
                <a:latin typeface="Calibri" panose="020F0502020204030204" pitchFamily="34" charset="0"/>
              </a:rPr>
              <a:t>Zjištění přechodové charakteristiky výměníku tepla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2376" y="2372007"/>
            <a:ext cx="2797521" cy="24266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Zástupný symbol pro obsah 2"/>
          <p:cNvSpPr txBox="1">
            <a:spLocks/>
          </p:cNvSpPr>
          <p:nvPr/>
        </p:nvSpPr>
        <p:spPr bwMode="auto">
          <a:xfrm>
            <a:off x="1201847" y="4954767"/>
            <a:ext cx="6740306" cy="9480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just">
              <a:buFontTx/>
              <a:buNone/>
            </a:pPr>
            <a:r>
              <a:rPr lang="cs-CZ" sz="2400" dirty="0">
                <a:latin typeface="Calibri" panose="020F0502020204030204" pitchFamily="34" charset="0"/>
              </a:rPr>
              <a:t>Ve výměníku se připravuje ze studené vody voda teplá, jejíž teplota se má udržovat na určité hodnotě. </a:t>
            </a:r>
            <a:endParaRPr lang="cs-CZ" kern="0" dirty="0" smtClean="0">
              <a:latin typeface="Calibri" panose="020F0502020204030204" pitchFamily="34" charset="0"/>
            </a:endParaRPr>
          </a:p>
          <a:p>
            <a:pPr marL="0" indent="0">
              <a:buFontTx/>
              <a:buNone/>
            </a:pPr>
            <a:endParaRPr lang="cs-CZ" kern="0" dirty="0" smtClean="0"/>
          </a:p>
          <a:p>
            <a:pPr marL="0" indent="0">
              <a:buFontTx/>
              <a:buNone/>
            </a:pPr>
            <a:endParaRPr lang="cs-CZ" kern="0" dirty="0" smtClean="0"/>
          </a:p>
          <a:p>
            <a:pPr marL="0" indent="0">
              <a:buFontTx/>
              <a:buNone/>
            </a:pPr>
            <a:r>
              <a:rPr lang="cs-CZ" sz="2000" b="1" i="1" kern="0" dirty="0" smtClean="0">
                <a:solidFill>
                  <a:srgbClr val="663300"/>
                </a:solidFill>
                <a:latin typeface="Calibri" panose="020F0502020204030204" pitchFamily="34" charset="0"/>
              </a:rPr>
              <a:t>	</a:t>
            </a:r>
          </a:p>
          <a:p>
            <a:pPr marL="0" indent="0">
              <a:buFontTx/>
              <a:buNone/>
            </a:pPr>
            <a:r>
              <a:rPr lang="cs-CZ" sz="800" b="1" i="1" kern="0" dirty="0" smtClean="0">
                <a:solidFill>
                  <a:srgbClr val="663300"/>
                </a:solidFill>
                <a:latin typeface="Calibri" panose="020F0502020204030204" pitchFamily="34" charset="0"/>
              </a:rPr>
              <a:t>   </a:t>
            </a:r>
          </a:p>
          <a:p>
            <a:pPr marL="0" indent="0">
              <a:buFontTx/>
              <a:buNone/>
            </a:pPr>
            <a:r>
              <a:rPr lang="cs-CZ" sz="2000" b="1" i="1" kern="0" dirty="0" smtClean="0">
                <a:solidFill>
                  <a:srgbClr val="663300"/>
                </a:solidFill>
                <a:latin typeface="Calibri" panose="020F0502020204030204" pitchFamily="34" charset="0"/>
              </a:rPr>
              <a:t>	</a:t>
            </a:r>
            <a:endParaRPr lang="cs-CZ" sz="2000" kern="0" dirty="0"/>
          </a:p>
        </p:txBody>
      </p:sp>
    </p:spTree>
    <p:extLst>
      <p:ext uri="{BB962C8B-B14F-4D97-AF65-F5344CB8AC3E}">
        <p14:creationId xmlns:p14="http://schemas.microsoft.com/office/powerpoint/2010/main" val="918996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nodeType="withEffect">
                                  <p:stCondLst>
                                    <p:cond delay="33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95058" y="597528"/>
            <a:ext cx="659997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>
                <a:latin typeface="Calibri" panose="020F0502020204030204" pitchFamily="34" charset="0"/>
              </a:rPr>
              <a:t>VYŠETŘOVÁNÍ REGULOVANÝCH SOUSTAV</a:t>
            </a:r>
            <a:endParaRPr lang="cs-CZ" sz="2800" b="1" u="sng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26027" y="1754109"/>
            <a:ext cx="6343083" cy="545471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Regulace se provádí změnou průtoku topné </a:t>
            </a:r>
            <a:r>
              <a:rPr lang="cs-CZ" sz="2400" dirty="0" smtClean="0">
                <a:latin typeface="Calibri" panose="020F0502020204030204" pitchFamily="34" charset="0"/>
              </a:rPr>
              <a:t>páry.</a:t>
            </a: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 bwMode="auto">
          <a:xfrm>
            <a:off x="1358020" y="2480648"/>
            <a:ext cx="5540721" cy="16748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lvl="1" algn="just"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anose="020F0502020204030204" pitchFamily="34" charset="0"/>
              </a:rPr>
              <a:t>vstupní </a:t>
            </a:r>
            <a:r>
              <a:rPr lang="cs-CZ" sz="2400" dirty="0" smtClean="0">
                <a:latin typeface="Calibri" panose="020F0502020204030204" pitchFamily="34" charset="0"/>
              </a:rPr>
              <a:t>veličinou </a:t>
            </a:r>
            <a:r>
              <a:rPr lang="cs-CZ" sz="2400" dirty="0">
                <a:latin typeface="Calibri" panose="020F0502020204030204" pitchFamily="34" charset="0"/>
              </a:rPr>
              <a:t>je stupeň otevření (poloha) parního ventilu</a:t>
            </a: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anose="020F0502020204030204" pitchFamily="34" charset="0"/>
              </a:rPr>
              <a:t>výstupní (regulovanou) veličinou je teplota ohřívané </a:t>
            </a:r>
            <a:r>
              <a:rPr lang="cs-CZ" sz="2400" dirty="0" smtClean="0">
                <a:latin typeface="Calibri" panose="020F0502020204030204" pitchFamily="34" charset="0"/>
              </a:rPr>
              <a:t>vody</a:t>
            </a:r>
            <a:endParaRPr lang="cs-CZ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8902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95058" y="597528"/>
            <a:ext cx="659997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>
                <a:latin typeface="Calibri" panose="020F0502020204030204" pitchFamily="34" charset="0"/>
              </a:rPr>
              <a:t>VYŠETŘOVÁNÍ REGULOVANÝCH SOUSTAV</a:t>
            </a:r>
            <a:endParaRPr lang="cs-CZ" sz="2800" b="1" u="sng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6974" y="1527772"/>
            <a:ext cx="6804808" cy="4773440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Výměník uvedeme do ustáleného </a:t>
            </a:r>
            <a:r>
              <a:rPr lang="cs-CZ" sz="2400" dirty="0" smtClean="0">
                <a:latin typeface="Calibri" panose="020F0502020204030204" pitchFamily="34" charset="0"/>
              </a:rPr>
              <a:t>stavu:</a:t>
            </a:r>
          </a:p>
          <a:p>
            <a:pPr algn="just"/>
            <a:r>
              <a:rPr lang="cs-CZ" sz="2400" dirty="0" smtClean="0">
                <a:latin typeface="Calibri" panose="020F0502020204030204" pitchFamily="34" charset="0"/>
              </a:rPr>
              <a:t>regulační </a:t>
            </a:r>
            <a:r>
              <a:rPr lang="cs-CZ" sz="2400" dirty="0">
                <a:latin typeface="Calibri" panose="020F0502020204030204" pitchFamily="34" charset="0"/>
              </a:rPr>
              <a:t>ventil je otevřen na hodnotu </a:t>
            </a:r>
            <a:r>
              <a:rPr lang="cs-CZ" sz="2400" i="1" dirty="0">
                <a:latin typeface="Calibri" panose="020F0502020204030204" pitchFamily="34" charset="0"/>
              </a:rPr>
              <a:t>y = 10 </a:t>
            </a:r>
            <a:r>
              <a:rPr lang="cs-CZ" sz="2400" i="1" dirty="0" smtClean="0">
                <a:latin typeface="Calibri" panose="020F0502020204030204" pitchFamily="34" charset="0"/>
              </a:rPr>
              <a:t>mm</a:t>
            </a:r>
          </a:p>
          <a:p>
            <a:pPr algn="just"/>
            <a:r>
              <a:rPr lang="cs-CZ" sz="2400" dirty="0" smtClean="0">
                <a:latin typeface="Calibri" panose="020F0502020204030204" pitchFamily="34" charset="0"/>
              </a:rPr>
              <a:t>teplota </a:t>
            </a:r>
            <a:r>
              <a:rPr lang="cs-CZ" sz="2400" dirty="0">
                <a:latin typeface="Calibri" panose="020F0502020204030204" pitchFamily="34" charset="0"/>
              </a:rPr>
              <a:t>vody </a:t>
            </a:r>
            <a:r>
              <a:rPr lang="cs-CZ" sz="2400" i="1" dirty="0">
                <a:latin typeface="Calibri" panose="020F0502020204030204" pitchFamily="34" charset="0"/>
              </a:rPr>
              <a:t>x = 80 </a:t>
            </a:r>
            <a:r>
              <a:rPr lang="cs-CZ" sz="2400" i="1" dirty="0">
                <a:latin typeface="Calibri" panose="020F0502020204030204" pitchFamily="34" charset="0"/>
                <a:sym typeface="Symbol"/>
              </a:rPr>
              <a:t></a:t>
            </a:r>
            <a:r>
              <a:rPr lang="cs-CZ" sz="2400" i="1" dirty="0" smtClean="0">
                <a:latin typeface="Calibri" panose="020F0502020204030204" pitchFamily="34" charset="0"/>
              </a:rPr>
              <a:t>C</a:t>
            </a:r>
            <a:endParaRPr lang="cs-CZ" sz="2400" i="1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1000" dirty="0" smtClean="0">
                <a:latin typeface="Calibri" panose="020F0502020204030204" pitchFamily="34" charset="0"/>
              </a:rPr>
              <a:t>    </a:t>
            </a: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Potom započneme měření:</a:t>
            </a: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</a:rPr>
              <a:t>otevřeme </a:t>
            </a:r>
            <a:r>
              <a:rPr lang="cs-CZ" sz="2400" dirty="0">
                <a:latin typeface="Calibri" panose="020F0502020204030204" pitchFamily="34" charset="0"/>
              </a:rPr>
              <a:t>ventil na 20 mm, tj. </a:t>
            </a:r>
            <a:r>
              <a:rPr lang="cs-CZ" sz="2400" b="1" i="1" dirty="0">
                <a:latin typeface="Calibri" panose="020F0502020204030204" pitchFamily="34" charset="0"/>
                <a:sym typeface="Symbol"/>
              </a:rPr>
              <a:t></a:t>
            </a:r>
            <a:r>
              <a:rPr lang="cs-CZ" sz="2400" b="1" i="1" dirty="0">
                <a:latin typeface="Calibri" panose="020F0502020204030204" pitchFamily="34" charset="0"/>
              </a:rPr>
              <a:t>y = 10 </a:t>
            </a:r>
            <a:r>
              <a:rPr lang="cs-CZ" sz="2400" b="1" i="1" dirty="0" smtClean="0">
                <a:latin typeface="Calibri" panose="020F0502020204030204" pitchFamily="34" charset="0"/>
              </a:rPr>
              <a:t>mm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</a:rPr>
              <a:t>každých </a:t>
            </a:r>
            <a:r>
              <a:rPr lang="cs-CZ" sz="2400" dirty="0">
                <a:latin typeface="Calibri" panose="020F0502020204030204" pitchFamily="34" charset="0"/>
              </a:rPr>
              <a:t>20 s odečítáme výstupní teplotu tak dlouho, až se </a:t>
            </a:r>
            <a:r>
              <a:rPr lang="cs-CZ" sz="2400" dirty="0" smtClean="0">
                <a:latin typeface="Calibri" panose="020F0502020204030204" pitchFamily="34" charset="0"/>
              </a:rPr>
              <a:t>nemění</a:t>
            </a:r>
          </a:p>
          <a:p>
            <a:pPr marL="0" indent="0" algn="just">
              <a:buNone/>
            </a:pPr>
            <a:r>
              <a:rPr lang="cs-CZ" sz="1000" dirty="0" smtClean="0">
                <a:latin typeface="Calibri" panose="020F0502020204030204" pitchFamily="34" charset="0"/>
              </a:rPr>
              <a:t>    </a:t>
            </a: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To </a:t>
            </a:r>
            <a:r>
              <a:rPr lang="cs-CZ" sz="2400" dirty="0">
                <a:latin typeface="Calibri" panose="020F0502020204030204" pitchFamily="34" charset="0"/>
              </a:rPr>
              <a:t>nastane asi za 15 minut a teplota potom je 120 </a:t>
            </a:r>
            <a:r>
              <a:rPr lang="cs-CZ" sz="2400" dirty="0">
                <a:latin typeface="Calibri" panose="020F0502020204030204" pitchFamily="34" charset="0"/>
                <a:sym typeface="Symbol"/>
              </a:rPr>
              <a:t></a:t>
            </a:r>
            <a:r>
              <a:rPr lang="cs-CZ" sz="2400" dirty="0">
                <a:latin typeface="Calibri" panose="020F0502020204030204" pitchFamily="34" charset="0"/>
              </a:rPr>
              <a:t>C. Změna </a:t>
            </a:r>
            <a:r>
              <a:rPr lang="cs-CZ" sz="2400" dirty="0" smtClean="0">
                <a:latin typeface="Calibri" panose="020F0502020204030204" pitchFamily="34" charset="0"/>
              </a:rPr>
              <a:t>výstupní </a:t>
            </a:r>
            <a:r>
              <a:rPr lang="cs-CZ" sz="2400" dirty="0">
                <a:latin typeface="Calibri" panose="020F0502020204030204" pitchFamily="34" charset="0"/>
              </a:rPr>
              <a:t>veličiny, tj. </a:t>
            </a:r>
            <a:r>
              <a:rPr lang="cs-CZ" sz="2400" b="1" i="1" dirty="0">
                <a:latin typeface="Calibri" panose="020F0502020204030204" pitchFamily="34" charset="0"/>
                <a:sym typeface="Symbol"/>
              </a:rPr>
              <a:t></a:t>
            </a:r>
            <a:r>
              <a:rPr lang="cs-CZ" sz="2400" b="1" i="1" dirty="0">
                <a:latin typeface="Calibri" panose="020F0502020204030204" pitchFamily="34" charset="0"/>
              </a:rPr>
              <a:t>x = </a:t>
            </a:r>
            <a:r>
              <a:rPr lang="cs-CZ" sz="2400" b="1" i="1" dirty="0" smtClean="0">
                <a:latin typeface="Calibri" panose="020F0502020204030204" pitchFamily="34" charset="0"/>
              </a:rPr>
              <a:t>40</a:t>
            </a:r>
            <a:r>
              <a:rPr lang="cs-CZ" sz="2400" b="1" i="1" dirty="0" smtClean="0">
                <a:latin typeface="Calibri" panose="020F0502020204030204" pitchFamily="34" charset="0"/>
                <a:sym typeface="Symbol"/>
              </a:rPr>
              <a:t></a:t>
            </a:r>
            <a:r>
              <a:rPr lang="cs-CZ" sz="2400" b="1" i="1" dirty="0">
                <a:latin typeface="Calibri" panose="020F0502020204030204" pitchFamily="34" charset="0"/>
              </a:rPr>
              <a:t>C</a:t>
            </a:r>
            <a:r>
              <a:rPr lang="cs-CZ" sz="2400" dirty="0">
                <a:latin typeface="Calibri" panose="020F0502020204030204" pitchFamily="34" charset="0"/>
              </a:rPr>
              <a:t>. </a:t>
            </a:r>
            <a:endParaRPr lang="cs-CZ" sz="2400" dirty="0" smtClean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6097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4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1" presetClass="entr" presetSubtype="0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95058" y="597528"/>
            <a:ext cx="659997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>
                <a:latin typeface="Calibri" panose="020F0502020204030204" pitchFamily="34" charset="0"/>
              </a:rPr>
              <a:t>VYŠETŘOVÁNÍ REGULOVANÝCH SOUSTAV</a:t>
            </a:r>
            <a:endParaRPr lang="cs-CZ" sz="2800" b="1" u="sng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56427" y="1446291"/>
            <a:ext cx="6868182" cy="835182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Naměřené </a:t>
            </a:r>
            <a:r>
              <a:rPr lang="cs-CZ" sz="2400" dirty="0">
                <a:latin typeface="Calibri" panose="020F0502020204030204" pitchFamily="34" charset="0"/>
              </a:rPr>
              <a:t>hodnoty vyznačíme v souřadnicích </a:t>
            </a:r>
            <a:r>
              <a:rPr lang="cs-CZ" sz="2400" b="1" i="1" dirty="0">
                <a:latin typeface="Calibri" panose="020F0502020204030204" pitchFamily="34" charset="0"/>
              </a:rPr>
              <a:t>t </a:t>
            </a:r>
            <a:r>
              <a:rPr lang="cs-CZ" sz="2400" dirty="0">
                <a:latin typeface="Calibri" panose="020F0502020204030204" pitchFamily="34" charset="0"/>
              </a:rPr>
              <a:t>a</a:t>
            </a:r>
            <a:r>
              <a:rPr lang="cs-CZ" sz="2400" i="1" dirty="0">
                <a:latin typeface="Calibri" panose="020F0502020204030204" pitchFamily="34" charset="0"/>
              </a:rPr>
              <a:t> </a:t>
            </a:r>
            <a:r>
              <a:rPr lang="cs-CZ" sz="2400" b="1" i="1" dirty="0">
                <a:latin typeface="Calibri" panose="020F0502020204030204" pitchFamily="34" charset="0"/>
              </a:rPr>
              <a:t>x</a:t>
            </a:r>
            <a:r>
              <a:rPr lang="cs-CZ" sz="2400" dirty="0">
                <a:latin typeface="Calibri" panose="020F0502020204030204" pitchFamily="34" charset="0"/>
              </a:rPr>
              <a:t> a jejich spojením získáme přechodovou </a:t>
            </a:r>
            <a:r>
              <a:rPr lang="cs-CZ" sz="2400" dirty="0" smtClean="0">
                <a:latin typeface="Calibri" panose="020F0502020204030204" pitchFamily="34" charset="0"/>
              </a:rPr>
              <a:t>charakteristiku</a:t>
            </a:r>
            <a:r>
              <a:rPr lang="cs-CZ" sz="2400" dirty="0">
                <a:latin typeface="Calibri" panose="020F0502020204030204" pitchFamily="34" charset="0"/>
              </a:rPr>
              <a:t>. </a:t>
            </a:r>
            <a:endParaRPr lang="cs-CZ" sz="2400" dirty="0" smtClean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9601" y="2451162"/>
            <a:ext cx="4974214" cy="3596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5089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95058" y="597528"/>
            <a:ext cx="659997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>
                <a:latin typeface="Calibri" panose="020F0502020204030204" pitchFamily="34" charset="0"/>
              </a:rPr>
              <a:t>VYŠETŘOVÁNÍ REGULOVANÝCH SOUSTAV</a:t>
            </a:r>
            <a:endParaRPr lang="cs-CZ" sz="2800" b="1" u="sng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6974" y="1527772"/>
            <a:ext cx="6696167" cy="3107602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Z </a:t>
            </a:r>
            <a:r>
              <a:rPr lang="cs-CZ" sz="2400" dirty="0" smtClean="0">
                <a:latin typeface="Calibri" panose="020F0502020204030204" pitchFamily="34" charset="0"/>
              </a:rPr>
              <a:t>charakteristiky odměříme </a:t>
            </a:r>
            <a:r>
              <a:rPr lang="cs-CZ" sz="2400" dirty="0" smtClean="0">
                <a:latin typeface="Calibri" panose="020F0502020204030204" pitchFamily="34" charset="0"/>
              </a:rPr>
              <a:t>časové konstanty:</a:t>
            </a:r>
          </a:p>
          <a:p>
            <a:pPr lvl="2" algn="just"/>
            <a:r>
              <a:rPr lang="cs-CZ" dirty="0" smtClean="0">
                <a:latin typeface="Calibri" panose="020F0502020204030204" pitchFamily="34" charset="0"/>
              </a:rPr>
              <a:t>dobu průtahu </a:t>
            </a:r>
            <a:r>
              <a:rPr lang="cs-CZ" b="1" i="1" dirty="0">
                <a:latin typeface="Calibri" panose="020F0502020204030204" pitchFamily="34" charset="0"/>
              </a:rPr>
              <a:t>T</a:t>
            </a:r>
            <a:r>
              <a:rPr lang="cs-CZ" b="1" i="1" baseline="-25000" dirty="0">
                <a:latin typeface="Calibri" panose="020F0502020204030204" pitchFamily="34" charset="0"/>
              </a:rPr>
              <a:t>u </a:t>
            </a:r>
            <a:r>
              <a:rPr lang="cs-CZ" b="1" i="1" dirty="0">
                <a:latin typeface="Calibri" panose="020F0502020204030204" pitchFamily="34" charset="0"/>
              </a:rPr>
              <a:t>= 1,5 min</a:t>
            </a:r>
            <a:r>
              <a:rPr lang="cs-CZ" dirty="0" smtClean="0">
                <a:latin typeface="Calibri" panose="020F0502020204030204" pitchFamily="34" charset="0"/>
              </a:rPr>
              <a:t>.</a:t>
            </a:r>
          </a:p>
          <a:p>
            <a:pPr lvl="2" algn="just"/>
            <a:r>
              <a:rPr lang="cs-CZ" dirty="0" smtClean="0">
                <a:latin typeface="Calibri" panose="020F0502020204030204" pitchFamily="34" charset="0"/>
              </a:rPr>
              <a:t>dobu </a:t>
            </a:r>
            <a:r>
              <a:rPr lang="cs-CZ" dirty="0">
                <a:latin typeface="Calibri" panose="020F0502020204030204" pitchFamily="34" charset="0"/>
              </a:rPr>
              <a:t>náběhu </a:t>
            </a:r>
            <a:r>
              <a:rPr lang="cs-CZ" b="1" i="1" dirty="0" err="1">
                <a:latin typeface="Calibri" panose="020F0502020204030204" pitchFamily="34" charset="0"/>
              </a:rPr>
              <a:t>T</a:t>
            </a:r>
            <a:r>
              <a:rPr lang="cs-CZ" b="1" i="1" baseline="-25000" dirty="0" err="1">
                <a:latin typeface="Calibri" panose="020F0502020204030204" pitchFamily="34" charset="0"/>
              </a:rPr>
              <a:t>n</a:t>
            </a:r>
            <a:r>
              <a:rPr lang="cs-CZ" b="1" i="1" dirty="0">
                <a:latin typeface="Calibri" panose="020F0502020204030204" pitchFamily="34" charset="0"/>
              </a:rPr>
              <a:t> = 4,5 min</a:t>
            </a:r>
            <a:r>
              <a:rPr lang="cs-CZ" i="1" dirty="0" smtClean="0">
                <a:latin typeface="Calibri" panose="020F0502020204030204" pitchFamily="34" charset="0"/>
              </a:rPr>
              <a:t>.</a:t>
            </a:r>
          </a:p>
          <a:p>
            <a:pPr lvl="2" algn="just"/>
            <a:r>
              <a:rPr lang="cs-CZ" dirty="0" smtClean="0">
                <a:latin typeface="Calibri" panose="020F0502020204030204" pitchFamily="34" charset="0"/>
              </a:rPr>
              <a:t>doba </a:t>
            </a:r>
            <a:r>
              <a:rPr lang="cs-CZ" dirty="0">
                <a:latin typeface="Calibri" panose="020F0502020204030204" pitchFamily="34" charset="0"/>
              </a:rPr>
              <a:t>přechodu </a:t>
            </a:r>
            <a:r>
              <a:rPr lang="cs-CZ" b="1" i="1" dirty="0" err="1">
                <a:latin typeface="Calibri" panose="020F0502020204030204" pitchFamily="34" charset="0"/>
              </a:rPr>
              <a:t>T</a:t>
            </a:r>
            <a:r>
              <a:rPr lang="cs-CZ" b="1" i="1" baseline="-25000" dirty="0" err="1">
                <a:latin typeface="Calibri" panose="020F0502020204030204" pitchFamily="34" charset="0"/>
              </a:rPr>
              <a:t>p</a:t>
            </a:r>
            <a:r>
              <a:rPr lang="cs-CZ" b="1" i="1" dirty="0">
                <a:latin typeface="Calibri" panose="020F0502020204030204" pitchFamily="34" charset="0"/>
              </a:rPr>
              <a:t> = 6 min</a:t>
            </a:r>
            <a:r>
              <a:rPr lang="cs-CZ" i="1" dirty="0">
                <a:latin typeface="Calibri" panose="020F0502020204030204" pitchFamily="34" charset="0"/>
              </a:rPr>
              <a:t>.</a:t>
            </a:r>
            <a:r>
              <a:rPr lang="cs-CZ" dirty="0">
                <a:latin typeface="Calibri" panose="020F0502020204030204" pitchFamily="34" charset="0"/>
              </a:rPr>
              <a:t> </a:t>
            </a: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940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34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95058" y="597528"/>
            <a:ext cx="659997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>
                <a:latin typeface="Calibri" panose="020F0502020204030204" pitchFamily="34" charset="0"/>
              </a:rPr>
              <a:t>VYŠETŘOVÁNÍ REGULOVANÝCH SOUSTAV</a:t>
            </a:r>
            <a:endParaRPr lang="cs-CZ" sz="2800" b="1" u="sng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43723" y="1527771"/>
            <a:ext cx="6469830" cy="2700197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Činitel </a:t>
            </a:r>
            <a:r>
              <a:rPr lang="cs-CZ" sz="2400" dirty="0">
                <a:latin typeface="Calibri" panose="020F0502020204030204" pitchFamily="34" charset="0"/>
              </a:rPr>
              <a:t>samoregulace této soustavy </a:t>
            </a:r>
            <a:r>
              <a:rPr lang="cs-CZ" sz="2400" dirty="0" smtClean="0">
                <a:latin typeface="Calibri" panose="020F0502020204030204" pitchFamily="34" charset="0"/>
              </a:rPr>
              <a:t>je</a:t>
            </a: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Znamená </a:t>
            </a:r>
            <a:r>
              <a:rPr lang="cs-CZ" sz="2400" dirty="0">
                <a:latin typeface="Calibri" panose="020F0502020204030204" pitchFamily="34" charset="0"/>
              </a:rPr>
              <a:t>to, že změnu teploty o 1 </a:t>
            </a:r>
            <a:r>
              <a:rPr lang="cs-CZ" sz="2400" dirty="0">
                <a:latin typeface="Calibri" panose="020F0502020204030204" pitchFamily="34" charset="0"/>
                <a:sym typeface="Symbol"/>
              </a:rPr>
              <a:t></a:t>
            </a:r>
            <a:r>
              <a:rPr lang="cs-CZ" sz="2400" dirty="0">
                <a:latin typeface="Calibri" panose="020F0502020204030204" pitchFamily="34" charset="0"/>
              </a:rPr>
              <a:t>C dosáhneme otevřením nebo přivřením ventilu o 0,25 </a:t>
            </a:r>
            <a:r>
              <a:rPr lang="cs-CZ" sz="2400" dirty="0" smtClean="0">
                <a:latin typeface="Calibri" panose="020F0502020204030204" pitchFamily="34" charset="0"/>
              </a:rPr>
              <a:t>mm.</a:t>
            </a: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2677" y="2150889"/>
            <a:ext cx="3503926" cy="860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3234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95058" y="597528"/>
            <a:ext cx="659997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>
                <a:latin typeface="Calibri" panose="020F0502020204030204" pitchFamily="34" charset="0"/>
              </a:rPr>
              <a:t>VYŠETŘOVÁNÍ REGULOVANÝCH SOUSTAV</a:t>
            </a:r>
            <a:endParaRPr lang="cs-CZ" sz="2800" b="1" u="sng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3312" y="1536825"/>
            <a:ext cx="6288760" cy="4347927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i="1" dirty="0">
                <a:latin typeface="Calibri" panose="020F0502020204030204" pitchFamily="34" charset="0"/>
              </a:rPr>
              <a:t>Zesílení této soustavy je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i="1" dirty="0">
                <a:latin typeface="Calibri" panose="020F0502020204030204" pitchFamily="34" charset="0"/>
              </a:rPr>
              <a:t>Znamená to, že změna nastavení ventilu o 1 mm způsobí změnu teploty vody ve výměníku o 4 </a:t>
            </a:r>
            <a:r>
              <a:rPr lang="cs-CZ" sz="2400" i="1" dirty="0">
                <a:latin typeface="Calibri" panose="020F0502020204030204" pitchFamily="34" charset="0"/>
                <a:sym typeface="Symbol"/>
              </a:rPr>
              <a:t></a:t>
            </a:r>
            <a:r>
              <a:rPr lang="cs-CZ" sz="2400" i="1" dirty="0">
                <a:latin typeface="Calibri" panose="020F0502020204030204" pitchFamily="34" charset="0"/>
              </a:rPr>
              <a:t>C</a:t>
            </a:r>
            <a:r>
              <a:rPr lang="cs-CZ" sz="2400" i="1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2458" y="2138487"/>
            <a:ext cx="4539084" cy="9759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30452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95058" y="597528"/>
            <a:ext cx="659997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>
                <a:latin typeface="Calibri" panose="020F0502020204030204" pitchFamily="34" charset="0"/>
              </a:rPr>
              <a:t>VYŠETŘOVÁNÍ REGULOVANÝCH SOUSTAV</a:t>
            </a:r>
            <a:endParaRPr lang="cs-CZ" sz="2800" b="1" u="sng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18242" y="1408340"/>
            <a:ext cx="5962659" cy="3770242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Z</a:t>
            </a:r>
            <a:r>
              <a:rPr lang="cs-CZ" sz="2400" dirty="0">
                <a:latin typeface="Calibri" panose="020F0502020204030204" pitchFamily="34" charset="0"/>
              </a:rPr>
              <a:t> poměru</a:t>
            </a:r>
            <a:r>
              <a:rPr lang="cs-CZ" sz="2400" i="1" dirty="0">
                <a:latin typeface="Calibri" panose="020F0502020204030204" pitchFamily="34" charset="0"/>
              </a:rPr>
              <a:t> </a:t>
            </a:r>
            <a:r>
              <a:rPr lang="cs-CZ" sz="2400" dirty="0" smtClean="0">
                <a:latin typeface="Calibri" panose="020F0502020204030204" pitchFamily="34" charset="0"/>
              </a:rPr>
              <a:t>doby průtahu </a:t>
            </a:r>
            <a:r>
              <a:rPr lang="cs-CZ" sz="24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cs-CZ" sz="2400" i="1" baseline="-25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</a:t>
            </a:r>
            <a:r>
              <a:rPr lang="cs-CZ" sz="2400" dirty="0" smtClean="0">
                <a:latin typeface="Calibri" panose="020F0502020204030204" pitchFamily="34" charset="0"/>
              </a:rPr>
              <a:t> a doby náběhu </a:t>
            </a:r>
            <a:r>
              <a:rPr lang="cs-CZ" sz="2400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cs-CZ" sz="2400" i="1" baseline="-25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cs-CZ" sz="2400" i="1" baseline="-25000" dirty="0" smtClean="0">
                <a:latin typeface="Calibri" panose="020F0502020204030204" pitchFamily="34" charset="0"/>
              </a:rPr>
              <a:t> </a:t>
            </a:r>
            <a:r>
              <a:rPr lang="cs-CZ" sz="2400" dirty="0">
                <a:latin typeface="Calibri" panose="020F0502020204030204" pitchFamily="34" charset="0"/>
              </a:rPr>
              <a:t>zjistíme, jak obtížná bude </a:t>
            </a:r>
            <a:r>
              <a:rPr lang="cs-CZ" sz="2400" dirty="0" smtClean="0">
                <a:latin typeface="Calibri" panose="020F0502020204030204" pitchFamily="34" charset="0"/>
              </a:rPr>
              <a:t>regulace této regulované soustavy – výměníku:</a:t>
            </a: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Znamená to, že pro regulaci teploty v tomto výměníku by postačoval </a:t>
            </a:r>
            <a:r>
              <a:rPr lang="cs-CZ" sz="2400" i="1" dirty="0" smtClean="0">
                <a:latin typeface="Calibri" panose="020F0502020204030204" pitchFamily="34" charset="0"/>
              </a:rPr>
              <a:t>P-regulátor </a:t>
            </a:r>
            <a:r>
              <a:rPr lang="cs-CZ" sz="2400" dirty="0" smtClean="0">
                <a:latin typeface="Calibri" panose="020F0502020204030204" pitchFamily="34" charset="0"/>
              </a:rPr>
              <a:t>a neměly nastat problémy. </a:t>
            </a:r>
            <a:r>
              <a:rPr lang="cs-CZ" sz="2400" i="1" dirty="0" smtClean="0"/>
              <a:t>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5576" y="2744800"/>
            <a:ext cx="5262463" cy="8103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62529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5688" y="1039012"/>
            <a:ext cx="7772400" cy="653987"/>
          </a:xfrm>
        </p:spPr>
        <p:txBody>
          <a:bodyPr/>
          <a:lstStyle/>
          <a:p>
            <a:pPr algn="ctr"/>
            <a:r>
              <a:rPr lang="cs-CZ" sz="3200" cap="none" dirty="0" smtClean="0"/>
              <a:t>Souhrn učiva</a:t>
            </a:r>
            <a:endParaRPr lang="cs-CZ" sz="3200" cap="none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79010" y="1987235"/>
            <a:ext cx="7532483" cy="3345255"/>
          </a:xfrm>
        </p:spPr>
        <p:txBody>
          <a:bodyPr/>
          <a:lstStyle/>
          <a:p>
            <a:pPr lvl="0"/>
            <a:r>
              <a:rPr lang="cs-CZ" sz="2400" b="1" dirty="0" smtClean="0">
                <a:latin typeface="Calibri" panose="020F0502020204030204" pitchFamily="34" charset="0"/>
              </a:rPr>
              <a:t>Kontrolní otázky:</a:t>
            </a:r>
          </a:p>
          <a:p>
            <a:pPr marL="457200" lvl="0" indent="-457200" algn="just">
              <a:buFont typeface="+mj-lt"/>
              <a:buAutoNum type="arabicPeriod"/>
            </a:pPr>
            <a:r>
              <a:rPr lang="cs-CZ" sz="2400" i="1" dirty="0" smtClean="0">
                <a:latin typeface="Calibri" panose="020F0502020204030204" pitchFamily="34" charset="0"/>
              </a:rPr>
              <a:t>Vysvětli pojem „ustálený (rovnovážný) stav“!</a:t>
            </a:r>
          </a:p>
          <a:p>
            <a:pPr marL="457200" lvl="0" indent="-457200" algn="just">
              <a:buFont typeface="+mj-lt"/>
              <a:buAutoNum type="arabicPeriod"/>
            </a:pPr>
            <a:r>
              <a:rPr lang="cs-CZ" sz="2400" i="1" dirty="0" smtClean="0">
                <a:latin typeface="Calibri" panose="020F0502020204030204" pitchFamily="34" charset="0"/>
              </a:rPr>
              <a:t>Popiš postup při konstrukci přechodové charakteristiky!</a:t>
            </a:r>
          </a:p>
          <a:p>
            <a:pPr marL="457200" lvl="0" indent="-457200" algn="just">
              <a:buFont typeface="+mj-lt"/>
              <a:buAutoNum type="arabicPeriod"/>
            </a:pPr>
            <a:r>
              <a:rPr lang="cs-CZ" sz="2400" i="1" dirty="0" smtClean="0">
                <a:latin typeface="Calibri" panose="020F0502020204030204" pitchFamily="34" charset="0"/>
              </a:rPr>
              <a:t>Co to je činitel samoregulace </a:t>
            </a:r>
            <a:r>
              <a:rPr lang="cs-CZ" sz="2400" i="1" dirty="0">
                <a:latin typeface="Calibri" panose="020F0502020204030204" pitchFamily="34" charset="0"/>
              </a:rPr>
              <a:t>– definice (co udává), jak </a:t>
            </a:r>
            <a:r>
              <a:rPr lang="cs-CZ" sz="2400" i="1" dirty="0" smtClean="0">
                <a:latin typeface="Calibri" panose="020F0502020204030204" pitchFamily="34" charset="0"/>
              </a:rPr>
              <a:t>se </a:t>
            </a:r>
            <a:r>
              <a:rPr lang="cs-CZ" sz="2400" i="1" dirty="0">
                <a:latin typeface="Calibri" panose="020F0502020204030204" pitchFamily="34" charset="0"/>
              </a:rPr>
              <a:t>vypočítá?</a:t>
            </a:r>
            <a:endParaRPr lang="cs-CZ" sz="2400" i="1" dirty="0" smtClean="0">
              <a:latin typeface="Calibri" panose="020F0502020204030204" pitchFamily="34" charset="0"/>
            </a:endParaRPr>
          </a:p>
          <a:p>
            <a:pPr marL="457200" lvl="0" indent="-457200" algn="just">
              <a:buFont typeface="+mj-lt"/>
              <a:buAutoNum type="arabicPeriod"/>
            </a:pPr>
            <a:r>
              <a:rPr lang="cs-CZ" sz="2400" i="1" dirty="0" smtClean="0">
                <a:latin typeface="Calibri" panose="020F0502020204030204" pitchFamily="34" charset="0"/>
              </a:rPr>
              <a:t>Co </a:t>
            </a:r>
            <a:r>
              <a:rPr lang="cs-CZ" sz="2400" i="1" dirty="0">
                <a:latin typeface="Calibri" panose="020F0502020204030204" pitchFamily="34" charset="0"/>
              </a:rPr>
              <a:t>je to zesílení regulované soustavy – </a:t>
            </a:r>
            <a:r>
              <a:rPr lang="cs-CZ" sz="2400" i="1" dirty="0" smtClean="0">
                <a:latin typeface="Calibri" panose="020F0502020204030204" pitchFamily="34" charset="0"/>
              </a:rPr>
              <a:t>definice, jak </a:t>
            </a:r>
            <a:r>
              <a:rPr lang="cs-CZ" sz="2400" i="1" dirty="0">
                <a:latin typeface="Calibri" panose="020F0502020204030204" pitchFamily="34" charset="0"/>
              </a:rPr>
              <a:t>se vypočítá</a:t>
            </a:r>
            <a:r>
              <a:rPr lang="cs-CZ" sz="2400" i="1" dirty="0" smtClean="0">
                <a:latin typeface="Calibri" panose="020F0502020204030204" pitchFamily="34" charset="0"/>
              </a:rPr>
              <a:t>?</a:t>
            </a:r>
            <a:endParaRPr lang="cs-CZ" sz="2400" dirty="0">
              <a:latin typeface="Calibri" panose="020F0502020204030204" pitchFamily="34" charset="0"/>
            </a:endParaRPr>
          </a:p>
          <a:p>
            <a:pPr marL="457200" lvl="0" indent="-457200" algn="just">
              <a:buFont typeface="+mj-lt"/>
              <a:buAutoNum type="arabicPeriod"/>
            </a:pPr>
            <a:r>
              <a:rPr lang="cs-CZ" sz="2400" i="1" dirty="0">
                <a:latin typeface="Calibri" panose="020F0502020204030204" pitchFamily="34" charset="0"/>
              </a:rPr>
              <a:t>Jak </a:t>
            </a:r>
            <a:r>
              <a:rPr lang="cs-CZ" sz="2400" i="1" dirty="0" smtClean="0">
                <a:latin typeface="Calibri" panose="020F0502020204030204" pitchFamily="34" charset="0"/>
              </a:rPr>
              <a:t>z přechodové charakteristiky zjistím velikost zesílení a činitel samoregulace?</a:t>
            </a:r>
          </a:p>
        </p:txBody>
      </p:sp>
    </p:spTree>
    <p:extLst>
      <p:ext uri="{BB962C8B-B14F-4D97-AF65-F5344CB8AC3E}">
        <p14:creationId xmlns:p14="http://schemas.microsoft.com/office/powerpoint/2010/main" val="3303713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42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nodeType="withEffect">
                                  <p:stCondLst>
                                    <p:cond delay="54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nodeType="withEffect">
                                  <p:stCondLst>
                                    <p:cond delay="6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28F4639E-68AB-49AB-96BC-90548363AAD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16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TextovéPole 9"/>
          <p:cNvSpPr txBox="1">
            <a:spLocks noChangeArrowheads="1"/>
          </p:cNvSpPr>
          <p:nvPr/>
        </p:nvSpPr>
        <p:spPr bwMode="auto">
          <a:xfrm>
            <a:off x="3054350" y="2510399"/>
            <a:ext cx="30353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b="1" dirty="0"/>
              <a:t>Použité zdroje</a:t>
            </a:r>
          </a:p>
        </p:txBody>
      </p:sp>
      <p:sp>
        <p:nvSpPr>
          <p:cNvPr id="2" name="Obdélník 1"/>
          <p:cNvSpPr/>
          <p:nvPr/>
        </p:nvSpPr>
        <p:spPr>
          <a:xfrm>
            <a:off x="2933322" y="3237080"/>
            <a:ext cx="3675707" cy="6718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  <a:defRPr/>
            </a:pPr>
            <a:r>
              <a:rPr lang="cs-CZ" altLang="cs-CZ" sz="2800" b="1" dirty="0">
                <a:latin typeface="Calibri" panose="020F0502020204030204" pitchFamily="34" charset="0"/>
              </a:rPr>
              <a:t>Text i </a:t>
            </a:r>
            <a:r>
              <a:rPr lang="cs-CZ" altLang="cs-CZ" sz="2800" b="1" dirty="0" smtClean="0">
                <a:latin typeface="Calibri" panose="020F0502020204030204" pitchFamily="34" charset="0"/>
              </a:rPr>
              <a:t>obrázky </a:t>
            </a:r>
            <a:r>
              <a:rPr lang="cs-CZ" altLang="cs-CZ" sz="2800" b="1" dirty="0" smtClean="0">
                <a:latin typeface="Calibri" panose="020F0502020204030204" pitchFamily="34" charset="0"/>
              </a:rPr>
              <a:t>vlastní </a:t>
            </a:r>
          </a:p>
        </p:txBody>
      </p:sp>
    </p:spTree>
    <p:extLst>
      <p:ext uri="{BB962C8B-B14F-4D97-AF65-F5344CB8AC3E}">
        <p14:creationId xmlns:p14="http://schemas.microsoft.com/office/powerpoint/2010/main" val="2868020789"/>
      </p:ext>
    </p:extLst>
  </p:cSld>
  <p:clrMapOvr>
    <a:masterClrMapping/>
  </p:clrMapOvr>
  <p:transition spd="slow"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6915</TotalTime>
  <Words>637</Words>
  <Application>Microsoft Office PowerPoint</Application>
  <PresentationFormat>Předvádění na obrazovce (4:3)</PresentationFormat>
  <Paragraphs>136</Paragraphs>
  <Slides>16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Výchozí návrh</vt:lpstr>
      <vt:lpstr>STŘEDNÍ ŠKOLA STAVEBNÍ A TECHNICKÁ Ústí nad Labem, Čelakovského 5, příspěvková organizace Páteřní škola Ústeckého kraje</vt:lpstr>
      <vt:lpstr>MECHATRONIKA</vt:lpstr>
      <vt:lpstr>VYŠETŘOVÁNÍ REGULOVANÝCH SOUSTAV</vt:lpstr>
      <vt:lpstr>VYŠETŘOVÁNÍ REGULOVANÝCH SOUSTAV</vt:lpstr>
      <vt:lpstr>VYŠETŘOVÁNÍ REGULOVANÝCH SOUSTAV</vt:lpstr>
      <vt:lpstr>VYŠETŘOVÁNÍ REGULOVANÝCH SOUSTAV</vt:lpstr>
      <vt:lpstr>VYŠETŘOVÁNÍ REGULOVANÝCH SOUSTAV</vt:lpstr>
      <vt:lpstr>VYŠETŘOVÁNÍ REGULOVANÝCH SOUSTAV</vt:lpstr>
      <vt:lpstr>VYŠETŘOVÁNÍ REGULOVANÝCH SOUSTAV</vt:lpstr>
      <vt:lpstr>VYŠETŘOVÁNÍ REGULOVANÝCH SOUSTAV</vt:lpstr>
      <vt:lpstr>VYŠETŘOVÁNÍ REGULOVANÝCH SOUSTAV</vt:lpstr>
      <vt:lpstr>VYŠETŘOVÁNÍ REGULOVANÝCH SOUSTAV</vt:lpstr>
      <vt:lpstr>VYŠETŘOVÁNÍ REGULOVANÝCH SOUSTAV</vt:lpstr>
      <vt:lpstr>VYŠETŘOVÁNÍ REGULOVANÝCH SOUSTAV</vt:lpstr>
      <vt:lpstr>Souhrn učiva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ELEKTROTECHNIKY</dc:title>
  <dc:creator>Pepýk</dc:creator>
  <cp:lastModifiedBy>Pepýk</cp:lastModifiedBy>
  <cp:revision>265</cp:revision>
  <dcterms:created xsi:type="dcterms:W3CDTF">2006-12-09T22:12:50Z</dcterms:created>
  <dcterms:modified xsi:type="dcterms:W3CDTF">2014-01-27T22:57:10Z</dcterms:modified>
</cp:coreProperties>
</file>