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277" r:id="rId4"/>
    <p:sldId id="299" r:id="rId5"/>
    <p:sldId id="300" r:id="rId6"/>
    <p:sldId id="301" r:id="rId7"/>
    <p:sldId id="302" r:id="rId8"/>
    <p:sldId id="303" r:id="rId9"/>
    <p:sldId id="304" r:id="rId10"/>
    <p:sldId id="274" r:id="rId11"/>
    <p:sldId id="294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8677804"/>
              </p:ext>
            </p:extLst>
          </p:nvPr>
        </p:nvGraphicFramePr>
        <p:xfrm>
          <a:off x="750888" y="2060575"/>
          <a:ext cx="7614514" cy="38514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Regulátory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Regulátor, měřicí člen, ústřední člen regulátoru, akční člen, regulátory přímé - nepřímé, regulátory spojité - nespojité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Regulátory</a:t>
            </a: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VY_32_INOVACE_37_754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4977" y="3204928"/>
            <a:ext cx="8337550" cy="1303698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8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Regulátory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i="1" u="sng" dirty="0" smtClean="0">
                <a:latin typeface="Calibri" panose="020F0502020204030204" pitchFamily="34" charset="0"/>
              </a:rPr>
              <a:t>Regulátor</a:t>
            </a:r>
            <a:endParaRPr lang="cs-CZ" sz="2800" i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4956" y="1663576"/>
            <a:ext cx="7076415" cy="413064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Je zařízení, </a:t>
            </a:r>
            <a:r>
              <a:rPr lang="cs-CZ" sz="2400" b="1" dirty="0">
                <a:latin typeface="Calibri" panose="020F0502020204030204" pitchFamily="34" charset="0"/>
              </a:rPr>
              <a:t>kterým se provádí </a:t>
            </a:r>
            <a:r>
              <a:rPr lang="cs-CZ" sz="2400" dirty="0">
                <a:latin typeface="Calibri" panose="020F0502020204030204" pitchFamily="34" charset="0"/>
              </a:rPr>
              <a:t>regulace.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Jeho úkolem je působit na regulovanou soustavu tak, aby se změny regulované veličiny vyvolané poruchami, zmenšovaly.</a:t>
            </a:r>
          </a:p>
          <a:p>
            <a:pPr marL="0" indent="0" algn="just">
              <a:buNone/>
            </a:pPr>
            <a:endParaRPr lang="cs-CZ" sz="2400" b="1" i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dirty="0">
                <a:latin typeface="Calibri" panose="020F0502020204030204" pitchFamily="34" charset="0"/>
              </a:rPr>
              <a:t>Regulátor tvoří tři části:	</a:t>
            </a:r>
            <a:endParaRPr lang="cs-CZ" sz="2400" dirty="0">
              <a:latin typeface="Calibri" panose="020F0502020204030204" pitchFamily="34" charset="0"/>
            </a:endParaRPr>
          </a:p>
          <a:p>
            <a:pPr marL="914400" lvl="1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měřicí </a:t>
            </a:r>
            <a:r>
              <a:rPr lang="cs-CZ" sz="2400" i="1" dirty="0">
                <a:latin typeface="Calibri" panose="020F0502020204030204" pitchFamily="34" charset="0"/>
              </a:rPr>
              <a:t>člen </a:t>
            </a:r>
            <a:endParaRPr lang="cs-CZ" sz="2400" dirty="0">
              <a:latin typeface="Calibri" panose="020F0502020204030204" pitchFamily="34" charset="0"/>
            </a:endParaRPr>
          </a:p>
          <a:p>
            <a:pPr marL="914400" lvl="1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ústřední </a:t>
            </a:r>
            <a:r>
              <a:rPr lang="cs-CZ" sz="2400" i="1" dirty="0">
                <a:latin typeface="Calibri" panose="020F0502020204030204" pitchFamily="34" charset="0"/>
              </a:rPr>
              <a:t>člen regulátoru (vlastní regulátor)</a:t>
            </a:r>
            <a:endParaRPr lang="cs-CZ" sz="2400" dirty="0">
              <a:latin typeface="Calibri" panose="020F0502020204030204" pitchFamily="34" charset="0"/>
            </a:endParaRPr>
          </a:p>
          <a:p>
            <a:pPr marL="914400" lvl="1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akční </a:t>
            </a:r>
            <a:r>
              <a:rPr lang="cs-CZ" sz="2400" i="1" dirty="0">
                <a:latin typeface="Calibri" panose="020F0502020204030204" pitchFamily="34" charset="0"/>
              </a:rPr>
              <a:t>člen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44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>
                <a:latin typeface="Calibri" panose="020F0502020204030204" pitchFamily="34" charset="0"/>
              </a:rPr>
              <a:t>Rozdělení regulátorů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1993" y="1491558"/>
            <a:ext cx="7411394" cy="396768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dirty="0">
                <a:latin typeface="Calibri" panose="020F0502020204030204" pitchFamily="34" charset="0"/>
              </a:rPr>
              <a:t>1. Podle potřeby pomocné energie</a:t>
            </a:r>
            <a:endParaRPr lang="cs-CZ" sz="2400" dirty="0">
              <a:latin typeface="Calibri" panose="020F0502020204030204" pitchFamily="34" charset="0"/>
            </a:endParaRPr>
          </a:p>
          <a:p>
            <a:pPr marL="1257300" lvl="2" indent="-457200">
              <a:buFont typeface="Arial" panose="020B0604020202020204" pitchFamily="34" charset="0"/>
              <a:buChar char="•"/>
            </a:pPr>
            <a:r>
              <a:rPr lang="cs-CZ" i="1" dirty="0" smtClean="0">
                <a:latin typeface="Calibri" panose="020F0502020204030204" pitchFamily="34" charset="0"/>
              </a:rPr>
              <a:t>přímé </a:t>
            </a:r>
            <a:r>
              <a:rPr lang="cs-CZ" dirty="0">
                <a:latin typeface="Calibri" panose="020F0502020204030204" pitchFamily="34" charset="0"/>
              </a:rPr>
              <a:t>– </a:t>
            </a:r>
            <a:r>
              <a:rPr lang="cs-CZ" i="1" dirty="0">
                <a:latin typeface="Calibri" panose="020F0502020204030204" pitchFamily="34" charset="0"/>
              </a:rPr>
              <a:t> </a:t>
            </a:r>
            <a:r>
              <a:rPr lang="cs-CZ" dirty="0" smtClean="0">
                <a:latin typeface="Calibri" panose="020F0502020204030204" pitchFamily="34" charset="0"/>
              </a:rPr>
              <a:t>energii </a:t>
            </a:r>
            <a:r>
              <a:rPr lang="cs-CZ" dirty="0">
                <a:latin typeface="Calibri" panose="020F0502020204030204" pitchFamily="34" charset="0"/>
              </a:rPr>
              <a:t>potřebnou ke své činnosti získávají v regulované soustavě</a:t>
            </a:r>
          </a:p>
          <a:p>
            <a:pPr marL="1257300" lvl="2" indent="-457200">
              <a:buFont typeface="Arial" panose="020B0604020202020204" pitchFamily="34" charset="0"/>
              <a:buChar char="•"/>
            </a:pPr>
            <a:r>
              <a:rPr lang="cs-CZ" i="1" dirty="0" smtClean="0">
                <a:latin typeface="Calibri" panose="020F0502020204030204" pitchFamily="34" charset="0"/>
              </a:rPr>
              <a:t>nepřímé </a:t>
            </a:r>
            <a:r>
              <a:rPr lang="cs-CZ" dirty="0">
                <a:latin typeface="Calibri" panose="020F0502020204030204" pitchFamily="34" charset="0"/>
              </a:rPr>
              <a:t>– potřebují pomocnou energii</a:t>
            </a:r>
          </a:p>
          <a:p>
            <a:pPr marL="0" indent="0" algn="just">
              <a:buNone/>
            </a:pPr>
            <a:r>
              <a:rPr lang="cs-CZ" sz="2400" b="1" dirty="0">
                <a:latin typeface="Calibri" panose="020F0502020204030204" pitchFamily="34" charset="0"/>
              </a:rPr>
              <a:t>2. Podle druhu pomocné energie (konstrukční provedení)</a:t>
            </a:r>
            <a:endParaRPr lang="cs-CZ" sz="2400" dirty="0">
              <a:latin typeface="Calibri" panose="020F0502020204030204" pitchFamily="34" charset="0"/>
            </a:endParaRP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i="1" dirty="0" smtClean="0">
                <a:latin typeface="Calibri" panose="020F0502020204030204" pitchFamily="34" charset="0"/>
              </a:rPr>
              <a:t>mechanické</a:t>
            </a:r>
            <a:endParaRPr lang="cs-CZ" dirty="0">
              <a:latin typeface="Calibri" panose="020F0502020204030204" pitchFamily="34" charset="0"/>
            </a:endParaRP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i="1" dirty="0" smtClean="0">
                <a:latin typeface="Calibri" panose="020F0502020204030204" pitchFamily="34" charset="0"/>
              </a:rPr>
              <a:t>elektrické</a:t>
            </a:r>
            <a:endParaRPr lang="cs-CZ" dirty="0">
              <a:latin typeface="Calibri" panose="020F0502020204030204" pitchFamily="34" charset="0"/>
            </a:endParaRP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i="1" dirty="0" smtClean="0">
                <a:latin typeface="Calibri" panose="020F0502020204030204" pitchFamily="34" charset="0"/>
              </a:rPr>
              <a:t>pneumatické</a:t>
            </a:r>
            <a:endParaRPr lang="cs-CZ" dirty="0">
              <a:latin typeface="Calibri" panose="020F0502020204030204" pitchFamily="34" charset="0"/>
            </a:endParaRP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i="1" dirty="0" smtClean="0">
                <a:latin typeface="Calibri" panose="020F0502020204030204" pitchFamily="34" charset="0"/>
              </a:rPr>
              <a:t>hydraulické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1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>
                <a:latin typeface="Calibri" panose="020F0502020204030204" pitchFamily="34" charset="0"/>
              </a:rPr>
              <a:t>Rozdělení regulátorů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1991" y="1491558"/>
            <a:ext cx="7230325" cy="396768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dirty="0">
                <a:latin typeface="Calibri" panose="020F0502020204030204" pitchFamily="34" charset="0"/>
              </a:rPr>
              <a:t>3. Podle průběhu výstupního signálu</a:t>
            </a:r>
            <a:endParaRPr lang="cs-CZ" sz="2400" dirty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</a:rPr>
              <a:t>spojité </a:t>
            </a:r>
            <a:r>
              <a:rPr lang="cs-CZ" sz="2400" dirty="0">
                <a:latin typeface="Calibri" panose="020F0502020204030204" pitchFamily="34" charset="0"/>
              </a:rPr>
              <a:t>– výstupní signál se mění spojitě (plynule)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</a:rPr>
              <a:t>nespojité </a:t>
            </a:r>
            <a:r>
              <a:rPr lang="cs-CZ" sz="2400" dirty="0">
                <a:latin typeface="Calibri" panose="020F0502020204030204" pitchFamily="34" charset="0"/>
              </a:rPr>
              <a:t>– výstupní signál se mění skokem</a:t>
            </a:r>
          </a:p>
          <a:p>
            <a:pPr marL="0" indent="0" algn="just">
              <a:buNone/>
            </a:pPr>
            <a:r>
              <a:rPr lang="cs-CZ" sz="2400" b="1" dirty="0">
                <a:latin typeface="Calibri" panose="020F0502020204030204" pitchFamily="34" charset="0"/>
              </a:rPr>
              <a:t>4. Podle druhu regulované veličiny</a:t>
            </a:r>
            <a:endParaRPr lang="cs-CZ" sz="2400" dirty="0">
              <a:latin typeface="Calibri" panose="020F0502020204030204" pitchFamily="34" charset="0"/>
            </a:endParaRP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anose="020F0502020204030204" pitchFamily="34" charset="0"/>
              </a:rPr>
              <a:t>regulátory teploty</a:t>
            </a: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anose="020F0502020204030204" pitchFamily="34" charset="0"/>
              </a:rPr>
              <a:t>tlaku</a:t>
            </a: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anose="020F0502020204030204" pitchFamily="34" charset="0"/>
              </a:rPr>
              <a:t>hladiny</a:t>
            </a: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anose="020F0502020204030204" pitchFamily="34" charset="0"/>
              </a:rPr>
              <a:t>průtoku</a:t>
            </a:r>
          </a:p>
          <a:p>
            <a:pPr marL="457200" lvl="1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a další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100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>
                <a:latin typeface="Calibri" panose="020F0502020204030204" pitchFamily="34" charset="0"/>
              </a:rPr>
              <a:t>Rozdělení regulátorů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1990" y="1491558"/>
            <a:ext cx="7764481" cy="3967681"/>
          </a:xfrm>
        </p:spPr>
        <p:txBody>
          <a:bodyPr/>
          <a:lstStyle/>
          <a:p>
            <a:pPr marL="114300" indent="0">
              <a:buNone/>
            </a:pPr>
            <a:r>
              <a:rPr lang="cs-CZ" sz="2400" b="1" dirty="0">
                <a:latin typeface="Calibri" panose="020F0502020204030204" pitchFamily="34" charset="0"/>
              </a:rPr>
              <a:t>5. Podle přenosových vlastností</a:t>
            </a:r>
            <a:endParaRPr lang="cs-CZ" sz="2400" dirty="0">
              <a:latin typeface="Calibri" panose="020F0502020204030204" pitchFamily="34" charset="0"/>
            </a:endParaRPr>
          </a:p>
          <a:p>
            <a:pPr lvl="2"/>
            <a:r>
              <a:rPr lang="cs-CZ" i="1" dirty="0" smtClean="0">
                <a:latin typeface="Calibri" panose="020F0502020204030204" pitchFamily="34" charset="0"/>
              </a:rPr>
              <a:t>regulátory </a:t>
            </a:r>
            <a:r>
              <a:rPr lang="cs-CZ" i="1" dirty="0">
                <a:latin typeface="Calibri" panose="020F0502020204030204" pitchFamily="34" charset="0"/>
              </a:rPr>
              <a:t>proporcionální (P)</a:t>
            </a:r>
            <a:endParaRPr lang="cs-CZ" dirty="0">
              <a:latin typeface="Calibri" panose="020F0502020204030204" pitchFamily="34" charset="0"/>
            </a:endParaRPr>
          </a:p>
          <a:p>
            <a:pPr lvl="2"/>
            <a:r>
              <a:rPr lang="cs-CZ" i="1" dirty="0" smtClean="0">
                <a:latin typeface="Calibri" panose="020F0502020204030204" pitchFamily="34" charset="0"/>
              </a:rPr>
              <a:t>regulátory </a:t>
            </a:r>
            <a:r>
              <a:rPr lang="cs-CZ" i="1" dirty="0">
                <a:latin typeface="Calibri" panose="020F0502020204030204" pitchFamily="34" charset="0"/>
              </a:rPr>
              <a:t>integrační (I)</a:t>
            </a:r>
            <a:endParaRPr lang="cs-CZ" dirty="0">
              <a:latin typeface="Calibri" panose="020F0502020204030204" pitchFamily="34" charset="0"/>
            </a:endParaRPr>
          </a:p>
          <a:p>
            <a:pPr lvl="2"/>
            <a:r>
              <a:rPr lang="cs-CZ" i="1" dirty="0" smtClean="0">
                <a:latin typeface="Calibri" panose="020F0502020204030204" pitchFamily="34" charset="0"/>
              </a:rPr>
              <a:t>regulátory </a:t>
            </a:r>
            <a:r>
              <a:rPr lang="cs-CZ" i="1" dirty="0">
                <a:latin typeface="Calibri" panose="020F0502020204030204" pitchFamily="34" charset="0"/>
              </a:rPr>
              <a:t>derivační (D)</a:t>
            </a:r>
            <a:endParaRPr lang="cs-CZ" dirty="0">
              <a:latin typeface="Calibri" panose="020F0502020204030204" pitchFamily="34" charset="0"/>
            </a:endParaRPr>
          </a:p>
          <a:p>
            <a:pPr lvl="2"/>
            <a:r>
              <a:rPr lang="cs-CZ" i="1" dirty="0" smtClean="0">
                <a:latin typeface="Calibri" panose="020F0502020204030204" pitchFamily="34" charset="0"/>
              </a:rPr>
              <a:t>sdružené </a:t>
            </a:r>
            <a:r>
              <a:rPr lang="cs-CZ" i="1" dirty="0">
                <a:latin typeface="Calibri" panose="020F0502020204030204" pitchFamily="34" charset="0"/>
              </a:rPr>
              <a:t>regulátory (jejich kombinace </a:t>
            </a:r>
            <a:r>
              <a:rPr lang="cs-CZ" dirty="0">
                <a:latin typeface="Calibri" panose="020F0502020204030204" pitchFamily="34" charset="0"/>
              </a:rPr>
              <a:t>– </a:t>
            </a:r>
            <a:r>
              <a:rPr lang="cs-CZ" i="1" dirty="0">
                <a:latin typeface="Calibri" panose="020F0502020204030204" pitchFamily="34" charset="0"/>
              </a:rPr>
              <a:t>PI, PD, PID</a:t>
            </a:r>
            <a:r>
              <a:rPr lang="cs-CZ" dirty="0">
                <a:latin typeface="Calibri" panose="020F0502020204030204" pitchFamily="34" charset="0"/>
              </a:rPr>
              <a:t>)</a:t>
            </a:r>
          </a:p>
          <a:p>
            <a:pPr marL="0" indent="0">
              <a:buNone/>
            </a:pPr>
            <a:r>
              <a:rPr lang="cs-CZ" sz="2400" b="1" dirty="0">
                <a:latin typeface="Calibri" panose="020F0502020204030204" pitchFamily="34" charset="0"/>
              </a:rPr>
              <a:t>6. Podle tvaru (průběhu) přenášeného signálu</a:t>
            </a:r>
            <a:endParaRPr lang="cs-CZ" sz="2400" dirty="0">
              <a:latin typeface="Calibri" panose="020F0502020204030204" pitchFamily="34" charset="0"/>
            </a:endParaRPr>
          </a:p>
          <a:p>
            <a:pPr lvl="2"/>
            <a:r>
              <a:rPr lang="cs-CZ" i="1" dirty="0" smtClean="0">
                <a:latin typeface="Calibri" panose="020F0502020204030204" pitchFamily="34" charset="0"/>
              </a:rPr>
              <a:t>analogové </a:t>
            </a:r>
            <a:r>
              <a:rPr lang="cs-CZ" dirty="0">
                <a:latin typeface="Calibri" panose="020F0502020204030204" pitchFamily="34" charset="0"/>
              </a:rPr>
              <a:t>– signál se mění plynule</a:t>
            </a:r>
          </a:p>
          <a:p>
            <a:pPr lvl="2"/>
            <a:r>
              <a:rPr lang="cs-CZ" i="1" dirty="0" smtClean="0">
                <a:latin typeface="Calibri" panose="020F0502020204030204" pitchFamily="34" charset="0"/>
              </a:rPr>
              <a:t>číslicové </a:t>
            </a:r>
            <a:r>
              <a:rPr lang="cs-CZ" dirty="0">
                <a:latin typeface="Calibri" panose="020F0502020204030204" pitchFamily="34" charset="0"/>
              </a:rPr>
              <a:t>– zpracovává signály ve formě impulsů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83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 smtClean="0">
                <a:latin typeface="Calibri" panose="020F0502020204030204" pitchFamily="34" charset="0"/>
              </a:rPr>
              <a:t>Spojité regulátory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9398" y="1473451"/>
            <a:ext cx="7022096" cy="396768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Jsou </a:t>
            </a:r>
            <a:r>
              <a:rPr lang="cs-CZ" sz="2400" dirty="0">
                <a:latin typeface="Calibri" panose="020F0502020204030204" pitchFamily="34" charset="0"/>
              </a:rPr>
              <a:t>to regulátory, u nichž výstupní veličina je spojitou funkcí veličiny vstupní.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Znamená to, </a:t>
            </a:r>
            <a:r>
              <a:rPr lang="cs-CZ" sz="2400" dirty="0">
                <a:latin typeface="Calibri" panose="020F0502020204030204" pitchFamily="34" charset="0"/>
              </a:rPr>
              <a:t>že regulovaná veličina neustále ovlivňuje </a:t>
            </a:r>
            <a:r>
              <a:rPr lang="cs-CZ" sz="2400" dirty="0" smtClean="0">
                <a:latin typeface="Calibri" panose="020F0502020204030204" pitchFamily="34" charset="0"/>
              </a:rPr>
              <a:t>veličinu </a:t>
            </a:r>
            <a:r>
              <a:rPr lang="cs-CZ" sz="2400" dirty="0">
                <a:latin typeface="Calibri" panose="020F0502020204030204" pitchFamily="34" charset="0"/>
              </a:rPr>
              <a:t>akční, která může nabývat libovolné hodnoty od </a:t>
            </a:r>
            <a:r>
              <a:rPr lang="cs-CZ" sz="2400" i="1" dirty="0">
                <a:latin typeface="Calibri" panose="020F0502020204030204" pitchFamily="34" charset="0"/>
              </a:rPr>
              <a:t>y = 0</a:t>
            </a:r>
            <a:r>
              <a:rPr lang="cs-CZ" sz="2400" dirty="0">
                <a:latin typeface="Calibri" panose="020F0502020204030204" pitchFamily="34" charset="0"/>
              </a:rPr>
              <a:t> až do </a:t>
            </a:r>
            <a:r>
              <a:rPr lang="cs-CZ" sz="2400" i="1" dirty="0" err="1" smtClean="0">
                <a:latin typeface="Calibri" panose="020F0502020204030204" pitchFamily="34" charset="0"/>
              </a:rPr>
              <a:t>y</a:t>
            </a:r>
            <a:r>
              <a:rPr lang="cs-CZ" sz="2400" i="1" baseline="-25000" dirty="0" err="1" smtClean="0">
                <a:latin typeface="Calibri" panose="020F0502020204030204" pitchFamily="34" charset="0"/>
              </a:rPr>
              <a:t>max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      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Regulační </a:t>
            </a:r>
            <a:r>
              <a:rPr lang="cs-CZ" sz="2400" dirty="0">
                <a:latin typeface="Calibri" panose="020F0502020204030204" pitchFamily="34" charset="0"/>
              </a:rPr>
              <a:t>orgán může zaujmout libovolnou polohu a může tedy vždy nastavit takovou hodnotu akční veličiny, jaké je třeba k udržení regulované veličiny na požadované hodnotě.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712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 smtClean="0">
                <a:latin typeface="Calibri" panose="020F0502020204030204" pitchFamily="34" charset="0"/>
              </a:rPr>
              <a:t>Nespojité regulátory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9398" y="1473451"/>
            <a:ext cx="6877240" cy="396768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Vyznačují se tím, že </a:t>
            </a:r>
            <a:r>
              <a:rPr lang="cs-CZ" sz="2400" b="1" i="1" dirty="0">
                <a:latin typeface="Calibri" panose="020F0502020204030204" pitchFamily="34" charset="0"/>
              </a:rPr>
              <a:t>akční veličina </a:t>
            </a:r>
            <a:r>
              <a:rPr lang="cs-CZ" sz="2400" dirty="0">
                <a:latin typeface="Calibri" panose="020F0502020204030204" pitchFamily="34" charset="0"/>
              </a:rPr>
              <a:t>se nemění spojitě, </a:t>
            </a:r>
            <a:r>
              <a:rPr lang="cs-CZ" sz="2400" dirty="0" smtClean="0">
                <a:latin typeface="Calibri" panose="020F0502020204030204" pitchFamily="34" charset="0"/>
              </a:rPr>
              <a:t>ale </a:t>
            </a:r>
            <a:r>
              <a:rPr lang="cs-CZ" sz="2400" b="1" i="1" dirty="0" smtClean="0">
                <a:latin typeface="Calibri" panose="020F0502020204030204" pitchFamily="34" charset="0"/>
              </a:rPr>
              <a:t>skokem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Může </a:t>
            </a:r>
            <a:r>
              <a:rPr lang="cs-CZ" sz="2400" dirty="0">
                <a:latin typeface="Calibri" panose="020F0502020204030204" pitchFamily="34" charset="0"/>
              </a:rPr>
              <a:t>nabývat pouze omezeného počtu hodnot, </a:t>
            </a:r>
            <a:r>
              <a:rPr lang="cs-CZ" sz="2400" dirty="0" smtClean="0">
                <a:latin typeface="Calibri" panose="020F0502020204030204" pitchFamily="34" charset="0"/>
              </a:rPr>
              <a:t>většinou dvě. Často je na výstupu nulové (žádné) napětí, nebo 230 V </a:t>
            </a:r>
            <a:r>
              <a:rPr lang="cs-CZ" sz="2400" dirty="0" err="1" smtClean="0">
                <a:latin typeface="Calibri" panose="020F0502020204030204" pitchFamily="34" charset="0"/>
              </a:rPr>
              <a:t>stř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Regulační </a:t>
            </a:r>
            <a:r>
              <a:rPr lang="cs-CZ" sz="2400" dirty="0">
                <a:latin typeface="Calibri" panose="020F0502020204030204" pitchFamily="34" charset="0"/>
              </a:rPr>
              <a:t>orgán u těchto regulátorů může zaujmout dvě nebo více pevných </a:t>
            </a:r>
            <a:r>
              <a:rPr lang="cs-CZ" sz="2400" dirty="0" smtClean="0">
                <a:latin typeface="Calibri" panose="020F0502020204030204" pitchFamily="34" charset="0"/>
              </a:rPr>
              <a:t>poloh. Nejčastěji je uzavřen nebo úplně otevřen.</a:t>
            </a:r>
          </a:p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Regulovaná </a:t>
            </a:r>
            <a:r>
              <a:rPr lang="cs-CZ" sz="2400" b="1" i="1" dirty="0">
                <a:latin typeface="Calibri" panose="020F0502020204030204" pitchFamily="34" charset="0"/>
              </a:rPr>
              <a:t>veličina </a:t>
            </a:r>
            <a:r>
              <a:rPr lang="cs-CZ" sz="2400" dirty="0">
                <a:latin typeface="Calibri" panose="020F0502020204030204" pitchFamily="34" charset="0"/>
              </a:rPr>
              <a:t>při </a:t>
            </a:r>
            <a:r>
              <a:rPr lang="cs-CZ" sz="2400" dirty="0" smtClean="0">
                <a:latin typeface="Calibri" panose="020F0502020204030204" pitchFamily="34" charset="0"/>
              </a:rPr>
              <a:t>regulaci těmito regulátory </a:t>
            </a:r>
            <a:r>
              <a:rPr lang="cs-CZ" sz="2400" b="1" i="1" dirty="0">
                <a:latin typeface="Calibri" panose="020F0502020204030204" pitchFamily="34" charset="0"/>
              </a:rPr>
              <a:t>kolísá kolem žádané hodnoty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8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 smtClean="0">
                <a:latin typeface="Calibri" panose="020F0502020204030204" pitchFamily="34" charset="0"/>
              </a:rPr>
              <a:t>Impulsové regulátory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7222" y="1274274"/>
            <a:ext cx="6986164" cy="475533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Jsou zvláštním druhem nespojitých </a:t>
            </a:r>
            <a:r>
              <a:rPr lang="cs-CZ" sz="2400" dirty="0" smtClean="0">
                <a:latin typeface="Calibri" panose="020F0502020204030204" pitchFamily="34" charset="0"/>
              </a:rPr>
              <a:t>regulátorů.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Průběh </a:t>
            </a:r>
            <a:r>
              <a:rPr lang="cs-CZ" sz="2400" dirty="0">
                <a:latin typeface="Calibri" panose="020F0502020204030204" pitchFamily="34" charset="0"/>
              </a:rPr>
              <a:t>regulované veličiny se při regulaci těmito regulátory blíží průběhu při regulaci spojitými regulátory.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výstupní </a:t>
            </a:r>
            <a:r>
              <a:rPr lang="cs-CZ" sz="2400" dirty="0">
                <a:latin typeface="Calibri" panose="020F0502020204030204" pitchFamily="34" charset="0"/>
              </a:rPr>
              <a:t>signál je tvořen sledem impulsů, které jsou dle smyslu regulační odchylky přivedeny na jednu ze dvou výstupních svorek (akční </a:t>
            </a:r>
            <a:r>
              <a:rPr lang="cs-CZ" sz="2400" dirty="0" smtClean="0">
                <a:latin typeface="Calibri" panose="020F0502020204030204" pitchFamily="34" charset="0"/>
              </a:rPr>
              <a:t>zásah „</a:t>
            </a:r>
            <a:r>
              <a:rPr lang="cs-CZ" sz="2400" i="1" dirty="0" smtClean="0">
                <a:latin typeface="Calibri" panose="020F0502020204030204" pitchFamily="34" charset="0"/>
              </a:rPr>
              <a:t>více</a:t>
            </a:r>
            <a:r>
              <a:rPr lang="cs-CZ" sz="2400" i="1" dirty="0">
                <a:latin typeface="Calibri" panose="020F0502020204030204" pitchFamily="34" charset="0"/>
              </a:rPr>
              <a:t>” </a:t>
            </a:r>
            <a:r>
              <a:rPr lang="cs-CZ" sz="2400" dirty="0">
                <a:latin typeface="Calibri" panose="020F0502020204030204" pitchFamily="34" charset="0"/>
              </a:rPr>
              <a:t>– akční </a:t>
            </a:r>
            <a:r>
              <a:rPr lang="cs-CZ" sz="2400" dirty="0" smtClean="0">
                <a:latin typeface="Calibri" panose="020F0502020204030204" pitchFamily="34" charset="0"/>
              </a:rPr>
              <a:t>zásah „</a:t>
            </a:r>
            <a:r>
              <a:rPr lang="cs-CZ" sz="2400" i="1" dirty="0" smtClean="0">
                <a:latin typeface="Calibri" panose="020F0502020204030204" pitchFamily="34" charset="0"/>
              </a:rPr>
              <a:t>méně”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v</a:t>
            </a:r>
            <a:r>
              <a:rPr lang="cs-CZ" sz="2400" dirty="0">
                <a:latin typeface="Calibri" panose="020F0502020204030204" pitchFamily="34" charset="0"/>
              </a:rPr>
              <a:t> rovnovážném stavu, tj. když  </a:t>
            </a:r>
            <a:r>
              <a:rPr lang="cs-CZ" sz="2400" b="1" i="1" dirty="0">
                <a:latin typeface="Calibri" panose="020F0502020204030204" pitchFamily="34" charset="0"/>
              </a:rPr>
              <a:t>x = w</a:t>
            </a:r>
            <a:r>
              <a:rPr lang="cs-CZ" sz="2400" dirty="0">
                <a:latin typeface="Calibri" panose="020F0502020204030204" pitchFamily="34" charset="0"/>
              </a:rPr>
              <a:t> (</a:t>
            </a:r>
            <a:r>
              <a:rPr lang="cs-CZ" sz="2400" i="1" dirty="0">
                <a:latin typeface="Calibri" panose="020F0502020204030204" pitchFamily="34" charset="0"/>
              </a:rPr>
              <a:t>x = </a:t>
            </a:r>
            <a:r>
              <a:rPr lang="cs-CZ" sz="2400" i="1" dirty="0" err="1">
                <a:latin typeface="Calibri" panose="020F0502020204030204" pitchFamily="34" charset="0"/>
              </a:rPr>
              <a:t>x</a:t>
            </a:r>
            <a:r>
              <a:rPr lang="cs-CZ" sz="2400" i="1" baseline="-25000" dirty="0" err="1">
                <a:latin typeface="Calibri" panose="020F0502020204030204" pitchFamily="34" charset="0"/>
              </a:rPr>
              <a:t>w</a:t>
            </a:r>
            <a:r>
              <a:rPr lang="cs-CZ" sz="2400" dirty="0">
                <a:latin typeface="Calibri" panose="020F0502020204030204" pitchFamily="34" charset="0"/>
              </a:rPr>
              <a:t>), jsou </a:t>
            </a:r>
            <a:r>
              <a:rPr lang="cs-CZ" sz="2400" dirty="0" smtClean="0">
                <a:latin typeface="Calibri" panose="020F0502020204030204" pitchFamily="34" charset="0"/>
              </a:rPr>
              <a:t>výstupní </a:t>
            </a:r>
            <a:r>
              <a:rPr lang="cs-CZ" sz="2400" dirty="0">
                <a:latin typeface="Calibri" panose="020F0502020204030204" pitchFamily="34" charset="0"/>
              </a:rPr>
              <a:t>svorky </a:t>
            </a:r>
            <a:r>
              <a:rPr lang="cs-CZ" sz="2400" b="1" i="1" dirty="0">
                <a:latin typeface="Calibri" panose="020F0502020204030204" pitchFamily="34" charset="0"/>
              </a:rPr>
              <a:t>bez </a:t>
            </a:r>
            <a:r>
              <a:rPr lang="cs-CZ" sz="2400" b="1" i="1" dirty="0" smtClean="0">
                <a:latin typeface="Calibri" panose="020F0502020204030204" pitchFamily="34" charset="0"/>
              </a:rPr>
              <a:t>napětí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typickými </a:t>
            </a:r>
            <a:r>
              <a:rPr lang="cs-CZ" sz="2400" dirty="0">
                <a:latin typeface="Calibri" panose="020F0502020204030204" pitchFamily="34" charset="0"/>
              </a:rPr>
              <a:t>představiteli jsou </a:t>
            </a:r>
            <a:r>
              <a:rPr lang="cs-CZ" sz="2400" dirty="0" err="1">
                <a:latin typeface="Calibri" panose="020F0502020204030204" pitchFamily="34" charset="0"/>
              </a:rPr>
              <a:t>ekvitermní</a:t>
            </a:r>
            <a:r>
              <a:rPr lang="cs-CZ" sz="2400" dirty="0">
                <a:latin typeface="Calibri" panose="020F0502020204030204" pitchFamily="34" charset="0"/>
              </a:rPr>
              <a:t> regulátory pro regulaci ústředního </a:t>
            </a:r>
            <a:r>
              <a:rPr lang="cs-CZ" sz="2400" dirty="0" smtClean="0">
                <a:latin typeface="Calibri" panose="020F0502020204030204" pitchFamily="34" charset="0"/>
              </a:rPr>
              <a:t>vytápění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77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5636" y="1729211"/>
            <a:ext cx="8030423" cy="2897108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dirty="0" smtClean="0">
                <a:latin typeface="Calibri" panose="020F0502020204030204" pitchFamily="34" charset="0"/>
              </a:rPr>
              <a:t>Co </a:t>
            </a:r>
            <a:r>
              <a:rPr lang="cs-CZ" sz="2200" dirty="0">
                <a:latin typeface="Calibri" panose="020F0502020204030204" pitchFamily="34" charset="0"/>
              </a:rPr>
              <a:t>je to regulátor</a:t>
            </a:r>
            <a:r>
              <a:rPr lang="cs-CZ" sz="2200" dirty="0" smtClean="0">
                <a:latin typeface="Calibri" panose="020F0502020204030204" pitchFamily="34" charset="0"/>
              </a:rPr>
              <a:t>? Z jakých částí se skládá a jaká je jejich funkce?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sz="2200" dirty="0" smtClean="0">
                <a:latin typeface="Calibri" panose="020F0502020204030204" pitchFamily="34" charset="0"/>
              </a:rPr>
              <a:t>Čím </a:t>
            </a:r>
            <a:r>
              <a:rPr lang="cs-CZ" sz="2200" dirty="0">
                <a:latin typeface="Calibri" panose="020F0502020204030204" pitchFamily="34" charset="0"/>
              </a:rPr>
              <a:t>se vyznačují regulátory přímé a nepřímé?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dirty="0" smtClean="0">
                <a:latin typeface="Calibri" panose="020F0502020204030204" pitchFamily="34" charset="0"/>
              </a:rPr>
              <a:t>Čím </a:t>
            </a:r>
            <a:r>
              <a:rPr lang="cs-CZ" sz="2200" dirty="0">
                <a:latin typeface="Calibri" panose="020F0502020204030204" pitchFamily="34" charset="0"/>
              </a:rPr>
              <a:t>se vyznačují regulátory spojité a nespojité</a:t>
            </a:r>
            <a:r>
              <a:rPr lang="cs-CZ" sz="2200" dirty="0" smtClean="0">
                <a:latin typeface="Calibri" panose="020F0502020204030204" pitchFamily="34" charset="0"/>
              </a:rPr>
              <a:t>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dirty="0" smtClean="0">
                <a:latin typeface="Calibri" panose="020F0502020204030204" pitchFamily="34" charset="0"/>
              </a:rPr>
              <a:t>Impulsové regulátory – jejich činnost a použití. </a:t>
            </a:r>
          </a:p>
          <a:p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7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67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6429</TotalTime>
  <Words>538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Regulátor</vt:lpstr>
      <vt:lpstr>Rozdělení regulátorů</vt:lpstr>
      <vt:lpstr>Rozdělení regulátorů</vt:lpstr>
      <vt:lpstr>Rozdělení regulátorů</vt:lpstr>
      <vt:lpstr>Spojité regulátory</vt:lpstr>
      <vt:lpstr>Nespojité regulátory</vt:lpstr>
      <vt:lpstr>Impulsové regulátory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255</cp:revision>
  <dcterms:created xsi:type="dcterms:W3CDTF">2006-12-09T22:12:50Z</dcterms:created>
  <dcterms:modified xsi:type="dcterms:W3CDTF">2014-01-16T09:59:00Z</dcterms:modified>
</cp:coreProperties>
</file>